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1" r:id="rId39"/>
    <p:sldId id="312" r:id="rId40"/>
    <p:sldId id="313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469" r:id="rId66"/>
    <p:sldId id="341" r:id="rId67"/>
    <p:sldId id="342" r:id="rId68"/>
    <p:sldId id="344" r:id="rId69"/>
    <p:sldId id="470" r:id="rId70"/>
    <p:sldId id="348" r:id="rId71"/>
    <p:sldId id="471" r:id="rId72"/>
    <p:sldId id="350" r:id="rId73"/>
    <p:sldId id="351" r:id="rId74"/>
    <p:sldId id="352" r:id="rId75"/>
    <p:sldId id="353" r:id="rId76"/>
    <p:sldId id="355" r:id="rId77"/>
    <p:sldId id="356" r:id="rId78"/>
    <p:sldId id="357" r:id="rId79"/>
    <p:sldId id="358" r:id="rId80"/>
    <p:sldId id="472" r:id="rId81"/>
    <p:sldId id="359" r:id="rId82"/>
    <p:sldId id="360" r:id="rId83"/>
    <p:sldId id="361" r:id="rId84"/>
    <p:sldId id="362" r:id="rId85"/>
    <p:sldId id="363" r:id="rId86"/>
    <p:sldId id="364" r:id="rId87"/>
    <p:sldId id="365" r:id="rId88"/>
    <p:sldId id="366" r:id="rId89"/>
    <p:sldId id="367" r:id="rId90"/>
    <p:sldId id="368" r:id="rId91"/>
    <p:sldId id="369" r:id="rId92"/>
    <p:sldId id="370" r:id="rId93"/>
    <p:sldId id="371" r:id="rId94"/>
    <p:sldId id="372" r:id="rId95"/>
    <p:sldId id="373" r:id="rId96"/>
    <p:sldId id="374" r:id="rId97"/>
    <p:sldId id="375" r:id="rId98"/>
    <p:sldId id="376" r:id="rId99"/>
    <p:sldId id="377" r:id="rId100"/>
    <p:sldId id="378" r:id="rId101"/>
    <p:sldId id="379" r:id="rId102"/>
    <p:sldId id="380" r:id="rId103"/>
    <p:sldId id="381" r:id="rId104"/>
    <p:sldId id="382" r:id="rId105"/>
    <p:sldId id="383" r:id="rId106"/>
    <p:sldId id="384" r:id="rId107"/>
    <p:sldId id="385" r:id="rId108"/>
    <p:sldId id="386" r:id="rId109"/>
    <p:sldId id="387" r:id="rId110"/>
    <p:sldId id="388" r:id="rId111"/>
    <p:sldId id="389" r:id="rId112"/>
    <p:sldId id="390" r:id="rId113"/>
    <p:sldId id="391" r:id="rId114"/>
    <p:sldId id="392" r:id="rId115"/>
    <p:sldId id="393" r:id="rId116"/>
    <p:sldId id="394" r:id="rId117"/>
    <p:sldId id="395" r:id="rId118"/>
    <p:sldId id="396" r:id="rId119"/>
    <p:sldId id="397" r:id="rId120"/>
    <p:sldId id="398" r:id="rId121"/>
    <p:sldId id="399" r:id="rId122"/>
    <p:sldId id="400" r:id="rId123"/>
    <p:sldId id="401" r:id="rId124"/>
    <p:sldId id="402" r:id="rId125"/>
    <p:sldId id="403" r:id="rId126"/>
    <p:sldId id="404" r:id="rId127"/>
    <p:sldId id="405" r:id="rId128"/>
    <p:sldId id="406" r:id="rId129"/>
    <p:sldId id="407" r:id="rId130"/>
    <p:sldId id="408" r:id="rId131"/>
    <p:sldId id="409" r:id="rId132"/>
    <p:sldId id="410" r:id="rId133"/>
    <p:sldId id="411" r:id="rId134"/>
    <p:sldId id="412" r:id="rId135"/>
    <p:sldId id="413" r:id="rId136"/>
    <p:sldId id="414" r:id="rId137"/>
    <p:sldId id="415" r:id="rId138"/>
    <p:sldId id="416" r:id="rId139"/>
    <p:sldId id="417" r:id="rId140"/>
    <p:sldId id="418" r:id="rId141"/>
    <p:sldId id="419" r:id="rId142"/>
    <p:sldId id="420" r:id="rId143"/>
    <p:sldId id="421" r:id="rId144"/>
    <p:sldId id="422" r:id="rId145"/>
    <p:sldId id="423" r:id="rId146"/>
    <p:sldId id="424" r:id="rId147"/>
    <p:sldId id="425" r:id="rId148"/>
    <p:sldId id="426" r:id="rId149"/>
    <p:sldId id="427" r:id="rId150"/>
    <p:sldId id="428" r:id="rId151"/>
    <p:sldId id="429" r:id="rId152"/>
    <p:sldId id="430" r:id="rId153"/>
    <p:sldId id="431" r:id="rId154"/>
    <p:sldId id="432" r:id="rId155"/>
    <p:sldId id="433" r:id="rId156"/>
    <p:sldId id="434" r:id="rId157"/>
    <p:sldId id="435" r:id="rId158"/>
    <p:sldId id="436" r:id="rId159"/>
    <p:sldId id="437" r:id="rId160"/>
    <p:sldId id="438" r:id="rId161"/>
    <p:sldId id="439" r:id="rId162"/>
    <p:sldId id="440" r:id="rId163"/>
    <p:sldId id="441" r:id="rId164"/>
    <p:sldId id="442" r:id="rId165"/>
    <p:sldId id="443" r:id="rId166"/>
    <p:sldId id="444" r:id="rId167"/>
    <p:sldId id="445" r:id="rId168"/>
    <p:sldId id="446" r:id="rId169"/>
    <p:sldId id="447" r:id="rId170"/>
    <p:sldId id="448" r:id="rId171"/>
    <p:sldId id="449" r:id="rId172"/>
    <p:sldId id="450" r:id="rId173"/>
    <p:sldId id="451" r:id="rId174"/>
    <p:sldId id="452" r:id="rId175"/>
    <p:sldId id="453" r:id="rId176"/>
    <p:sldId id="454" r:id="rId177"/>
    <p:sldId id="455" r:id="rId178"/>
    <p:sldId id="456" r:id="rId179"/>
    <p:sldId id="457" r:id="rId180"/>
    <p:sldId id="458" r:id="rId181"/>
    <p:sldId id="459" r:id="rId182"/>
    <p:sldId id="460" r:id="rId183"/>
    <p:sldId id="461" r:id="rId184"/>
    <p:sldId id="462" r:id="rId185"/>
    <p:sldId id="463" r:id="rId186"/>
    <p:sldId id="464" r:id="rId187"/>
    <p:sldId id="465" r:id="rId188"/>
    <p:sldId id="466" r:id="rId189"/>
    <p:sldId id="467" r:id="rId190"/>
    <p:sldId id="468" r:id="rId191"/>
  </p:sldIdLst>
  <p:sldSz cx="19010313" cy="10693400"/>
  <p:notesSz cx="15595600" cy="10693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6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18" y="42"/>
      </p:cViewPr>
      <p:guideLst>
        <p:guide orient="horz" pos="2880"/>
        <p:guide pos="26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ableStyles" Target="tableStyle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354" y="3311018"/>
            <a:ext cx="16165346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2708" y="5981193"/>
            <a:ext cx="133126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0902" y="2456561"/>
            <a:ext cx="82728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4297" y="2456561"/>
            <a:ext cx="82728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8882" y="2194307"/>
            <a:ext cx="16800287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0903" y="2456561"/>
            <a:ext cx="171162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6138" y="9933052"/>
            <a:ext cx="60857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0902" y="9933052"/>
            <a:ext cx="43741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2998" y="9933052"/>
            <a:ext cx="43741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3.siemens.com/powerdistribution/global/EN/consultant-support/electrical-planning-software/download/Pages/Default.aspx" TargetMode="Externa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slide" Target="slide28.xml"/><Relationship Id="rId4" Type="http://schemas.openxmlformats.org/officeDocument/2006/relationships/slide" Target="slide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" Target="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" Target="slide30.xml"/><Relationship Id="rId1" Type="http://schemas.openxmlformats.org/officeDocument/2006/relationships/slideLayout" Target="../slideLayouts/slideLayout5.xml"/><Relationship Id="rId5" Type="http://schemas.openxmlformats.org/officeDocument/2006/relationships/slide" Target="slide45.xml"/><Relationship Id="rId4" Type="http://schemas.openxmlformats.org/officeDocument/2006/relationships/image" Target="../media/image3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46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" Target="slide5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slide" Target="slide5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" Target="slide43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" Target="slide44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" Target="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" Target="slide6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" Target="slide4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" Target="slide4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slide" Target="slide6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" Target="slide5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slide" Target="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7" Type="http://schemas.openxmlformats.org/officeDocument/2006/relationships/image" Target="../media/image76.png"/><Relationship Id="rId2" Type="http://schemas.openxmlformats.org/officeDocument/2006/relationships/slide" Target="slide7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slide" Target="slide7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" Target="slide5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" Target="slide7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" Target="slide7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" Target="slide77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" Target="slide6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" Target="slide7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slide" Target="slide6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" Target="slide66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" Target="slide8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" Target="slide86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slide" Target="slide7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slide" Target="slide7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" Target="slide73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slide" Target="slide7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slide" Target="slide7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7" Type="http://schemas.openxmlformats.org/officeDocument/2006/relationships/image" Target="../media/image114.png"/><Relationship Id="rId2" Type="http://schemas.openxmlformats.org/officeDocument/2006/relationships/slide" Target="slide7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slide" Target="slide7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slide" Target="slide78.xml"/><Relationship Id="rId7" Type="http://schemas.openxmlformats.org/officeDocument/2006/relationships/image" Target="../media/image124.png"/><Relationship Id="rId2" Type="http://schemas.openxmlformats.org/officeDocument/2006/relationships/slide" Target="slide7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jp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4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slide" Target="slide83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slide" Target="slide84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slide" Target="slide85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slide" Target="slide86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slide" Target="slide87.xml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slide" Target="slide88.xml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slide" Target="slide89.xm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slide" Target="slide90.xml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slide" Target="slide91.xml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slide" Target="slide92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slide" Target="slide93.xml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" Target="slide95.xml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slide" Target="slide97.xml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slide" Target="slide98.xml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slide" Target="slide99.xml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" Target="slide10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1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" Target="slide102.xml"/><Relationship Id="rId2" Type="http://schemas.openxmlformats.org/officeDocument/2006/relationships/slide" Target="slide10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slide" Target="slide10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3.png"/><Relationship Id="rId4" Type="http://schemas.openxmlformats.org/officeDocument/2006/relationships/slide" Target="slide10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slide" Target="slide10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5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" Target="slide109.xml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slide" Target="slide110.xml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slide" Target="slide111.xml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slide" Target="slide112.xml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slide" Target="slide113.xml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slide" Target="slide114.xml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slide" Target="slide115.xml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" Target="slide117.xml"/><Relationship Id="rId2" Type="http://schemas.openxmlformats.org/officeDocument/2006/relationships/slide" Target="slide1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2.png"/><Relationship Id="rId4" Type="http://schemas.openxmlformats.org/officeDocument/2006/relationships/slide" Target="slide1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" Target="slide120.xml"/><Relationship Id="rId2" Type="http://schemas.openxmlformats.org/officeDocument/2006/relationships/slide" Target="slide1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3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slide" Target="slide121.xml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slide" Target="slide122.xml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slide" Target="slide123.xml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" Target="slide129.xml"/><Relationship Id="rId2" Type="http://schemas.openxmlformats.org/officeDocument/2006/relationships/slide" Target="slide1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3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" Target="slide132.xml"/><Relationship Id="rId2" Type="http://schemas.openxmlformats.org/officeDocument/2006/relationships/slide" Target="slide1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slide" Target="slide133.xml"/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slide" Target="slide134.xml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slide" Target="slide135.xml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slide" Target="slide137.xml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" Target="slide164.xml"/><Relationship Id="rId2" Type="http://schemas.openxmlformats.org/officeDocument/2006/relationships/slide" Target="slide16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slide" Target="slide165.xml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" Target="slide167.xml"/><Relationship Id="rId2" Type="http://schemas.openxmlformats.org/officeDocument/2006/relationships/slide" Target="slide16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7.jpg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g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slide" Target="slide169.xml"/><Relationship Id="rId2" Type="http://schemas.openxmlformats.org/officeDocument/2006/relationships/slide" Target="slide16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9.png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slide" Target="slide170.xml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g"/><Relationship Id="rId2" Type="http://schemas.openxmlformats.org/officeDocument/2006/relationships/slide" Target="slide17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3.jp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slide" Target="slide172.xml"/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slide" Target="slide173.xml"/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slide" Target="slide174.xml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slide" Target="slide176.xml"/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5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cnicaindustrial.es/tiadmin/numeros/11/39/a39.pdf" TargetMode="External"/><Relationship Id="rId2" Type="http://schemas.openxmlformats.org/officeDocument/2006/relationships/hyperlink" Target="https://www.bender.es/informacion-tecnica/tecnologia/sistema-it/comparacion-entre-esquemas-de-conexion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iunet.upv.es/bitstream/handle/10251/75534/Apuntes%20de%20Instalaciones%20Electricas%20de%20BT.pdf?sequence=1" TargetMode="External"/></Relationships>
</file>

<file path=ppt/slides/_rels/slide18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8.xml"/><Relationship Id="rId18" Type="http://schemas.openxmlformats.org/officeDocument/2006/relationships/slide" Target="slide26.xml"/><Relationship Id="rId26" Type="http://schemas.openxmlformats.org/officeDocument/2006/relationships/slide" Target="slide36.xml"/><Relationship Id="rId3" Type="http://schemas.openxmlformats.org/officeDocument/2006/relationships/slide" Target="slide5.xml"/><Relationship Id="rId21" Type="http://schemas.openxmlformats.org/officeDocument/2006/relationships/slide" Target="slide29.xml"/><Relationship Id="rId7" Type="http://schemas.openxmlformats.org/officeDocument/2006/relationships/slide" Target="slide9.xml"/><Relationship Id="rId12" Type="http://schemas.openxmlformats.org/officeDocument/2006/relationships/slide" Target="slide17.xml"/><Relationship Id="rId17" Type="http://schemas.openxmlformats.org/officeDocument/2006/relationships/slide" Target="slide25.xml"/><Relationship Id="rId25" Type="http://schemas.openxmlformats.org/officeDocument/2006/relationships/slide" Target="slide35.xml"/><Relationship Id="rId2" Type="http://schemas.openxmlformats.org/officeDocument/2006/relationships/slide" Target="slide4.xml"/><Relationship Id="rId16" Type="http://schemas.openxmlformats.org/officeDocument/2006/relationships/slide" Target="slide23.xml"/><Relationship Id="rId20" Type="http://schemas.openxmlformats.org/officeDocument/2006/relationships/slide" Target="slide28.xml"/><Relationship Id="rId29" Type="http://schemas.openxmlformats.org/officeDocument/2006/relationships/slide" Target="slide39.xml"/><Relationship Id="rId1" Type="http://schemas.openxmlformats.org/officeDocument/2006/relationships/slideLayout" Target="../slideLayouts/slideLayout5.xml"/><Relationship Id="rId6" Type="http://schemas.openxmlformats.org/officeDocument/2006/relationships/slide" Target="slide8.xml"/><Relationship Id="rId11" Type="http://schemas.openxmlformats.org/officeDocument/2006/relationships/slide" Target="slide16.xml"/><Relationship Id="rId24" Type="http://schemas.openxmlformats.org/officeDocument/2006/relationships/slide" Target="slide32.xml"/><Relationship Id="rId5" Type="http://schemas.openxmlformats.org/officeDocument/2006/relationships/slide" Target="slide7.xml"/><Relationship Id="rId15" Type="http://schemas.openxmlformats.org/officeDocument/2006/relationships/slide" Target="slide22.xml"/><Relationship Id="rId23" Type="http://schemas.openxmlformats.org/officeDocument/2006/relationships/slide" Target="slide31.xml"/><Relationship Id="rId28" Type="http://schemas.openxmlformats.org/officeDocument/2006/relationships/slide" Target="slide38.xml"/><Relationship Id="rId10" Type="http://schemas.openxmlformats.org/officeDocument/2006/relationships/slide" Target="slide15.xml"/><Relationship Id="rId19" Type="http://schemas.openxmlformats.org/officeDocument/2006/relationships/slide" Target="slide27.xml"/><Relationship Id="rId4" Type="http://schemas.openxmlformats.org/officeDocument/2006/relationships/slide" Target="slide6.xml"/><Relationship Id="rId9" Type="http://schemas.openxmlformats.org/officeDocument/2006/relationships/slide" Target="slide14.xml"/><Relationship Id="rId14" Type="http://schemas.openxmlformats.org/officeDocument/2006/relationships/slide" Target="slide19.xml"/><Relationship Id="rId22" Type="http://schemas.openxmlformats.org/officeDocument/2006/relationships/slide" Target="slide30.xml"/><Relationship Id="rId27" Type="http://schemas.openxmlformats.org/officeDocument/2006/relationships/slide" Target="slide37.xml"/><Relationship Id="rId30" Type="http://schemas.openxmlformats.org/officeDocument/2006/relationships/slide" Target="slide40.xml"/></Relationships>
</file>

<file path=ppt/slides/_rels/slide186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1.xml"/><Relationship Id="rId18" Type="http://schemas.openxmlformats.org/officeDocument/2006/relationships/slide" Target="slide73.xml"/><Relationship Id="rId26" Type="http://schemas.openxmlformats.org/officeDocument/2006/relationships/slide" Target="slide64.xml"/><Relationship Id="rId3" Type="http://schemas.openxmlformats.org/officeDocument/2006/relationships/slide" Target="slide41.xml"/><Relationship Id="rId21" Type="http://schemas.openxmlformats.org/officeDocument/2006/relationships/slide" Target="slide58.xml"/><Relationship Id="rId7" Type="http://schemas.openxmlformats.org/officeDocument/2006/relationships/slide" Target="slide45.xml"/><Relationship Id="rId12" Type="http://schemas.openxmlformats.org/officeDocument/2006/relationships/slide" Target="slide50.xml"/><Relationship Id="rId17" Type="http://schemas.openxmlformats.org/officeDocument/2006/relationships/slide" Target="slide55.xml"/><Relationship Id="rId25" Type="http://schemas.openxmlformats.org/officeDocument/2006/relationships/slide" Target="slide63.xml"/><Relationship Id="rId2" Type="http://schemas.openxmlformats.org/officeDocument/2006/relationships/slide" Target="slide59.xml"/><Relationship Id="rId16" Type="http://schemas.openxmlformats.org/officeDocument/2006/relationships/slide" Target="slide54.xml"/><Relationship Id="rId20" Type="http://schemas.openxmlformats.org/officeDocument/2006/relationships/slide" Target="slide57.xml"/><Relationship Id="rId29" Type="http://schemas.openxmlformats.org/officeDocument/2006/relationships/slide" Target="slide68.xml"/><Relationship Id="rId1" Type="http://schemas.openxmlformats.org/officeDocument/2006/relationships/slideLayout" Target="../slideLayouts/slideLayout5.xml"/><Relationship Id="rId6" Type="http://schemas.openxmlformats.org/officeDocument/2006/relationships/slide" Target="slide44.xml"/><Relationship Id="rId11" Type="http://schemas.openxmlformats.org/officeDocument/2006/relationships/slide" Target="slide49.xml"/><Relationship Id="rId24" Type="http://schemas.openxmlformats.org/officeDocument/2006/relationships/slide" Target="slide62.xml"/><Relationship Id="rId5" Type="http://schemas.openxmlformats.org/officeDocument/2006/relationships/slide" Target="slide43.xml"/><Relationship Id="rId15" Type="http://schemas.openxmlformats.org/officeDocument/2006/relationships/slide" Target="slide53.xml"/><Relationship Id="rId23" Type="http://schemas.openxmlformats.org/officeDocument/2006/relationships/slide" Target="slide61.xml"/><Relationship Id="rId28" Type="http://schemas.openxmlformats.org/officeDocument/2006/relationships/slide" Target="slide67.xml"/><Relationship Id="rId10" Type="http://schemas.openxmlformats.org/officeDocument/2006/relationships/slide" Target="slide48.xml"/><Relationship Id="rId19" Type="http://schemas.openxmlformats.org/officeDocument/2006/relationships/slide" Target="slide56.xml"/><Relationship Id="rId4" Type="http://schemas.openxmlformats.org/officeDocument/2006/relationships/slide" Target="slide42.xml"/><Relationship Id="rId9" Type="http://schemas.openxmlformats.org/officeDocument/2006/relationships/slide" Target="slide47.xml"/><Relationship Id="rId14" Type="http://schemas.openxmlformats.org/officeDocument/2006/relationships/slide" Target="slide52.xml"/><Relationship Id="rId22" Type="http://schemas.openxmlformats.org/officeDocument/2006/relationships/slide" Target="slide60.xml"/><Relationship Id="rId27" Type="http://schemas.openxmlformats.org/officeDocument/2006/relationships/slide" Target="slide66.xml"/></Relationships>
</file>

<file path=ppt/slides/_rels/slide187.xml.rels><?xml version="1.0" encoding="UTF-8" standalone="yes"?>
<Relationships xmlns="http://schemas.openxmlformats.org/package/2006/relationships"><Relationship Id="rId13" Type="http://schemas.openxmlformats.org/officeDocument/2006/relationships/slide" Target="slide85.xml"/><Relationship Id="rId18" Type="http://schemas.openxmlformats.org/officeDocument/2006/relationships/slide" Target="slide90.xml"/><Relationship Id="rId26" Type="http://schemas.openxmlformats.org/officeDocument/2006/relationships/slide" Target="slide101.xml"/><Relationship Id="rId39" Type="http://schemas.openxmlformats.org/officeDocument/2006/relationships/slide" Target="slide118.xml"/><Relationship Id="rId21" Type="http://schemas.openxmlformats.org/officeDocument/2006/relationships/slide" Target="slide93.xml"/><Relationship Id="rId34" Type="http://schemas.openxmlformats.org/officeDocument/2006/relationships/slide" Target="slide113.xml"/><Relationship Id="rId7" Type="http://schemas.openxmlformats.org/officeDocument/2006/relationships/slide" Target="slide78.xml"/><Relationship Id="rId12" Type="http://schemas.openxmlformats.org/officeDocument/2006/relationships/slide" Target="slide84.xml"/><Relationship Id="rId17" Type="http://schemas.openxmlformats.org/officeDocument/2006/relationships/slide" Target="slide89.xml"/><Relationship Id="rId25" Type="http://schemas.openxmlformats.org/officeDocument/2006/relationships/slide" Target="slide99.xml"/><Relationship Id="rId33" Type="http://schemas.openxmlformats.org/officeDocument/2006/relationships/slide" Target="slide112.xml"/><Relationship Id="rId38" Type="http://schemas.openxmlformats.org/officeDocument/2006/relationships/slide" Target="slide117.xml"/><Relationship Id="rId2" Type="http://schemas.openxmlformats.org/officeDocument/2006/relationships/slide" Target="slide70.xml"/><Relationship Id="rId16" Type="http://schemas.openxmlformats.org/officeDocument/2006/relationships/slide" Target="slide88.xml"/><Relationship Id="rId20" Type="http://schemas.openxmlformats.org/officeDocument/2006/relationships/slide" Target="slide92.xml"/><Relationship Id="rId29" Type="http://schemas.openxmlformats.org/officeDocument/2006/relationships/slide" Target="slide104.xml"/><Relationship Id="rId1" Type="http://schemas.openxmlformats.org/officeDocument/2006/relationships/slideLayout" Target="../slideLayouts/slideLayout5.xml"/><Relationship Id="rId6" Type="http://schemas.openxmlformats.org/officeDocument/2006/relationships/slide" Target="slide75.xml"/><Relationship Id="rId11" Type="http://schemas.openxmlformats.org/officeDocument/2006/relationships/slide" Target="slide83.xml"/><Relationship Id="rId24" Type="http://schemas.openxmlformats.org/officeDocument/2006/relationships/slide" Target="slide98.xml"/><Relationship Id="rId32" Type="http://schemas.openxmlformats.org/officeDocument/2006/relationships/slide" Target="slide111.xml"/><Relationship Id="rId37" Type="http://schemas.openxmlformats.org/officeDocument/2006/relationships/slide" Target="slide116.xml"/><Relationship Id="rId5" Type="http://schemas.openxmlformats.org/officeDocument/2006/relationships/slide" Target="slide74.xml"/><Relationship Id="rId15" Type="http://schemas.openxmlformats.org/officeDocument/2006/relationships/slide" Target="slide87.xml"/><Relationship Id="rId23" Type="http://schemas.openxmlformats.org/officeDocument/2006/relationships/slide" Target="slide97.xml"/><Relationship Id="rId28" Type="http://schemas.openxmlformats.org/officeDocument/2006/relationships/slide" Target="slide103.xml"/><Relationship Id="rId36" Type="http://schemas.openxmlformats.org/officeDocument/2006/relationships/slide" Target="slide115.xml"/><Relationship Id="rId10" Type="http://schemas.openxmlformats.org/officeDocument/2006/relationships/slide" Target="slide81.xml"/><Relationship Id="rId19" Type="http://schemas.openxmlformats.org/officeDocument/2006/relationships/slide" Target="slide91.xml"/><Relationship Id="rId31" Type="http://schemas.openxmlformats.org/officeDocument/2006/relationships/slide" Target="slide110.xml"/><Relationship Id="rId4" Type="http://schemas.openxmlformats.org/officeDocument/2006/relationships/slide" Target="slide72.xml"/><Relationship Id="rId9" Type="http://schemas.openxmlformats.org/officeDocument/2006/relationships/slide" Target="slide77.xml"/><Relationship Id="rId14" Type="http://schemas.openxmlformats.org/officeDocument/2006/relationships/slide" Target="slide86.xml"/><Relationship Id="rId22" Type="http://schemas.openxmlformats.org/officeDocument/2006/relationships/slide" Target="slide95.xml"/><Relationship Id="rId27" Type="http://schemas.openxmlformats.org/officeDocument/2006/relationships/slide" Target="slide102.xml"/><Relationship Id="rId30" Type="http://schemas.openxmlformats.org/officeDocument/2006/relationships/slide" Target="slide109.xml"/><Relationship Id="rId35" Type="http://schemas.openxmlformats.org/officeDocument/2006/relationships/slide" Target="slide114.xml"/><Relationship Id="rId8" Type="http://schemas.openxmlformats.org/officeDocument/2006/relationships/slide" Target="slide76.xml"/><Relationship Id="rId3" Type="http://schemas.openxmlformats.org/officeDocument/2006/relationships/slide" Target="slide73.xml"/></Relationships>
</file>

<file path=ppt/slides/_rels/slide188.xml.rels><?xml version="1.0" encoding="UTF-8" standalone="yes"?>
<Relationships xmlns="http://schemas.openxmlformats.org/package/2006/relationships"><Relationship Id="rId13" Type="http://schemas.openxmlformats.org/officeDocument/2006/relationships/slide" Target="slide134.xml"/><Relationship Id="rId18" Type="http://schemas.openxmlformats.org/officeDocument/2006/relationships/slide" Target="slide141.xml"/><Relationship Id="rId26" Type="http://schemas.openxmlformats.org/officeDocument/2006/relationships/slide" Target="slide149.xml"/><Relationship Id="rId39" Type="http://schemas.openxmlformats.org/officeDocument/2006/relationships/slide" Target="slide166.xml"/><Relationship Id="rId21" Type="http://schemas.openxmlformats.org/officeDocument/2006/relationships/slide" Target="slide144.xml"/><Relationship Id="rId34" Type="http://schemas.openxmlformats.org/officeDocument/2006/relationships/slide" Target="slide161.xml"/><Relationship Id="rId7" Type="http://schemas.openxmlformats.org/officeDocument/2006/relationships/slide" Target="slide127.xml"/><Relationship Id="rId2" Type="http://schemas.openxmlformats.org/officeDocument/2006/relationships/slide" Target="slide119.xml"/><Relationship Id="rId16" Type="http://schemas.openxmlformats.org/officeDocument/2006/relationships/slide" Target="slide139.xml"/><Relationship Id="rId20" Type="http://schemas.openxmlformats.org/officeDocument/2006/relationships/slide" Target="slide143.xml"/><Relationship Id="rId29" Type="http://schemas.openxmlformats.org/officeDocument/2006/relationships/slide" Target="slide152.xml"/><Relationship Id="rId41" Type="http://schemas.openxmlformats.org/officeDocument/2006/relationships/slide" Target="slide168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23.xml"/><Relationship Id="rId11" Type="http://schemas.openxmlformats.org/officeDocument/2006/relationships/slide" Target="slide132.xml"/><Relationship Id="rId24" Type="http://schemas.openxmlformats.org/officeDocument/2006/relationships/slide" Target="slide147.xml"/><Relationship Id="rId32" Type="http://schemas.openxmlformats.org/officeDocument/2006/relationships/slide" Target="slide159.xml"/><Relationship Id="rId37" Type="http://schemas.openxmlformats.org/officeDocument/2006/relationships/slide" Target="slide164.xml"/><Relationship Id="rId40" Type="http://schemas.openxmlformats.org/officeDocument/2006/relationships/slide" Target="slide167.xml"/><Relationship Id="rId5" Type="http://schemas.openxmlformats.org/officeDocument/2006/relationships/slide" Target="slide122.xml"/><Relationship Id="rId15" Type="http://schemas.openxmlformats.org/officeDocument/2006/relationships/slide" Target="slide138.xml"/><Relationship Id="rId23" Type="http://schemas.openxmlformats.org/officeDocument/2006/relationships/slide" Target="slide146.xml"/><Relationship Id="rId28" Type="http://schemas.openxmlformats.org/officeDocument/2006/relationships/slide" Target="slide151.xml"/><Relationship Id="rId36" Type="http://schemas.openxmlformats.org/officeDocument/2006/relationships/slide" Target="slide163.xml"/><Relationship Id="rId10" Type="http://schemas.openxmlformats.org/officeDocument/2006/relationships/slide" Target="slide131.xml"/><Relationship Id="rId19" Type="http://schemas.openxmlformats.org/officeDocument/2006/relationships/slide" Target="slide142.xml"/><Relationship Id="rId31" Type="http://schemas.openxmlformats.org/officeDocument/2006/relationships/slide" Target="slide154.xml"/><Relationship Id="rId4" Type="http://schemas.openxmlformats.org/officeDocument/2006/relationships/slide" Target="slide121.xml"/><Relationship Id="rId9" Type="http://schemas.openxmlformats.org/officeDocument/2006/relationships/slide" Target="slide129.xml"/><Relationship Id="rId14" Type="http://schemas.openxmlformats.org/officeDocument/2006/relationships/slide" Target="slide135.xml"/><Relationship Id="rId22" Type="http://schemas.openxmlformats.org/officeDocument/2006/relationships/slide" Target="slide145.xml"/><Relationship Id="rId27" Type="http://schemas.openxmlformats.org/officeDocument/2006/relationships/slide" Target="slide150.xml"/><Relationship Id="rId30" Type="http://schemas.openxmlformats.org/officeDocument/2006/relationships/slide" Target="slide153.xml"/><Relationship Id="rId35" Type="http://schemas.openxmlformats.org/officeDocument/2006/relationships/slide" Target="slide162.xml"/><Relationship Id="rId8" Type="http://schemas.openxmlformats.org/officeDocument/2006/relationships/slide" Target="slide128.xml"/><Relationship Id="rId3" Type="http://schemas.openxmlformats.org/officeDocument/2006/relationships/slide" Target="slide120.xml"/><Relationship Id="rId12" Type="http://schemas.openxmlformats.org/officeDocument/2006/relationships/slide" Target="slide133.xml"/><Relationship Id="rId17" Type="http://schemas.openxmlformats.org/officeDocument/2006/relationships/slide" Target="slide140.xml"/><Relationship Id="rId25" Type="http://schemas.openxmlformats.org/officeDocument/2006/relationships/slide" Target="slide148.xml"/><Relationship Id="rId33" Type="http://schemas.openxmlformats.org/officeDocument/2006/relationships/slide" Target="slide160.xml"/><Relationship Id="rId38" Type="http://schemas.openxmlformats.org/officeDocument/2006/relationships/slide" Target="slide165.xml"/></Relationships>
</file>

<file path=ppt/slides/_rels/slide189.xml.rels><?xml version="1.0" encoding="UTF-8" standalone="yes"?>
<Relationships xmlns="http://schemas.openxmlformats.org/package/2006/relationships"><Relationship Id="rId8" Type="http://schemas.openxmlformats.org/officeDocument/2006/relationships/slide" Target="slide176.xml"/><Relationship Id="rId3" Type="http://schemas.openxmlformats.org/officeDocument/2006/relationships/slide" Target="slide170.xml"/><Relationship Id="rId7" Type="http://schemas.openxmlformats.org/officeDocument/2006/relationships/slide" Target="slide174.xml"/><Relationship Id="rId2" Type="http://schemas.openxmlformats.org/officeDocument/2006/relationships/slide" Target="slide169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73.xml"/><Relationship Id="rId5" Type="http://schemas.openxmlformats.org/officeDocument/2006/relationships/slide" Target="slide172.xml"/><Relationship Id="rId10" Type="http://schemas.openxmlformats.org/officeDocument/2006/relationships/slide" Target="slide181.xml"/><Relationship Id="rId4" Type="http://schemas.openxmlformats.org/officeDocument/2006/relationships/slide" Target="slide171.xml"/><Relationship Id="rId9" Type="http://schemas.openxmlformats.org/officeDocument/2006/relationships/slide" Target="slide179.xml"/></Relationships>
</file>

<file path=ppt/slides/_rels/slide190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3" Type="http://schemas.openxmlformats.org/officeDocument/2006/relationships/slide" Target="slide13.xml"/><Relationship Id="rId7" Type="http://schemas.openxmlformats.org/officeDocument/2006/relationships/slide" Target="slide126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1.xml"/><Relationship Id="rId11" Type="http://schemas.openxmlformats.org/officeDocument/2006/relationships/slide" Target="slide161.xml"/><Relationship Id="rId5" Type="http://schemas.openxmlformats.org/officeDocument/2006/relationships/slide" Target="slide16.xml"/><Relationship Id="rId10" Type="http://schemas.openxmlformats.org/officeDocument/2006/relationships/slide" Target="slide158.xml"/><Relationship Id="rId4" Type="http://schemas.openxmlformats.org/officeDocument/2006/relationships/slide" Target="slide14.xml"/><Relationship Id="rId9" Type="http://schemas.openxmlformats.org/officeDocument/2006/relationships/slide" Target="slide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77569"/>
            <a:ext cx="4142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 TENSIÓN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88900" y="1069593"/>
            <a:ext cx="29895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931035" algn="l"/>
                <a:tab pos="244602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IN</a:t>
            </a:r>
            <a:r>
              <a:rPr sz="1600" b="1" spc="15" dirty="0">
                <a:latin typeface="Times New Roman"/>
                <a:cs typeface="Times New Roman"/>
              </a:rPr>
              <a:t>S</a:t>
            </a:r>
            <a:r>
              <a:rPr sz="1600" b="1" spc="5" dirty="0">
                <a:latin typeface="Times New Roman"/>
                <a:cs typeface="Times New Roman"/>
              </a:rPr>
              <a:t>T</a:t>
            </a:r>
            <a:r>
              <a:rPr sz="1600" b="1" spc="-5" dirty="0">
                <a:latin typeface="Times New Roman"/>
                <a:cs typeface="Times New Roman"/>
              </a:rPr>
              <a:t>ALACIONES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Times New Roman"/>
                <a:cs typeface="Times New Roman"/>
              </a:rPr>
              <a:t>EN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Times New Roman"/>
                <a:cs typeface="Times New Roman"/>
              </a:rPr>
              <a:t>BA</a:t>
            </a:r>
            <a:r>
              <a:rPr sz="1600" b="1" dirty="0">
                <a:latin typeface="Times New Roman"/>
                <a:cs typeface="Times New Roman"/>
              </a:rPr>
              <a:t>J</a:t>
            </a:r>
            <a:r>
              <a:rPr sz="1600" b="1" spc="-5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1069594"/>
            <a:ext cx="2584450" cy="77025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241300" marR="5080" indent="-228600">
              <a:lnSpc>
                <a:spcPct val="103099"/>
              </a:lnSpc>
              <a:spcBef>
                <a:spcPts val="35"/>
              </a:spcBef>
              <a:buAutoNum type="arabicPeriod" startAt="4"/>
              <a:tabLst>
                <a:tab pos="241300" algn="l"/>
                <a:tab pos="228981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PLANTEAMIE</a:t>
            </a:r>
            <a:r>
              <a:rPr sz="1600" b="1" dirty="0">
                <a:latin typeface="Times New Roman"/>
                <a:cs typeface="Times New Roman"/>
              </a:rPr>
              <a:t>N</a:t>
            </a:r>
            <a:r>
              <a:rPr sz="1600" b="1" spc="-5" dirty="0">
                <a:latin typeface="Times New Roman"/>
                <a:cs typeface="Times New Roman"/>
              </a:rPr>
              <a:t>TO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 smtClean="0">
                <a:latin typeface="Times New Roman"/>
                <a:cs typeface="Times New Roman"/>
              </a:rPr>
              <a:t>DE</a:t>
            </a:r>
            <a:r>
              <a:rPr lang="es-ES" sz="1600" b="1" spc="-5" dirty="0" smtClean="0">
                <a:latin typeface="Times New Roman"/>
                <a:cs typeface="Times New Roman"/>
              </a:rPr>
              <a:t> </a:t>
            </a:r>
            <a:r>
              <a:rPr sz="1600" b="1" spc="-5" dirty="0" smtClean="0">
                <a:latin typeface="Times New Roman"/>
                <a:cs typeface="Times New Roman"/>
              </a:rPr>
              <a:t>TENSIÓN</a:t>
            </a:r>
            <a:endParaRPr sz="1600" dirty="0">
              <a:latin typeface="Times New Roman"/>
              <a:cs typeface="Times New Roman"/>
            </a:endParaRPr>
          </a:p>
          <a:p>
            <a:pPr marL="598805" lvl="1" indent="-317500">
              <a:spcBef>
                <a:spcPts val="285"/>
              </a:spcBef>
              <a:buAutoNum type="arabicPeriod"/>
              <a:tabLst>
                <a:tab pos="59944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PUESTA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TIERRA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0244" y="2112010"/>
            <a:ext cx="5838190" cy="554799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32384" algn="just">
              <a:lnSpc>
                <a:spcPct val="104200"/>
              </a:lnSpc>
              <a:spcBef>
                <a:spcPts val="40"/>
              </a:spcBef>
            </a:pPr>
            <a:r>
              <a:rPr sz="1200" dirty="0">
                <a:latin typeface="Times New Roman"/>
                <a:cs typeface="Times New Roman"/>
              </a:rPr>
              <a:t>Es </a:t>
            </a:r>
            <a:r>
              <a:rPr sz="1200" spc="-5" dirty="0">
                <a:latin typeface="Times New Roman"/>
                <a:cs typeface="Times New Roman"/>
              </a:rPr>
              <a:t>necesario empezar </a:t>
            </a:r>
            <a:r>
              <a:rPr sz="1200" dirty="0">
                <a:latin typeface="Times New Roman"/>
                <a:cs typeface="Times New Roman"/>
              </a:rPr>
              <a:t>definiendo los términos de “</a:t>
            </a:r>
            <a:r>
              <a:rPr sz="1200" i="1" dirty="0">
                <a:latin typeface="Times New Roman"/>
                <a:cs typeface="Times New Roman"/>
              </a:rPr>
              <a:t>puesta a </a:t>
            </a:r>
            <a:r>
              <a:rPr sz="1200" i="1" spc="-5" dirty="0">
                <a:latin typeface="Times New Roman"/>
                <a:cs typeface="Times New Roman"/>
              </a:rPr>
              <a:t>tierra”, “masa”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“</a:t>
            </a:r>
            <a:r>
              <a:rPr sz="1200" i="1" spc="-5" dirty="0" err="1" smtClean="0">
                <a:latin typeface="Times New Roman"/>
                <a:cs typeface="Times New Roman"/>
              </a:rPr>
              <a:t>elemento</a:t>
            </a:r>
            <a:r>
              <a:rPr lang="es-ES" sz="1200" i="1" spc="-5" dirty="0" smtClean="0">
                <a:latin typeface="Times New Roman"/>
                <a:cs typeface="Times New Roman"/>
              </a:rPr>
              <a:t> </a:t>
            </a:r>
            <a:r>
              <a:rPr sz="1200" i="1" spc="-5" dirty="0" smtClean="0">
                <a:latin typeface="Times New Roman"/>
                <a:cs typeface="Times New Roman"/>
              </a:rPr>
              <a:t>conductor</a:t>
            </a:r>
            <a:r>
              <a:rPr sz="1200" i="1" spc="-5" dirty="0">
                <a:latin typeface="Times New Roman"/>
                <a:cs typeface="Times New Roman"/>
              </a:rPr>
              <a:t>”.</a:t>
            </a:r>
            <a:endParaRPr sz="1200" dirty="0">
              <a:latin typeface="Times New Roman"/>
              <a:cs typeface="Times New Roman"/>
            </a:endParaRPr>
          </a:p>
          <a:p>
            <a:pPr marL="38100" marR="32384" algn="just">
              <a:lnSpc>
                <a:spcPct val="103499"/>
              </a:lnSpc>
              <a:spcBef>
                <a:spcPts val="790"/>
              </a:spcBef>
            </a:pPr>
            <a:r>
              <a:rPr sz="1200" i="1" spc="-5" dirty="0">
                <a:latin typeface="Times New Roman"/>
                <a:cs typeface="Times New Roman"/>
              </a:rPr>
              <a:t>Puesta </a:t>
            </a:r>
            <a:r>
              <a:rPr sz="1200" i="1" dirty="0">
                <a:latin typeface="Times New Roman"/>
                <a:cs typeface="Times New Roman"/>
              </a:rPr>
              <a:t>a </a:t>
            </a:r>
            <a:r>
              <a:rPr sz="1200" i="1" spc="-5" dirty="0">
                <a:latin typeface="Times New Roman"/>
                <a:cs typeface="Times New Roman"/>
              </a:rPr>
              <a:t>tierra.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Según las instrucciones complementarias del </a:t>
            </a:r>
            <a:r>
              <a:rPr sz="1200" dirty="0" err="1">
                <a:latin typeface="Times New Roman"/>
                <a:cs typeface="Times New Roman"/>
              </a:rPr>
              <a:t>reglamento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complementario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electrotécnico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MIEB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039-2),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puesta</a:t>
            </a:r>
            <a:r>
              <a:rPr sz="1200" i="1" spc="5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5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tierra</a:t>
            </a:r>
            <a:r>
              <a:rPr sz="1200" i="1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ligazón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directa,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fusible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ni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 alguna,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sección suficiente,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determinados </a:t>
            </a:r>
            <a:r>
              <a:rPr sz="1200" dirty="0">
                <a:latin typeface="Times New Roman"/>
                <a:cs typeface="Times New Roman"/>
              </a:rPr>
              <a:t>elementos o </a:t>
            </a:r>
            <a:r>
              <a:rPr sz="1200" spc="-5" dirty="0">
                <a:latin typeface="Times New Roman"/>
                <a:cs typeface="Times New Roman"/>
              </a:rPr>
              <a:t>partes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electrodo,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grupo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electrodos,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enterrados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suelo,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objeto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conseguir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conjunto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edificios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superficie</a:t>
            </a:r>
            <a:r>
              <a:rPr sz="1200" dirty="0">
                <a:latin typeface="Times New Roman"/>
                <a:cs typeface="Times New Roman"/>
              </a:rPr>
              <a:t> próxima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terreno</a:t>
            </a:r>
            <a:r>
              <a:rPr sz="1200" dirty="0">
                <a:latin typeface="Times New Roman"/>
                <a:cs typeface="Times New Roman"/>
              </a:rPr>
              <a:t> 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existan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diferencias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potencial </a:t>
            </a:r>
            <a:r>
              <a:rPr sz="1200" spc="-5" dirty="0">
                <a:latin typeface="Times New Roman"/>
                <a:cs typeface="Times New Roman"/>
              </a:rPr>
              <a:t>peligrosas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que, al </a:t>
            </a:r>
            <a:r>
              <a:rPr sz="1200" dirty="0">
                <a:latin typeface="Times New Roman"/>
                <a:cs typeface="Times New Roman"/>
              </a:rPr>
              <a:t>mismo </a:t>
            </a:r>
            <a:r>
              <a:rPr sz="1200" spc="-5" dirty="0">
                <a:latin typeface="Times New Roman"/>
                <a:cs typeface="Times New Roman"/>
              </a:rPr>
              <a:t>tiempo, permita el paso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falta </a:t>
            </a:r>
            <a:r>
              <a:rPr sz="1200" dirty="0">
                <a:latin typeface="Times New Roman"/>
                <a:cs typeface="Times New Roman"/>
              </a:rPr>
              <a:t>o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descarga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origen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atmosférico.</a:t>
            </a:r>
          </a:p>
          <a:p>
            <a:pPr marL="38100" marR="33020" algn="just">
              <a:lnSpc>
                <a:spcPct val="103299"/>
              </a:lnSpc>
              <a:spcBef>
                <a:spcPts val="800"/>
              </a:spcBef>
            </a:pPr>
            <a:r>
              <a:rPr sz="1200" i="1" spc="-5" dirty="0">
                <a:latin typeface="Times New Roman"/>
                <a:cs typeface="Times New Roman"/>
              </a:rPr>
              <a:t>Masa. </a:t>
            </a:r>
            <a:r>
              <a:rPr sz="1200" spc="-5" dirty="0">
                <a:latin typeface="Times New Roman"/>
                <a:cs typeface="Times New Roman"/>
              </a:rPr>
              <a:t>“Es cualquier </a:t>
            </a:r>
            <a:r>
              <a:rPr sz="1200" dirty="0">
                <a:latin typeface="Times New Roman"/>
                <a:cs typeface="Times New Roman"/>
              </a:rPr>
              <a:t>parte </a:t>
            </a:r>
            <a:r>
              <a:rPr sz="1200" spc="-5" dirty="0">
                <a:latin typeface="Times New Roman"/>
                <a:cs typeface="Times New Roman"/>
              </a:rPr>
              <a:t>conductora accesible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aparato </a:t>
            </a:r>
            <a:r>
              <a:rPr sz="1200" dirty="0">
                <a:latin typeface="Times New Roman"/>
                <a:cs typeface="Times New Roman"/>
              </a:rPr>
              <a:t>o instalación </a:t>
            </a:r>
            <a:r>
              <a:rPr sz="1200" spc="-5" dirty="0">
                <a:latin typeface="Times New Roman"/>
                <a:cs typeface="Times New Roman"/>
              </a:rPr>
              <a:t>eléctrica,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condiciones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normales está </a:t>
            </a:r>
            <a:r>
              <a:rPr sz="1200" spc="-5" dirty="0">
                <a:latin typeface="Times New Roman"/>
                <a:cs typeface="Times New Roman"/>
              </a:rPr>
              <a:t>aislada </a:t>
            </a:r>
            <a:r>
              <a:rPr sz="1200" dirty="0">
                <a:latin typeface="Times New Roman"/>
                <a:cs typeface="Times New Roman"/>
              </a:rPr>
              <a:t>de las </a:t>
            </a:r>
            <a:r>
              <a:rPr sz="1200" spc="-5" dirty="0">
                <a:latin typeface="Times New Roman"/>
                <a:cs typeface="Times New Roman"/>
              </a:rPr>
              <a:t>partes </a:t>
            </a:r>
            <a:r>
              <a:rPr sz="1200" dirty="0">
                <a:latin typeface="Times New Roman"/>
                <a:cs typeface="Times New Roman"/>
              </a:rPr>
              <a:t>activas, </a:t>
            </a:r>
            <a:r>
              <a:rPr sz="1200" spc="-5" dirty="0">
                <a:latin typeface="Times New Roman"/>
                <a:cs typeface="Times New Roman"/>
              </a:rPr>
              <a:t>pero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susceptible de </a:t>
            </a:r>
            <a:r>
              <a:rPr sz="1200" spc="-5" dirty="0" err="1">
                <a:latin typeface="Times New Roman"/>
                <a:cs typeface="Times New Roman"/>
              </a:rPr>
              <a:t>ser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puesta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bajo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como consecuencia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spc="-5" dirty="0">
                <a:latin typeface="Times New Roman"/>
                <a:cs typeface="Times New Roman"/>
              </a:rPr>
              <a:t>fallo en las disposiciones </a:t>
            </a:r>
            <a:r>
              <a:rPr sz="1200" dirty="0">
                <a:latin typeface="Times New Roman"/>
                <a:cs typeface="Times New Roman"/>
              </a:rPr>
              <a:t>tomadas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spc="-5" dirty="0" err="1">
                <a:latin typeface="Times New Roman"/>
                <a:cs typeface="Times New Roman"/>
              </a:rPr>
              <a:t>asegurar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aislamiento</a:t>
            </a:r>
            <a:r>
              <a:rPr sz="1200" spc="-5" dirty="0">
                <a:latin typeface="Times New Roman"/>
                <a:cs typeface="Times New Roman"/>
              </a:rPr>
              <a:t>; como ejemplos </a:t>
            </a:r>
            <a:r>
              <a:rPr sz="1200" dirty="0">
                <a:latin typeface="Times New Roman"/>
                <a:cs typeface="Times New Roman"/>
              </a:rPr>
              <a:t>de lo </a:t>
            </a:r>
            <a:r>
              <a:rPr sz="1200" spc="-5" dirty="0">
                <a:latin typeface="Times New Roman"/>
                <a:cs typeface="Times New Roman"/>
              </a:rPr>
              <a:t>expuesto, son masas los cuadros metálicos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 smtClean="0">
                <a:latin typeface="Times New Roman"/>
                <a:cs typeface="Times New Roman"/>
              </a:rPr>
              <a:t>contienen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aparamenta</a:t>
            </a:r>
            <a:r>
              <a:rPr sz="1200" spc="-5" dirty="0">
                <a:latin typeface="Times New Roman"/>
                <a:cs typeface="Times New Roman"/>
              </a:rPr>
              <a:t>, los soportes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canalizaciones, los bastidores </a:t>
            </a:r>
            <a:r>
              <a:rPr sz="1200" dirty="0">
                <a:latin typeface="Times New Roman"/>
                <a:cs typeface="Times New Roman"/>
              </a:rPr>
              <a:t>metálicos de </a:t>
            </a:r>
            <a:r>
              <a:rPr sz="1200" spc="-5" dirty="0">
                <a:latin typeface="Times New Roman"/>
                <a:cs typeface="Times New Roman"/>
              </a:rPr>
              <a:t>aparatos eléctricos,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propios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aparatos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etc.”(Roger,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Riera,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Roldán, 2000, p. </a:t>
            </a:r>
            <a:r>
              <a:rPr sz="1200" spc="-5" dirty="0">
                <a:latin typeface="Times New Roman"/>
                <a:cs typeface="Times New Roman"/>
              </a:rPr>
              <a:t>87).</a:t>
            </a:r>
            <a:endParaRPr sz="1200" dirty="0">
              <a:latin typeface="Times New Roman"/>
              <a:cs typeface="Times New Roman"/>
            </a:endParaRPr>
          </a:p>
          <a:p>
            <a:pPr marL="38100" marR="31750" algn="just">
              <a:lnSpc>
                <a:spcPct val="103299"/>
              </a:lnSpc>
              <a:spcBef>
                <a:spcPts val="810"/>
              </a:spcBef>
            </a:pPr>
            <a:r>
              <a:rPr sz="1200" i="1" spc="-5" dirty="0">
                <a:latin typeface="Times New Roman"/>
                <a:cs typeface="Times New Roman"/>
              </a:rPr>
              <a:t>Elemento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conductor.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“Es </a:t>
            </a:r>
            <a:r>
              <a:rPr sz="1200" spc="-5" dirty="0">
                <a:latin typeface="Times New Roman"/>
                <a:cs typeface="Times New Roman"/>
              </a:rPr>
              <a:t>cualquier</a:t>
            </a:r>
            <a:r>
              <a:rPr sz="1200" dirty="0">
                <a:latin typeface="Times New Roman"/>
                <a:cs typeface="Times New Roman"/>
              </a:rPr>
              <a:t> objeto metálico </a:t>
            </a:r>
            <a:r>
              <a:rPr sz="1200" spc="-5" dirty="0">
                <a:latin typeface="Times New Roman"/>
                <a:cs typeface="Times New Roman"/>
              </a:rPr>
              <a:t>susceptible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propagar</a:t>
            </a:r>
            <a:r>
              <a:rPr sz="1200" dirty="0">
                <a:latin typeface="Times New Roman"/>
                <a:cs typeface="Times New Roman"/>
              </a:rPr>
              <a:t> un </a:t>
            </a:r>
            <a:r>
              <a:rPr sz="1200" dirty="0" err="1">
                <a:latin typeface="Times New Roman"/>
                <a:cs typeface="Times New Roman"/>
              </a:rPr>
              <a:t>potencial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situado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las proximidades </a:t>
            </a:r>
            <a:r>
              <a:rPr sz="1200" dirty="0">
                <a:latin typeface="Times New Roman"/>
                <a:cs typeface="Times New Roman"/>
              </a:rPr>
              <a:t>de una </a:t>
            </a:r>
            <a:r>
              <a:rPr sz="1200" spc="-5" dirty="0">
                <a:latin typeface="Times New Roman"/>
                <a:cs typeface="Times New Roman"/>
              </a:rPr>
              <a:t>instalación eléctrica </a:t>
            </a:r>
            <a:r>
              <a:rPr sz="1200" dirty="0">
                <a:latin typeface="Times New Roman"/>
                <a:cs typeface="Times New Roman"/>
              </a:rPr>
              <a:t>pero no perteneciente a </a:t>
            </a:r>
            <a:r>
              <a:rPr sz="1200" spc="-5" dirty="0">
                <a:latin typeface="Times New Roman"/>
                <a:cs typeface="Times New Roman"/>
              </a:rPr>
              <a:t>ella” (Roger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Riera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Roldán,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2000,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88).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ejemplo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paredes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suelos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conductores,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elementos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constructivos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metálicos,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canalizaciones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metálicas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gas,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calefacción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aparatos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metálicos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unidos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ellas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(cocinas,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radiadores,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fregaderos),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elementos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carpintería metálica,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endParaRPr sz="12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05000"/>
              </a:lnSpc>
              <a:spcBef>
                <a:spcPts val="780"/>
              </a:spcBef>
            </a:pPr>
            <a:r>
              <a:rPr sz="1200" dirty="0">
                <a:latin typeface="Times New Roman"/>
                <a:cs typeface="Times New Roman"/>
              </a:rPr>
              <a:t>En una </a:t>
            </a:r>
            <a:r>
              <a:rPr sz="1200" spc="-5" dirty="0">
                <a:latin typeface="Times New Roman"/>
                <a:cs typeface="Times New Roman"/>
              </a:rPr>
              <a:t>instalación eléctrica con 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tierra, se </a:t>
            </a:r>
            <a:r>
              <a:rPr sz="1200" dirty="0">
                <a:latin typeface="Times New Roman"/>
                <a:cs typeface="Times New Roman"/>
              </a:rPr>
              <a:t>toma </a:t>
            </a:r>
            <a:r>
              <a:rPr sz="1200" spc="-5" dirty="0">
                <a:latin typeface="Times New Roman"/>
                <a:cs typeface="Times New Roman"/>
              </a:rPr>
              <a:t>como origen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potenciales el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terreno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además se supone </a:t>
            </a:r>
            <a:r>
              <a:rPr sz="1200" spc="-5" dirty="0">
                <a:latin typeface="Times New Roman"/>
                <a:cs typeface="Times New Roman"/>
              </a:rPr>
              <a:t>uniforme </a:t>
            </a:r>
            <a:r>
              <a:rPr sz="1200" spc="20" dirty="0">
                <a:latin typeface="Cambria Math"/>
                <a:cs typeface="Cambria Math"/>
              </a:rPr>
              <a:t>(𝑈</a:t>
            </a:r>
            <a:r>
              <a:rPr sz="1275" spc="30" baseline="-16339" dirty="0">
                <a:latin typeface="Cambria Math"/>
                <a:cs typeface="Cambria Math"/>
              </a:rPr>
              <a:t>𝑡𝑖𝑒𝑟𝑟𝑎 </a:t>
            </a:r>
            <a:r>
              <a:rPr sz="1200" dirty="0">
                <a:latin typeface="Cambria Math"/>
                <a:cs typeface="Cambria Math"/>
              </a:rPr>
              <a:t>= 0 </a:t>
            </a:r>
            <a:r>
              <a:rPr sz="1200" spc="10" dirty="0">
                <a:latin typeface="Cambria Math"/>
                <a:cs typeface="Cambria Math"/>
              </a:rPr>
              <a:t>𝑉) </a:t>
            </a:r>
            <a:r>
              <a:rPr sz="1200" dirty="0">
                <a:latin typeface="Times New Roman"/>
                <a:cs typeface="Times New Roman"/>
              </a:rPr>
              <a:t>y por tanto </a:t>
            </a:r>
            <a:r>
              <a:rPr sz="1200" spc="-5" dirty="0">
                <a:latin typeface="Times New Roman"/>
                <a:cs typeface="Times New Roman"/>
              </a:rPr>
              <a:t>los potenciales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dirty="0" err="1" smtClean="0">
                <a:latin typeface="Times New Roman"/>
                <a:cs typeface="Times New Roman"/>
              </a:rPr>
              <a:t>electrodo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metálico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enterrado en </a:t>
            </a:r>
            <a:r>
              <a:rPr sz="1200" dirty="0">
                <a:latin typeface="Times New Roman"/>
                <a:cs typeface="Times New Roman"/>
              </a:rPr>
              <a:t>la tierra </a:t>
            </a:r>
            <a:r>
              <a:rPr sz="1200" i="1" dirty="0">
                <a:latin typeface="Times New Roman"/>
                <a:cs typeface="Times New Roman"/>
              </a:rPr>
              <a:t>E </a:t>
            </a:r>
            <a:r>
              <a:rPr sz="1200" dirty="0">
                <a:latin typeface="Times New Roman"/>
                <a:cs typeface="Times New Roman"/>
              </a:rPr>
              <a:t>y un </a:t>
            </a:r>
            <a:r>
              <a:rPr sz="1200" spc="-5" dirty="0">
                <a:latin typeface="Times New Roman"/>
                <a:cs typeface="Times New Roman"/>
              </a:rPr>
              <a:t>elemento </a:t>
            </a:r>
            <a:r>
              <a:rPr sz="1200" i="1" dirty="0">
                <a:latin typeface="Times New Roman"/>
                <a:cs typeface="Times New Roman"/>
              </a:rPr>
              <a:t>M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instalación son </a:t>
            </a:r>
            <a:r>
              <a:rPr sz="1200" dirty="0">
                <a:latin typeface="Times New Roman"/>
                <a:cs typeface="Times New Roman"/>
              </a:rPr>
              <a:t>nulos </a:t>
            </a:r>
            <a:r>
              <a:rPr sz="1200" spc="-20" dirty="0">
                <a:latin typeface="Cambria Math"/>
                <a:cs typeface="Cambria Math"/>
              </a:rPr>
              <a:t>(𝑈</a:t>
            </a:r>
            <a:r>
              <a:rPr sz="1275" spc="-30" baseline="-16339" dirty="0">
                <a:latin typeface="Cambria Math"/>
                <a:cs typeface="Cambria Math"/>
              </a:rPr>
              <a:t>𝐸</a:t>
            </a:r>
            <a:r>
              <a:rPr sz="1275" spc="-22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 </a:t>
            </a:r>
            <a:r>
              <a:rPr sz="1200" spc="-25" dirty="0">
                <a:latin typeface="Cambria Math"/>
                <a:cs typeface="Cambria Math"/>
              </a:rPr>
              <a:t>𝑈</a:t>
            </a:r>
            <a:r>
              <a:rPr sz="1275" spc="-37" baseline="-16339" dirty="0">
                <a:latin typeface="Cambria Math"/>
                <a:cs typeface="Cambria Math"/>
              </a:rPr>
              <a:t>𝑀</a:t>
            </a:r>
            <a:r>
              <a:rPr sz="1275" spc="-3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 0</a:t>
            </a:r>
            <a:r>
              <a:rPr sz="1200" dirty="0" smtClean="0">
                <a:latin typeface="Cambria Math"/>
                <a:cs typeface="Cambria Math"/>
              </a:rPr>
              <a:t>)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Pero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debido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condiciones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anormales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(fallo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aislamiento,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descarga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atmosférica</a:t>
            </a:r>
            <a:r>
              <a:rPr sz="1200" spc="-5" dirty="0">
                <a:latin typeface="Times New Roman"/>
                <a:cs typeface="Times New Roman"/>
              </a:rPr>
              <a:t>),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surge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Cambria Math"/>
                <a:cs typeface="Cambria Math"/>
              </a:rPr>
              <a:t>𝑈</a:t>
            </a:r>
            <a:r>
              <a:rPr sz="1275" spc="-30" baseline="-16339" dirty="0">
                <a:latin typeface="Cambria Math"/>
                <a:cs typeface="Cambria Math"/>
              </a:rPr>
              <a:t>𝑡</a:t>
            </a:r>
            <a:r>
              <a:rPr sz="1275" spc="6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distinto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cero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M</a:t>
            </a:r>
            <a:r>
              <a:rPr sz="1200" i="1" spc="19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circular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corriente</a:t>
            </a:r>
          </a:p>
          <a:p>
            <a:pPr marL="38100" marR="32384" algn="just">
              <a:lnSpc>
                <a:spcPct val="102699"/>
              </a:lnSpc>
              <a:spcBef>
                <a:spcPts val="45"/>
              </a:spcBef>
            </a:pPr>
            <a:r>
              <a:rPr sz="1200" dirty="0">
                <a:latin typeface="Cambria Math"/>
                <a:cs typeface="Cambria Math"/>
              </a:rPr>
              <a:t>𝐼</a:t>
            </a:r>
            <a:r>
              <a:rPr sz="1275" baseline="-16339" dirty="0">
                <a:latin typeface="Cambria Math"/>
                <a:cs typeface="Cambria Math"/>
              </a:rPr>
              <a:t>𝑑</a:t>
            </a:r>
            <a:r>
              <a:rPr sz="1200" dirty="0">
                <a:latin typeface="Times New Roman"/>
                <a:cs typeface="Times New Roman"/>
              </a:rPr>
              <a:t>(corriente de defecto) a </a:t>
            </a:r>
            <a:r>
              <a:rPr sz="1200" spc="-5" dirty="0">
                <a:latin typeface="Times New Roman"/>
                <a:cs typeface="Times New Roman"/>
              </a:rPr>
              <a:t>través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hasta </a:t>
            </a:r>
            <a:r>
              <a:rPr sz="1200" spc="-5" dirty="0">
                <a:latin typeface="Times New Roman"/>
                <a:cs typeface="Times New Roman"/>
              </a:rPr>
              <a:t>el electrodo 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 err="1" smtClean="0">
                <a:latin typeface="Times New Roman"/>
                <a:cs typeface="Times New Roman"/>
              </a:rPr>
              <a:t>finalmente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hacia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tierra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puede</a:t>
            </a:r>
            <a:r>
              <a:rPr sz="1200" spc="-5" dirty="0">
                <a:latin typeface="Times New Roman"/>
                <a:cs typeface="Times New Roman"/>
              </a:rPr>
              <a:t> ver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7" y="877569"/>
            <a:ext cx="4640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57545" y="3636391"/>
            <a:ext cx="5861685" cy="1223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corriente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defecto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50800" marR="4318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terreno circundante al electrodo, </a:t>
            </a:r>
            <a:r>
              <a:rPr sz="1200" dirty="0">
                <a:latin typeface="Times New Roman"/>
                <a:cs typeface="Times New Roman"/>
              </a:rPr>
              <a:t>adquiere por tanto un potencial </a:t>
            </a:r>
            <a:r>
              <a:rPr sz="1200" spc="10" dirty="0">
                <a:latin typeface="Cambria Math"/>
                <a:cs typeface="Cambria Math"/>
              </a:rPr>
              <a:t>𝑈</a:t>
            </a:r>
            <a:r>
              <a:rPr sz="1275" spc="15" baseline="-16339" dirty="0">
                <a:latin typeface="Cambria Math"/>
                <a:cs typeface="Cambria Math"/>
              </a:rPr>
              <a:t>𝑡</a:t>
            </a:r>
            <a:r>
              <a:rPr sz="1200" spc="10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igual </a:t>
            </a:r>
            <a:r>
              <a:rPr sz="1200" spc="-5" dirty="0">
                <a:latin typeface="Times New Roman"/>
                <a:cs typeface="Times New Roman"/>
              </a:rPr>
              <a:t>al del </a:t>
            </a:r>
            <a:r>
              <a:rPr sz="1200" spc="-5" dirty="0" err="1">
                <a:latin typeface="Times New Roman"/>
                <a:cs typeface="Times New Roman"/>
              </a:rPr>
              <a:t>electrodo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Mientras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conforme se </a:t>
            </a:r>
            <a:r>
              <a:rPr sz="1200" dirty="0">
                <a:latin typeface="Times New Roman"/>
                <a:cs typeface="Times New Roman"/>
              </a:rPr>
              <a:t>va alejando </a:t>
            </a:r>
            <a:r>
              <a:rPr sz="1200" spc="-5" dirty="0">
                <a:latin typeface="Times New Roman"/>
                <a:cs typeface="Times New Roman"/>
              </a:rPr>
              <a:t>del electrodo este potencial </a:t>
            </a:r>
            <a:r>
              <a:rPr sz="1200" dirty="0">
                <a:latin typeface="Times New Roman"/>
                <a:cs typeface="Times New Roman"/>
              </a:rPr>
              <a:t>cae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volver a ser </a:t>
            </a:r>
            <a:r>
              <a:rPr sz="1200" dirty="0" err="1">
                <a:latin typeface="Times New Roman"/>
                <a:cs typeface="Times New Roman"/>
              </a:rPr>
              <a:t>nulo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distancia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suficiente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(en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práctica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distancias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orden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30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metros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electrodo</a:t>
            </a:r>
            <a:r>
              <a:rPr sz="1200" spc="-5" dirty="0" smtClean="0">
                <a:latin typeface="Times New Roman"/>
                <a:cs typeface="Times New Roman"/>
              </a:rPr>
              <a:t>).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caso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spc="-5" dirty="0">
                <a:latin typeface="Times New Roman"/>
                <a:cs typeface="Times New Roman"/>
              </a:rPr>
              <a:t>electrodo semiesférico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ras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suelo el potencial </a:t>
            </a:r>
            <a:r>
              <a:rPr sz="1200" dirty="0">
                <a:latin typeface="Times New Roman"/>
                <a:cs typeface="Times New Roman"/>
              </a:rPr>
              <a:t>a una </a:t>
            </a:r>
            <a:r>
              <a:rPr sz="1200" spc="-5" dirty="0">
                <a:latin typeface="Times New Roman"/>
                <a:cs typeface="Times New Roman"/>
              </a:rPr>
              <a:t>distancia </a:t>
            </a:r>
            <a:r>
              <a:rPr sz="1200" i="1" dirty="0">
                <a:latin typeface="Times New Roman"/>
                <a:cs typeface="Times New Roman"/>
              </a:rPr>
              <a:t>x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spc="-5" dirty="0" err="1" smtClean="0">
                <a:latin typeface="Times New Roman"/>
                <a:cs typeface="Times New Roman"/>
              </a:rPr>
              <a:t>centro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</a:t>
            </a:r>
            <a:r>
              <a:rPr sz="1200" dirty="0">
                <a:latin typeface="Times New Roman"/>
                <a:cs typeface="Times New Roman"/>
              </a:rPr>
              <a:t> viene</a:t>
            </a:r>
            <a:r>
              <a:rPr sz="1200" spc="-5" dirty="0">
                <a:latin typeface="Times New Roman"/>
                <a:cs typeface="Times New Roman"/>
              </a:rPr>
              <a:t> dado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dirty="0">
                <a:latin typeface="Times New Roman"/>
                <a:cs typeface="Times New Roman"/>
              </a:rPr>
              <a:t> 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95644" y="4979034"/>
            <a:ext cx="1308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𝑈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91656" y="5053711"/>
            <a:ext cx="1816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latin typeface="Cambria Math"/>
                <a:cs typeface="Cambria Math"/>
              </a:rPr>
              <a:t>(</a:t>
            </a:r>
            <a:r>
              <a:rPr sz="850" spc="114" dirty="0">
                <a:latin typeface="Cambria Math"/>
                <a:cs typeface="Cambria Math"/>
              </a:rPr>
              <a:t>𝑥</a:t>
            </a:r>
            <a:r>
              <a:rPr sz="850" dirty="0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0473" y="4889118"/>
            <a:ext cx="4184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150" baseline="-32407" dirty="0">
                <a:latin typeface="Cambria Math"/>
                <a:cs typeface="Cambria Math"/>
              </a:rPr>
              <a:t> </a:t>
            </a:r>
            <a:r>
              <a:rPr sz="850" u="sng" spc="5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𝜌𝐼</a:t>
            </a:r>
            <a:r>
              <a:rPr sz="1050" u="sng" spc="75" baseline="-15873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𝑑</a:t>
            </a:r>
            <a:endParaRPr sz="1050" baseline="-15873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2794" y="5099431"/>
            <a:ext cx="22415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mbria Math"/>
                <a:cs typeface="Cambria Math"/>
              </a:rPr>
              <a:t>2</a:t>
            </a:r>
            <a:r>
              <a:rPr sz="850" spc="95" dirty="0">
                <a:latin typeface="Cambria Math"/>
                <a:cs typeface="Cambria Math"/>
              </a:rPr>
              <a:t>𝜋𝑥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52919" y="4979034"/>
            <a:ext cx="3175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3.1]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95645" y="5314568"/>
            <a:ext cx="5782945" cy="398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40"/>
              </a:spcBef>
            </a:pPr>
            <a:r>
              <a:rPr sz="1200" dirty="0">
                <a:latin typeface="Times New Roman"/>
                <a:cs typeface="Times New Roman"/>
              </a:rPr>
              <a:t>En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representa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variación</a:t>
            </a:r>
            <a:r>
              <a:rPr sz="1200" dirty="0">
                <a:latin typeface="Times New Roman"/>
                <a:cs typeface="Times New Roman"/>
              </a:rPr>
              <a:t> de potencial sobre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superficie</a:t>
            </a:r>
            <a:r>
              <a:rPr sz="1200" dirty="0">
                <a:latin typeface="Times New Roman"/>
                <a:cs typeface="Times New Roman"/>
              </a:rPr>
              <a:t> del </a:t>
            </a:r>
            <a:r>
              <a:rPr sz="1200" spc="-5" dirty="0">
                <a:latin typeface="Times New Roman"/>
                <a:cs typeface="Times New Roman"/>
              </a:rPr>
              <a:t>terreno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función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distancia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centro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electrodo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semiesférico.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5644" y="8612885"/>
            <a:ext cx="578485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variación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potencial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sobre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terreno.</a:t>
            </a:r>
            <a:endParaRPr sz="9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necesario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recalcar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potenciales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tierra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depende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gran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medida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terreno</a:t>
            </a:r>
            <a:r>
              <a:rPr sz="1200" dirty="0">
                <a:latin typeface="Times New Roman"/>
                <a:cs typeface="Times New Roman"/>
              </a:rPr>
              <a:t> y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forma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dimensiones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4679" y="1317098"/>
            <a:ext cx="2892755" cy="214635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59143" y="5855268"/>
            <a:ext cx="4052162" cy="25923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57544" y="866901"/>
            <a:ext cx="5863590" cy="21437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0800" algn="just"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591185">
              <a:spcBef>
                <a:spcPts val="8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4.1.1</a:t>
            </a:r>
            <a:r>
              <a:rPr sz="1200" b="1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PARÁMETROS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CARACTERÍSTICOS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PUESTA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TIERRA</a:t>
            </a:r>
            <a:endParaRPr sz="1200" dirty="0">
              <a:latin typeface="Times New Roman"/>
              <a:cs typeface="Times New Roman"/>
            </a:endParaRPr>
          </a:p>
          <a:p>
            <a:pPr marL="50800" marR="48895" algn="just">
              <a:lnSpc>
                <a:spcPts val="150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Se van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mencionar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explicar brevemente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serie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parámetros,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>
                <a:latin typeface="Times New Roman"/>
                <a:cs typeface="Times New Roman"/>
              </a:rPr>
              <a:t>posteriormente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usarán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dimensionar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tierra.</a:t>
            </a:r>
            <a:endParaRPr sz="1200" dirty="0">
              <a:latin typeface="Times New Roman"/>
              <a:cs typeface="Times New Roman"/>
            </a:endParaRPr>
          </a:p>
          <a:p>
            <a:pPr marL="50800" marR="46990" algn="just">
              <a:lnSpc>
                <a:spcPct val="105000"/>
              </a:lnSpc>
              <a:spcBef>
                <a:spcPts val="745"/>
              </a:spcBef>
            </a:pPr>
            <a:r>
              <a:rPr sz="1200" i="1" spc="-5" dirty="0">
                <a:latin typeface="Times New Roman"/>
                <a:cs typeface="Times New Roman"/>
              </a:rPr>
              <a:t>Tensión</a:t>
            </a:r>
            <a:r>
              <a:rPr sz="1200" i="1" spc="-5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-5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tierra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(𝑉</a:t>
            </a:r>
            <a:r>
              <a:rPr sz="1275" spc="-15" baseline="-16339" dirty="0">
                <a:latin typeface="Cambria Math"/>
                <a:cs typeface="Cambria Math"/>
              </a:rPr>
              <a:t>𝑡</a:t>
            </a:r>
            <a:r>
              <a:rPr sz="1200" spc="-10" dirty="0">
                <a:latin typeface="Cambria Math"/>
                <a:cs typeface="Cambria Math"/>
              </a:rPr>
              <a:t>)</a:t>
            </a:r>
            <a:r>
              <a:rPr sz="1200" i="1" spc="-10" dirty="0">
                <a:latin typeface="Times New Roman"/>
                <a:cs typeface="Times New Roman"/>
              </a:rPr>
              <a:t>.</a:t>
            </a:r>
            <a:r>
              <a:rPr sz="1200" i="1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tierra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punto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potencial</a:t>
            </a:r>
            <a:r>
              <a:rPr sz="1200" dirty="0">
                <a:latin typeface="Times New Roman"/>
                <a:cs typeface="Times New Roman"/>
              </a:rPr>
              <a:t> cero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cuando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pasa</a:t>
            </a:r>
            <a:r>
              <a:rPr sz="1200" dirty="0">
                <a:latin typeface="Times New Roman"/>
                <a:cs typeface="Times New Roman"/>
              </a:rPr>
              <a:t> por dicha</a:t>
            </a:r>
            <a:r>
              <a:rPr sz="1200" spc="-5" dirty="0">
                <a:latin typeface="Times New Roman"/>
                <a:cs typeface="Times New Roman"/>
              </a:rPr>
              <a:t> instalación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5" dirty="0">
                <a:latin typeface="Times New Roman"/>
                <a:cs typeface="Times New Roman"/>
              </a:rPr>
              <a:t> corriente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defecto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Cambria Math"/>
                <a:cs typeface="Cambria Math"/>
              </a:rPr>
              <a:t>𝐼</a:t>
            </a:r>
            <a:r>
              <a:rPr sz="1275" spc="22" baseline="-16339" dirty="0">
                <a:latin typeface="Cambria Math"/>
                <a:cs typeface="Cambria Math"/>
              </a:rPr>
              <a:t>𝑑</a:t>
            </a:r>
            <a:r>
              <a:rPr sz="1200" spc="1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0800" marR="43180" algn="just">
              <a:lnSpc>
                <a:spcPct val="103899"/>
              </a:lnSpc>
              <a:spcBef>
                <a:spcPts val="830"/>
              </a:spcBef>
            </a:pPr>
            <a:r>
              <a:rPr sz="1200" i="1" spc="-5" dirty="0">
                <a:latin typeface="Times New Roman"/>
                <a:cs typeface="Times New Roman"/>
              </a:rPr>
              <a:t>Resistencia</a:t>
            </a:r>
            <a:r>
              <a:rPr sz="1200" i="1" dirty="0">
                <a:latin typeface="Times New Roman"/>
                <a:cs typeface="Times New Roman"/>
              </a:rPr>
              <a:t> de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puesta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5" dirty="0">
                <a:latin typeface="Times New Roman"/>
                <a:cs typeface="Times New Roman"/>
              </a:rPr>
              <a:t> tierra</a:t>
            </a:r>
            <a:r>
              <a:rPr sz="1200" spc="5" dirty="0">
                <a:latin typeface="Cambria Math"/>
                <a:cs typeface="Cambria Math"/>
              </a:rPr>
              <a:t>(𝑅</a:t>
            </a:r>
            <a:r>
              <a:rPr sz="1275" spc="7" baseline="-16339" dirty="0">
                <a:latin typeface="Cambria Math"/>
                <a:cs typeface="Cambria Math"/>
              </a:rPr>
              <a:t>𝑡</a:t>
            </a:r>
            <a:r>
              <a:rPr sz="1200" spc="5" dirty="0">
                <a:latin typeface="Cambria Math"/>
                <a:cs typeface="Cambria Math"/>
              </a:rPr>
              <a:t>)</a:t>
            </a:r>
            <a:r>
              <a:rPr sz="1200" i="1" spc="5" dirty="0">
                <a:latin typeface="Times New Roman"/>
                <a:cs typeface="Times New Roman"/>
              </a:rPr>
              <a:t>.</a:t>
            </a:r>
            <a:r>
              <a:rPr sz="1200" spc="5" dirty="0">
                <a:latin typeface="Times New Roman"/>
                <a:cs typeface="Times New Roman"/>
              </a:rPr>
              <a:t>Para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características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concretas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enterrado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terreno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naturaleza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dada,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defecto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proporcional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la tensión </a:t>
            </a:r>
            <a:r>
              <a:rPr sz="1200" spc="-60" dirty="0">
                <a:latin typeface="Cambria Math"/>
                <a:cs typeface="Cambria Math"/>
              </a:rPr>
              <a:t>𝑉</a:t>
            </a:r>
            <a:r>
              <a:rPr sz="1275" spc="-89" baseline="-16339" dirty="0">
                <a:latin typeface="Cambria Math"/>
                <a:cs typeface="Cambria Math"/>
              </a:rPr>
              <a:t>𝑡</a:t>
            </a:r>
            <a:r>
              <a:rPr sz="1275" spc="-82" baseline="-16339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aplicada </a:t>
            </a:r>
            <a:r>
              <a:rPr sz="1200" dirty="0">
                <a:latin typeface="Times New Roman"/>
                <a:cs typeface="Times New Roman"/>
              </a:rPr>
              <a:t>al </a:t>
            </a:r>
            <a:r>
              <a:rPr sz="1200" spc="-5" dirty="0">
                <a:latin typeface="Times New Roman"/>
                <a:cs typeface="Times New Roman"/>
              </a:rPr>
              <a:t>electrodo.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Y</a:t>
            </a:r>
            <a:r>
              <a:rPr sz="1200" dirty="0">
                <a:latin typeface="Times New Roman"/>
                <a:cs typeface="Times New Roman"/>
              </a:rPr>
              <a:t> la </a:t>
            </a:r>
            <a:r>
              <a:rPr sz="1200" spc="-5" dirty="0">
                <a:latin typeface="Times New Roman"/>
                <a:cs typeface="Times New Roman"/>
              </a:rPr>
              <a:t>constante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proporcionalidad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 </a:t>
            </a:r>
            <a:r>
              <a:rPr sz="1200" spc="-5" dirty="0" err="1">
                <a:latin typeface="Times New Roman"/>
                <a:cs typeface="Times New Roman"/>
              </a:rPr>
              <a:t>estas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magnitudes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denomina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resistencia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de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puesta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tierra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responde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3131946"/>
            <a:ext cx="1225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𝑅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0132" y="3206624"/>
            <a:ext cx="736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0" dirty="0">
                <a:latin typeface="Cambria Math"/>
                <a:cs typeface="Cambria Math"/>
              </a:rPr>
              <a:t>𝑡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3792" y="3041650"/>
            <a:ext cx="3314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60" baseline="-32407" dirty="0">
                <a:latin typeface="Cambria Math"/>
                <a:cs typeface="Cambria Math"/>
              </a:rPr>
              <a:t> </a:t>
            </a:r>
            <a:r>
              <a:rPr sz="850" u="sng" spc="-3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𝑉</a:t>
            </a:r>
            <a:r>
              <a:rPr sz="1050" u="sng" spc="-52" baseline="-11904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𝑡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20764" y="3252343"/>
            <a:ext cx="17907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𝐼</a:t>
            </a:r>
            <a:r>
              <a:rPr sz="1050" spc="52" baseline="-15873" dirty="0">
                <a:latin typeface="Cambria Math"/>
                <a:cs typeface="Cambria Math"/>
              </a:rPr>
              <a:t>𝑑</a:t>
            </a:r>
            <a:endParaRPr sz="1050" baseline="-15873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95694" y="3131946"/>
            <a:ext cx="3175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3.2]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2144" y="3494659"/>
            <a:ext cx="5937250" cy="544386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76200" marR="94615" algn="just">
              <a:lnSpc>
                <a:spcPct val="103099"/>
              </a:lnSpc>
              <a:spcBef>
                <a:spcPts val="55"/>
              </a:spcBef>
            </a:pPr>
            <a:r>
              <a:rPr sz="1200" i="1" spc="-5" dirty="0">
                <a:latin typeface="Times New Roman"/>
                <a:cs typeface="Times New Roman"/>
              </a:rPr>
              <a:t>Tensión </a:t>
            </a:r>
            <a:r>
              <a:rPr sz="1200" i="1" dirty="0">
                <a:latin typeface="Times New Roman"/>
                <a:cs typeface="Times New Roman"/>
              </a:rPr>
              <a:t>de </a:t>
            </a:r>
            <a:r>
              <a:rPr sz="1200" i="1" spc="-5" dirty="0">
                <a:latin typeface="Times New Roman"/>
                <a:cs typeface="Times New Roman"/>
              </a:rPr>
              <a:t>contacto </a:t>
            </a:r>
            <a:r>
              <a:rPr sz="1200" spc="-40" dirty="0">
                <a:latin typeface="Cambria Math"/>
                <a:cs typeface="Cambria Math"/>
              </a:rPr>
              <a:t>(𝑉</a:t>
            </a:r>
            <a:r>
              <a:rPr sz="1275" spc="-60" baseline="-16339" dirty="0">
                <a:latin typeface="Cambria Math"/>
                <a:cs typeface="Cambria Math"/>
              </a:rPr>
              <a:t>𝑐</a:t>
            </a:r>
            <a:r>
              <a:rPr sz="1200" spc="-40" dirty="0">
                <a:latin typeface="Cambria Math"/>
                <a:cs typeface="Cambria Math"/>
              </a:rPr>
              <a:t>)</a:t>
            </a:r>
            <a:r>
              <a:rPr sz="1200" i="1" spc="-40" dirty="0">
                <a:latin typeface="Times New Roman"/>
                <a:cs typeface="Times New Roman"/>
              </a:rPr>
              <a:t>.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 </a:t>
            </a:r>
            <a:r>
              <a:rPr sz="1200" dirty="0">
                <a:latin typeface="Times New Roman"/>
                <a:cs typeface="Times New Roman"/>
              </a:rPr>
              <a:t>de potencial que </a:t>
            </a:r>
            <a:r>
              <a:rPr sz="1200" spc="-5" dirty="0">
                <a:latin typeface="Times New Roman"/>
                <a:cs typeface="Times New Roman"/>
              </a:rPr>
              <a:t>aparece, como consecuencia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defecto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simultáneamente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accesibles,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condiciones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normales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funcionamiento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estarían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cero.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convenio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relación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contactos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indirectos.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influido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impedancia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persona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contacto</a:t>
            </a:r>
            <a:r>
              <a:rPr sz="1200" dirty="0">
                <a:latin typeface="Times New Roman"/>
                <a:cs typeface="Times New Roman"/>
              </a:rPr>
              <a:t> 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esas</a:t>
            </a:r>
            <a:r>
              <a:rPr sz="1200" dirty="0">
                <a:latin typeface="Times New Roman"/>
                <a:cs typeface="Times New Roman"/>
              </a:rPr>
              <a:t> partes.</a:t>
            </a:r>
          </a:p>
          <a:p>
            <a:pPr marL="76200" marR="95885" algn="just">
              <a:lnSpc>
                <a:spcPct val="108300"/>
              </a:lnSpc>
              <a:spcBef>
                <a:spcPts val="755"/>
              </a:spcBef>
            </a:pPr>
            <a:r>
              <a:rPr sz="1200" i="1" spc="-5" dirty="0">
                <a:latin typeface="Times New Roman"/>
                <a:cs typeface="Times New Roman"/>
              </a:rPr>
              <a:t>Tensión </a:t>
            </a:r>
            <a:r>
              <a:rPr sz="1200" i="1" dirty="0">
                <a:latin typeface="Times New Roman"/>
                <a:cs typeface="Times New Roman"/>
              </a:rPr>
              <a:t>de </a:t>
            </a:r>
            <a:r>
              <a:rPr sz="1200" i="1" spc="-20" dirty="0">
                <a:latin typeface="Times New Roman"/>
                <a:cs typeface="Times New Roman"/>
              </a:rPr>
              <a:t>paso</a:t>
            </a:r>
            <a:r>
              <a:rPr sz="1200" spc="-20" dirty="0">
                <a:latin typeface="Cambria Math"/>
                <a:cs typeface="Cambria Math"/>
              </a:rPr>
              <a:t>(𝑉</a:t>
            </a:r>
            <a:r>
              <a:rPr sz="1275" spc="-30" baseline="-16339" dirty="0">
                <a:latin typeface="Cambria Math"/>
                <a:cs typeface="Cambria Math"/>
              </a:rPr>
              <a:t>𝑝</a:t>
            </a:r>
            <a:r>
              <a:rPr sz="1200" spc="-20" dirty="0">
                <a:latin typeface="Cambria Math"/>
                <a:cs typeface="Cambria Math"/>
              </a:rPr>
              <a:t>)</a:t>
            </a:r>
            <a:r>
              <a:rPr sz="1200" i="1" spc="-2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Diferencia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potencial entre </a:t>
            </a:r>
            <a:r>
              <a:rPr sz="1200" dirty="0">
                <a:latin typeface="Times New Roman"/>
                <a:cs typeface="Times New Roman"/>
              </a:rPr>
              <a:t>dos puntos de </a:t>
            </a:r>
            <a:r>
              <a:rPr sz="1200" spc="-5" dirty="0">
                <a:latin typeface="Times New Roman"/>
                <a:cs typeface="Times New Roman"/>
              </a:rPr>
              <a:t>suelo, separados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metro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dirty="0">
                <a:latin typeface="Times New Roman"/>
                <a:cs typeface="Times New Roman"/>
              </a:rPr>
              <a:t>puede </a:t>
            </a:r>
            <a:r>
              <a:rPr sz="1200" spc="-5" dirty="0">
                <a:latin typeface="Times New Roman"/>
                <a:cs typeface="Times New Roman"/>
              </a:rPr>
              <a:t>ser puenteada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pies de una persona que </a:t>
            </a:r>
            <a:r>
              <a:rPr sz="1200" spc="-5" dirty="0">
                <a:latin typeface="Times New Roman"/>
                <a:cs typeface="Times New Roman"/>
              </a:rPr>
              <a:t>camine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terreno afectado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la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puesta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tierra.</a:t>
            </a:r>
            <a:endParaRPr sz="1200" dirty="0">
              <a:latin typeface="Times New Roman"/>
              <a:cs typeface="Times New Roman"/>
            </a:endParaRPr>
          </a:p>
          <a:p>
            <a:pPr marL="76200" marR="93980" algn="just">
              <a:lnSpc>
                <a:spcPct val="103400"/>
              </a:lnSpc>
              <a:spcBef>
                <a:spcPts val="805"/>
              </a:spcBef>
            </a:pPr>
            <a:r>
              <a:rPr sz="1200" i="1" spc="-5" dirty="0">
                <a:latin typeface="Times New Roman"/>
                <a:cs typeface="Times New Roman"/>
              </a:rPr>
              <a:t>Tensiones aplicadas. </a:t>
            </a:r>
            <a:r>
              <a:rPr sz="1200" spc="-5" dirty="0">
                <a:latin typeface="Times New Roman"/>
                <a:cs typeface="Times New Roman"/>
              </a:rPr>
              <a:t>Son diferencias </a:t>
            </a:r>
            <a:r>
              <a:rPr sz="1200" dirty="0">
                <a:latin typeface="Times New Roman"/>
                <a:cs typeface="Times New Roman"/>
              </a:rPr>
              <a:t>de potencial </a:t>
            </a:r>
            <a:r>
              <a:rPr sz="1200" spc="-5" dirty="0">
                <a:latin typeface="Times New Roman"/>
                <a:cs typeface="Times New Roman"/>
              </a:rPr>
              <a:t>producidas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contacto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persona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dos partes simultáneamente accesibles, </a:t>
            </a:r>
            <a:r>
              <a:rPr sz="1200" dirty="0">
                <a:latin typeface="Times New Roman"/>
                <a:cs typeface="Times New Roman"/>
              </a:rPr>
              <a:t>y con una magnitud ligeramente inferior a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diferencia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potencial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las dos partes simultáneamente </a:t>
            </a:r>
            <a:r>
              <a:rPr sz="1200" dirty="0">
                <a:latin typeface="Times New Roman"/>
                <a:cs typeface="Times New Roman"/>
              </a:rPr>
              <a:t>accesible debido a la </a:t>
            </a:r>
            <a:r>
              <a:rPr sz="1200" spc="-5" dirty="0" err="1">
                <a:latin typeface="Times New Roman"/>
                <a:cs typeface="Times New Roman"/>
              </a:rPr>
              <a:t>caída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se </a:t>
            </a:r>
            <a:r>
              <a:rPr sz="1200" dirty="0">
                <a:latin typeface="Times New Roman"/>
                <a:cs typeface="Times New Roman"/>
              </a:rPr>
              <a:t>produce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piel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tensión.</a:t>
            </a:r>
          </a:p>
          <a:p>
            <a:pPr marL="532765" marR="93980" indent="-228600" algn="just">
              <a:lnSpc>
                <a:spcPct val="101299"/>
              </a:lnSpc>
              <a:spcBef>
                <a:spcPts val="915"/>
              </a:spcBef>
              <a:buFont typeface="Symbol"/>
              <a:buChar char=""/>
              <a:tabLst>
                <a:tab pos="5334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Tensión </a:t>
            </a:r>
            <a:r>
              <a:rPr sz="1200" i="1" dirty="0">
                <a:latin typeface="Times New Roman"/>
                <a:cs typeface="Times New Roman"/>
              </a:rPr>
              <a:t>de paso </a:t>
            </a:r>
            <a:r>
              <a:rPr sz="1200" i="1" spc="-10" dirty="0">
                <a:latin typeface="Times New Roman"/>
                <a:cs typeface="Times New Roman"/>
              </a:rPr>
              <a:t>aplicada</a:t>
            </a:r>
            <a:r>
              <a:rPr sz="1200" spc="-10" dirty="0">
                <a:latin typeface="Cambria Math"/>
                <a:cs typeface="Cambria Math"/>
              </a:rPr>
              <a:t>(𝑉</a:t>
            </a:r>
            <a:r>
              <a:rPr sz="1275" spc="-15" baseline="-16339" dirty="0">
                <a:latin typeface="Cambria Math"/>
                <a:cs typeface="Cambria Math"/>
              </a:rPr>
              <a:t>𝑝𝑎</a:t>
            </a:r>
            <a:r>
              <a:rPr sz="1200" spc="-10" dirty="0">
                <a:latin typeface="Cambria Math"/>
                <a:cs typeface="Cambria Math"/>
              </a:rPr>
              <a:t>)</a:t>
            </a:r>
            <a:r>
              <a:rPr sz="1200" i="1" spc="-1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Parte </a:t>
            </a:r>
            <a:r>
              <a:rPr sz="1200" dirty="0">
                <a:latin typeface="Times New Roman"/>
                <a:cs typeface="Times New Roman"/>
              </a:rPr>
              <a:t>de la tensión de </a:t>
            </a:r>
            <a:r>
              <a:rPr sz="1200" spc="-5" dirty="0">
                <a:latin typeface="Times New Roman"/>
                <a:cs typeface="Times New Roman"/>
              </a:rPr>
              <a:t>paso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dirty="0" err="1">
                <a:latin typeface="Times New Roman"/>
                <a:cs typeface="Times New Roman"/>
              </a:rPr>
              <a:t>resulta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directamente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aplicada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pies </a:t>
            </a:r>
            <a:r>
              <a:rPr sz="1200" spc="-10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hombre, estimando </a:t>
            </a:r>
            <a:r>
              <a:rPr sz="1200" dirty="0">
                <a:latin typeface="Times New Roman"/>
                <a:cs typeface="Times New Roman"/>
              </a:rPr>
              <a:t>1000 ohmios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 err="1">
                <a:latin typeface="Times New Roman"/>
                <a:cs typeface="Times New Roman"/>
              </a:rPr>
              <a:t>resistencia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cuerpo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-5" dirty="0">
                <a:latin typeface="Times New Roman"/>
                <a:cs typeface="Times New Roman"/>
              </a:rPr>
              <a:t> teniendo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cuenta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circuito.</a:t>
            </a:r>
            <a:endParaRPr sz="1200" dirty="0">
              <a:latin typeface="Times New Roman"/>
              <a:cs typeface="Times New Roman"/>
            </a:endParaRPr>
          </a:p>
          <a:p>
            <a:pPr marL="532765" marR="93980" indent="-228600" algn="just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334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Tensión</a:t>
            </a:r>
            <a:r>
              <a:rPr sz="1200" i="1" dirty="0">
                <a:latin typeface="Times New Roman"/>
                <a:cs typeface="Times New Roman"/>
              </a:rPr>
              <a:t> de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contacto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aplicada</a:t>
            </a:r>
            <a:r>
              <a:rPr sz="1200" spc="-10" dirty="0">
                <a:latin typeface="Cambria Math"/>
                <a:cs typeface="Cambria Math"/>
              </a:rPr>
              <a:t>(𝑉</a:t>
            </a:r>
            <a:r>
              <a:rPr sz="1275" spc="-15" baseline="-16339" dirty="0">
                <a:latin typeface="Cambria Math"/>
                <a:cs typeface="Cambria Math"/>
              </a:rPr>
              <a:t>𝑐𝑎</a:t>
            </a:r>
            <a:r>
              <a:rPr sz="1200" spc="-10" dirty="0">
                <a:latin typeface="Cambria Math"/>
                <a:cs typeface="Cambria Math"/>
              </a:rPr>
              <a:t>)</a:t>
            </a:r>
            <a:r>
              <a:rPr sz="1200" i="1" spc="-10" dirty="0">
                <a:latin typeface="Times New Roman"/>
                <a:cs typeface="Times New Roman"/>
              </a:rPr>
              <a:t>.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contacto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resulta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directamente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aplicada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dos </a:t>
            </a:r>
            <a:r>
              <a:rPr sz="1200" dirty="0">
                <a:latin typeface="Times New Roman"/>
                <a:cs typeface="Times New Roman"/>
              </a:rPr>
              <a:t>puntos </a:t>
            </a:r>
            <a:r>
              <a:rPr sz="1200" spc="-5" dirty="0">
                <a:latin typeface="Times New Roman"/>
                <a:cs typeface="Times New Roman"/>
              </a:rPr>
              <a:t>del cuerpo </a:t>
            </a:r>
            <a:r>
              <a:rPr sz="1200" dirty="0">
                <a:latin typeface="Times New Roman"/>
                <a:cs typeface="Times New Roman"/>
              </a:rPr>
              <a:t>humano, </a:t>
            </a:r>
            <a:r>
              <a:rPr sz="1200" spc="-5" dirty="0">
                <a:latin typeface="Times New Roman"/>
                <a:cs typeface="Times New Roman"/>
              </a:rPr>
              <a:t>estimando 1000 </a:t>
            </a:r>
            <a:r>
              <a:rPr sz="1200" dirty="0" err="1" smtClean="0">
                <a:latin typeface="Times New Roman"/>
                <a:cs typeface="Times New Roman"/>
              </a:rPr>
              <a:t>ohmios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cuerpo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teniendo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cuenta 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  <a:buFont typeface="Symbol"/>
              <a:buChar char=""/>
            </a:pPr>
            <a:endParaRPr sz="1900" dirty="0">
              <a:latin typeface="Times New Roman"/>
              <a:cs typeface="Times New Roman"/>
            </a:endParaRPr>
          </a:p>
          <a:p>
            <a:pPr marL="76200" algn="just"/>
            <a:r>
              <a:rPr sz="1200" spc="-5" dirty="0">
                <a:latin typeface="Times New Roman"/>
                <a:cs typeface="Times New Roman"/>
              </a:rPr>
              <a:t>Tensiones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transferidas.</a:t>
            </a:r>
            <a:endParaRPr sz="1200" dirty="0">
              <a:latin typeface="Times New Roman"/>
              <a:cs typeface="Times New Roman"/>
            </a:endParaRPr>
          </a:p>
          <a:p>
            <a:pPr marL="532765" marR="92710" indent="-228600" algn="just">
              <a:lnSpc>
                <a:spcPts val="1380"/>
              </a:lnSpc>
              <a:spcBef>
                <a:spcPts val="1045"/>
              </a:spcBef>
              <a:buFont typeface="Symbol"/>
              <a:buChar char=""/>
              <a:tabLst>
                <a:tab pos="5334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Tensión</a:t>
            </a:r>
            <a:r>
              <a:rPr sz="1200" i="1" dirty="0">
                <a:latin typeface="Times New Roman"/>
                <a:cs typeface="Times New Roman"/>
              </a:rPr>
              <a:t> a </a:t>
            </a:r>
            <a:r>
              <a:rPr sz="1200" i="1" spc="-5" dirty="0">
                <a:latin typeface="Times New Roman"/>
                <a:cs typeface="Times New Roman"/>
              </a:rPr>
              <a:t>tierra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transferida</a:t>
            </a:r>
            <a:r>
              <a:rPr sz="1200" spc="-5" dirty="0">
                <a:latin typeface="Cambria Math"/>
                <a:cs typeface="Cambria Math"/>
              </a:rPr>
              <a:t>(𝑉</a:t>
            </a:r>
            <a:r>
              <a:rPr sz="1275" spc="-7" baseline="-16339" dirty="0">
                <a:latin typeface="Cambria Math"/>
                <a:cs typeface="Cambria Math"/>
              </a:rPr>
              <a:t>𝑡𝑇</a:t>
            </a:r>
            <a:r>
              <a:rPr sz="1200" spc="-5" dirty="0">
                <a:latin typeface="Cambria Math"/>
                <a:cs typeface="Cambria Math"/>
              </a:rPr>
              <a:t>)</a:t>
            </a:r>
            <a:r>
              <a:rPr sz="1200" i="1" spc="-5" dirty="0">
                <a:latin typeface="Times New Roman"/>
                <a:cs typeface="Times New Roman"/>
              </a:rPr>
              <a:t>.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 que </a:t>
            </a:r>
            <a:r>
              <a:rPr sz="1200" spc="-5" dirty="0">
                <a:latin typeface="Times New Roman"/>
                <a:cs typeface="Times New Roman"/>
              </a:rPr>
              <a:t>aparece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</a:t>
            </a:r>
            <a:r>
              <a:rPr sz="1200" dirty="0">
                <a:latin typeface="Times New Roman"/>
                <a:cs typeface="Times New Roman"/>
              </a:rPr>
              <a:t> y </a:t>
            </a:r>
            <a:r>
              <a:rPr sz="1200" dirty="0" err="1" smtClean="0">
                <a:latin typeface="Times New Roman"/>
                <a:cs typeface="Times New Roman"/>
              </a:rPr>
              <a:t>elementos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metálicos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una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como consecuencia del </a:t>
            </a:r>
            <a:r>
              <a:rPr sz="1200" dirty="0" err="1" smtClean="0">
                <a:latin typeface="Times New Roman"/>
                <a:cs typeface="Times New Roman"/>
              </a:rPr>
              <a:t>funcionamiento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toma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tierra </a:t>
            </a:r>
            <a:r>
              <a:rPr sz="1200" dirty="0">
                <a:latin typeface="Times New Roman"/>
                <a:cs typeface="Times New Roman"/>
              </a:rPr>
              <a:t>próxima.</a:t>
            </a:r>
          </a:p>
          <a:p>
            <a:pPr marL="532765" marR="93345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334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Tensión </a:t>
            </a:r>
            <a:r>
              <a:rPr sz="1200" i="1" dirty="0">
                <a:latin typeface="Times New Roman"/>
                <a:cs typeface="Times New Roman"/>
              </a:rPr>
              <a:t>de </a:t>
            </a:r>
            <a:r>
              <a:rPr sz="1200" i="1" spc="-5" dirty="0">
                <a:latin typeface="Times New Roman"/>
                <a:cs typeface="Times New Roman"/>
              </a:rPr>
              <a:t>contacto </a:t>
            </a:r>
            <a:r>
              <a:rPr sz="1200" i="1" spc="-10" dirty="0">
                <a:latin typeface="Times New Roman"/>
                <a:cs typeface="Times New Roman"/>
              </a:rPr>
              <a:t>transferida</a:t>
            </a:r>
            <a:r>
              <a:rPr sz="1200" spc="-10" dirty="0">
                <a:latin typeface="Cambria Math"/>
                <a:cs typeface="Cambria Math"/>
              </a:rPr>
              <a:t>(𝑉</a:t>
            </a:r>
            <a:r>
              <a:rPr sz="1275" spc="-15" baseline="-16339" dirty="0">
                <a:latin typeface="Cambria Math"/>
                <a:cs typeface="Cambria Math"/>
              </a:rPr>
              <a:t>𝑐𝑇 </a:t>
            </a:r>
            <a:r>
              <a:rPr sz="1200" spc="-5" dirty="0">
                <a:latin typeface="Cambria Math"/>
                <a:cs typeface="Cambria Math"/>
              </a:rPr>
              <a:t>)</a:t>
            </a:r>
            <a:r>
              <a:rPr sz="1200" i="1" spc="-5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Tensión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contacto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aparece en </a:t>
            </a:r>
            <a:r>
              <a:rPr sz="1200" dirty="0">
                <a:latin typeface="Times New Roman"/>
                <a:cs typeface="Times New Roman"/>
              </a:rPr>
              <a:t>una masa </a:t>
            </a:r>
            <a:r>
              <a:rPr sz="1200" dirty="0" smtClean="0">
                <a:latin typeface="Times New Roman"/>
                <a:cs typeface="Times New Roman"/>
              </a:rPr>
              <a:t>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elemento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metálico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resultado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funcionamiento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 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 próxima.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73926" y="5223383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19" h="10795">
                <a:moveTo>
                  <a:pt x="83819" y="0"/>
                </a:moveTo>
                <a:lnTo>
                  <a:pt x="0" y="0"/>
                </a:lnTo>
                <a:lnTo>
                  <a:pt x="0" y="10667"/>
                </a:lnTo>
                <a:lnTo>
                  <a:pt x="83819" y="10667"/>
                </a:lnTo>
                <a:lnTo>
                  <a:pt x="838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19445" y="877570"/>
            <a:ext cx="5923915" cy="521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31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6292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4.1.2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JUSTIFICACIÓN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PUESTA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TIERRA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88900" marR="67310" algn="just">
              <a:lnSpc>
                <a:spcPct val="103299"/>
              </a:lnSpc>
              <a:spcBef>
                <a:spcPts val="800"/>
              </a:spcBef>
            </a:pP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cualquier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eléctrica </a:t>
            </a:r>
            <a:r>
              <a:rPr sz="1200" spc="-5" dirty="0">
                <a:latin typeface="Times New Roman"/>
                <a:cs typeface="Times New Roman"/>
              </a:rPr>
              <a:t>requiere </a:t>
            </a:r>
            <a:r>
              <a:rPr sz="1200" dirty="0">
                <a:latin typeface="Times New Roman"/>
                <a:cs typeface="Times New Roman"/>
              </a:rPr>
              <a:t>de un diseño previo </a:t>
            </a:r>
            <a:r>
              <a:rPr sz="1200" spc="10" dirty="0">
                <a:latin typeface="Times New Roman"/>
                <a:cs typeface="Times New Roman"/>
              </a:rPr>
              <a:t>sobre </a:t>
            </a:r>
            <a:r>
              <a:rPr sz="1200" dirty="0" err="1">
                <a:latin typeface="Times New Roman"/>
                <a:cs typeface="Times New Roman"/>
              </a:rPr>
              <a:t>plano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posterior implementación real. </a:t>
            </a:r>
            <a:r>
              <a:rPr sz="1200" dirty="0">
                <a:latin typeface="Times New Roman"/>
                <a:cs typeface="Times New Roman"/>
              </a:rPr>
              <a:t>Esto </a:t>
            </a:r>
            <a:r>
              <a:rPr sz="1200" spc="-5" dirty="0">
                <a:latin typeface="Times New Roman"/>
                <a:cs typeface="Times New Roman"/>
              </a:rPr>
              <a:t>se traduce en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gasto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tiempo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recursos,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tanto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</a:t>
            </a:r>
            <a:r>
              <a:rPr sz="1200" dirty="0">
                <a:latin typeface="Times New Roman"/>
                <a:cs typeface="Times New Roman"/>
              </a:rPr>
              <a:t> estar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debidamente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justificada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integración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todas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eléctricas.</a:t>
            </a:r>
            <a:endParaRPr sz="1200" dirty="0">
              <a:latin typeface="Times New Roman"/>
              <a:cs typeface="Times New Roman"/>
            </a:endParaRPr>
          </a:p>
          <a:p>
            <a:pPr marL="88900" marR="68580" algn="just">
              <a:lnSpc>
                <a:spcPct val="1032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Generalmente en </a:t>
            </a:r>
            <a:r>
              <a:rPr sz="1200" dirty="0">
                <a:latin typeface="Times New Roman"/>
                <a:cs typeface="Times New Roman"/>
              </a:rPr>
              <a:t>cualquier </a:t>
            </a:r>
            <a:r>
              <a:rPr sz="1200" spc="-5" dirty="0">
                <a:latin typeface="Times New Roman"/>
                <a:cs typeface="Times New Roman"/>
              </a:rPr>
              <a:t>sistema eléctrico, los elementos </a:t>
            </a:r>
            <a:r>
              <a:rPr sz="1200" dirty="0">
                <a:latin typeface="Times New Roman"/>
                <a:cs typeface="Times New Roman"/>
              </a:rPr>
              <a:t>que se conectan a </a:t>
            </a:r>
            <a:r>
              <a:rPr sz="1200" spc="-5" dirty="0">
                <a:latin typeface="Times New Roman"/>
                <a:cs typeface="Times New Roman"/>
              </a:rPr>
              <a:t>tierra son </a:t>
            </a:r>
            <a:r>
              <a:rPr sz="1200" dirty="0" smtClean="0">
                <a:latin typeface="Times New Roman"/>
                <a:cs typeface="Times New Roman"/>
              </a:rPr>
              <a:t>se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pueden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clasificar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categorías:</a:t>
            </a:r>
            <a:endParaRPr sz="1200" dirty="0">
              <a:latin typeface="Times New Roman"/>
              <a:cs typeface="Times New Roman"/>
            </a:endParaRPr>
          </a:p>
          <a:p>
            <a:pPr marL="545465" indent="-228600">
              <a:spcBef>
                <a:spcPts val="940"/>
              </a:spcBef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200" spc="-5" dirty="0">
                <a:latin typeface="Times New Roman"/>
                <a:cs typeface="Times New Roman"/>
              </a:rPr>
              <a:t>Neutros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Generadores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transformadores.</a:t>
            </a:r>
            <a:endParaRPr sz="1200" dirty="0">
              <a:latin typeface="Times New Roman"/>
              <a:cs typeface="Times New Roman"/>
            </a:endParaRPr>
          </a:p>
          <a:p>
            <a:pPr marL="545465" indent="-228600">
              <a:spcBef>
                <a:spcPts val="25"/>
              </a:spcBef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200" spc="-5" dirty="0">
                <a:latin typeface="Times New Roman"/>
                <a:cs typeface="Times New Roman"/>
              </a:rPr>
              <a:t>Masas.</a:t>
            </a:r>
            <a:endParaRPr sz="1200" dirty="0">
              <a:latin typeface="Times New Roman"/>
              <a:cs typeface="Times New Roman"/>
            </a:endParaRPr>
          </a:p>
          <a:p>
            <a:pPr marL="88900" marR="1066800" indent="228600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45465" algn="l"/>
                <a:tab pos="546100" algn="l"/>
              </a:tabLst>
            </a:pPr>
            <a:r>
              <a:rPr sz="1200" spc="-5" dirty="0">
                <a:latin typeface="Times New Roman"/>
                <a:cs typeface="Times New Roman"/>
              </a:rPr>
              <a:t>Elementos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(pararrayos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seccionadores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puesta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tierra</a:t>
            </a:r>
            <a:r>
              <a:rPr sz="1200" dirty="0" smtClean="0">
                <a:latin typeface="Times New Roman"/>
                <a:cs typeface="Times New Roman"/>
              </a:rPr>
              <a:t>).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 </a:t>
            </a:r>
            <a:r>
              <a:rPr sz="1200" spc="-5" dirty="0">
                <a:latin typeface="Times New Roman"/>
                <a:cs typeface="Times New Roman"/>
              </a:rPr>
              <a:t>desarrollar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justificación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tierra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elementos.</a:t>
            </a:r>
          </a:p>
          <a:p>
            <a:pPr marL="774065">
              <a:spcBef>
                <a:spcPts val="815"/>
              </a:spcBef>
            </a:pPr>
            <a:r>
              <a:rPr sz="1200" b="1" dirty="0">
                <a:latin typeface="Times New Roman"/>
                <a:cs typeface="Times New Roman"/>
              </a:rPr>
              <a:t>4.1.2.1.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Puesta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tierra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Neutros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Generadores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y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Transformadores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88900" algn="just">
              <a:spcBef>
                <a:spcPts val="844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neutros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generadores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dirty="0">
                <a:latin typeface="Times New Roman"/>
                <a:cs typeface="Times New Roman"/>
              </a:rPr>
              <a:t> 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aislados.</a:t>
            </a:r>
            <a:endParaRPr sz="1200" dirty="0">
              <a:latin typeface="Times New Roman"/>
              <a:cs typeface="Times New Roman"/>
            </a:endParaRPr>
          </a:p>
          <a:p>
            <a:pPr marL="88900" marR="68580" algn="just">
              <a:lnSpc>
                <a:spcPct val="104200"/>
              </a:lnSpc>
              <a:spcBef>
                <a:spcPts val="795"/>
              </a:spcBef>
            </a:pP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neutros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aislados,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producirse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fase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afectada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pasaría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tener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nulo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fases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afectar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sería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 compuesta </a:t>
            </a:r>
            <a:r>
              <a:rPr sz="1200" spc="-20" dirty="0">
                <a:latin typeface="Cambria Math"/>
                <a:cs typeface="Cambria Math"/>
              </a:rPr>
              <a:t>𝑈</a:t>
            </a:r>
            <a:r>
              <a:rPr sz="1275" spc="-30" baseline="-16339" dirty="0">
                <a:latin typeface="Cambria Math"/>
                <a:cs typeface="Cambria Math"/>
              </a:rPr>
              <a:t>𝑐</a:t>
            </a:r>
            <a:r>
              <a:rPr sz="1275" spc="30" baseline="-16339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3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  <a:p>
            <a:pPr marL="88900" algn="just">
              <a:spcBef>
                <a:spcPts val="1090"/>
              </a:spcBef>
              <a:tabLst>
                <a:tab pos="1649730" algn="l"/>
              </a:tabLst>
            </a:pPr>
            <a:r>
              <a:rPr spc="-37" baseline="2314" dirty="0">
                <a:latin typeface="Cambria Math"/>
                <a:cs typeface="Cambria Math"/>
              </a:rPr>
              <a:t>𝑈</a:t>
            </a:r>
            <a:r>
              <a:rPr sz="1275" spc="-37" baseline="-13071" dirty="0">
                <a:latin typeface="Cambria Math"/>
                <a:cs typeface="Cambria Math"/>
              </a:rPr>
              <a:t>𝑓𝑡</a:t>
            </a:r>
            <a:r>
              <a:rPr sz="1275" spc="307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=</a:t>
            </a:r>
            <a:r>
              <a:rPr spc="112" baseline="2314" dirty="0">
                <a:latin typeface="Cambria Math"/>
                <a:cs typeface="Cambria Math"/>
              </a:rPr>
              <a:t> </a:t>
            </a:r>
            <a:r>
              <a:rPr spc="-30" baseline="2314" dirty="0">
                <a:latin typeface="Cambria Math"/>
                <a:cs typeface="Cambria Math"/>
              </a:rPr>
              <a:t>𝑈</a:t>
            </a:r>
            <a:r>
              <a:rPr sz="1275" spc="-30" baseline="-13071" dirty="0">
                <a:latin typeface="Cambria Math"/>
                <a:cs typeface="Cambria Math"/>
              </a:rPr>
              <a:t>𝑐</a:t>
            </a:r>
            <a:r>
              <a:rPr sz="1275" spc="337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=</a:t>
            </a:r>
            <a:r>
              <a:rPr spc="97" baseline="2314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√</a:t>
            </a:r>
            <a:r>
              <a:rPr spc="-15" baseline="2314" dirty="0">
                <a:latin typeface="Cambria Math"/>
                <a:cs typeface="Cambria Math"/>
              </a:rPr>
              <a:t>3𝑈</a:t>
            </a:r>
            <a:r>
              <a:rPr sz="1275" spc="-15" baseline="-13071" dirty="0">
                <a:latin typeface="Cambria Math"/>
                <a:cs typeface="Cambria Math"/>
              </a:rPr>
              <a:t>𝑓𝑛	</a:t>
            </a:r>
            <a:r>
              <a:rPr spc="-7" baseline="2314" dirty="0">
                <a:latin typeface="Times New Roman"/>
                <a:cs typeface="Times New Roman"/>
              </a:rPr>
              <a:t>[3.3]</a:t>
            </a:r>
            <a:endParaRPr baseline="2314" dirty="0">
              <a:latin typeface="Times New Roman"/>
              <a:cs typeface="Times New Roman"/>
            </a:endParaRPr>
          </a:p>
          <a:p>
            <a:pPr marL="88900" marR="67310" algn="just">
              <a:lnSpc>
                <a:spcPct val="103800"/>
              </a:lnSpc>
              <a:spcBef>
                <a:spcPts val="894"/>
              </a:spcBef>
            </a:pPr>
            <a:r>
              <a:rPr sz="1200" dirty="0">
                <a:latin typeface="Times New Roman"/>
                <a:cs typeface="Times New Roman"/>
              </a:rPr>
              <a:t>Esto </a:t>
            </a:r>
            <a:r>
              <a:rPr sz="1200" spc="-5" dirty="0">
                <a:latin typeface="Times New Roman"/>
                <a:cs typeface="Times New Roman"/>
              </a:rPr>
              <a:t>es debido </a:t>
            </a:r>
            <a:r>
              <a:rPr sz="1200" dirty="0">
                <a:latin typeface="Times New Roman"/>
                <a:cs typeface="Times New Roman"/>
              </a:rPr>
              <a:t>a que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dirty="0">
                <a:latin typeface="Times New Roman"/>
                <a:cs typeface="Times New Roman"/>
              </a:rPr>
              <a:t>tensiones </a:t>
            </a:r>
            <a:r>
              <a:rPr sz="1200" spc="-5" dirty="0">
                <a:latin typeface="Times New Roman"/>
                <a:cs typeface="Times New Roman"/>
              </a:rPr>
              <a:t>entre las partes activas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dirty="0">
                <a:latin typeface="Times New Roman"/>
                <a:cs typeface="Times New Roman"/>
              </a:rPr>
              <a:t>masas no están </a:t>
            </a:r>
            <a:r>
              <a:rPr sz="1200" spc="-5" dirty="0">
                <a:latin typeface="Times New Roman"/>
                <a:cs typeface="Times New Roman"/>
              </a:rPr>
              <a:t>definidas </a:t>
            </a:r>
            <a:r>
              <a:rPr sz="1200" spc="5" dirty="0">
                <a:latin typeface="Times New Roman"/>
                <a:cs typeface="Times New Roman"/>
              </a:rPr>
              <a:t>con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neutro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aislado,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eso </a:t>
            </a:r>
            <a:r>
              <a:rPr sz="1200" dirty="0">
                <a:latin typeface="Times New Roman"/>
                <a:cs typeface="Times New Roman"/>
              </a:rPr>
              <a:t>hace que </a:t>
            </a:r>
            <a:r>
              <a:rPr sz="1200" spc="-5" dirty="0">
                <a:latin typeface="Times New Roman"/>
                <a:cs typeface="Times New Roman"/>
              </a:rPr>
              <a:t>estos sistemas se tengan </a:t>
            </a:r>
            <a:r>
              <a:rPr sz="1200" dirty="0">
                <a:latin typeface="Times New Roman"/>
                <a:cs typeface="Times New Roman"/>
              </a:rPr>
              <a:t>que dimensionar </a:t>
            </a:r>
            <a:r>
              <a:rPr sz="1200" spc="-5" dirty="0">
                <a:latin typeface="Times New Roman"/>
                <a:cs typeface="Times New Roman"/>
              </a:rPr>
              <a:t>para el valor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 smtClean="0">
                <a:latin typeface="Times New Roman"/>
                <a:cs typeface="Times New Roman"/>
              </a:rPr>
              <a:t>la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compuesta, </a:t>
            </a:r>
            <a:r>
              <a:rPr sz="1200" dirty="0">
                <a:latin typeface="Times New Roman"/>
                <a:cs typeface="Times New Roman"/>
              </a:rPr>
              <a:t>lo que </a:t>
            </a:r>
            <a:r>
              <a:rPr sz="1200" spc="-5" dirty="0">
                <a:latin typeface="Times New Roman"/>
                <a:cs typeface="Times New Roman"/>
              </a:rPr>
              <a:t>conlleva </a:t>
            </a:r>
            <a:r>
              <a:rPr sz="1200" dirty="0">
                <a:latin typeface="Times New Roman"/>
                <a:cs typeface="Times New Roman"/>
              </a:rPr>
              <a:t>un mayor </a:t>
            </a:r>
            <a:r>
              <a:rPr sz="1200" spc="-5" dirty="0">
                <a:latin typeface="Times New Roman"/>
                <a:cs typeface="Times New Roman"/>
              </a:rPr>
              <a:t>coste.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94167" y="9169146"/>
            <a:ext cx="11893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3: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neutro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aislado.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8752" y="6328307"/>
            <a:ext cx="5651614" cy="26705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66901"/>
            <a:ext cx="5782945" cy="7924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BAJA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800"/>
              </a:lnSpc>
              <a:spcBef>
                <a:spcPts val="30"/>
              </a:spcBef>
            </a:pPr>
            <a:r>
              <a:rPr sz="1200" spc="-5" dirty="0">
                <a:latin typeface="Times New Roman"/>
                <a:cs typeface="Times New Roman"/>
              </a:rPr>
              <a:t>Si el neutro está </a:t>
            </a:r>
            <a:r>
              <a:rPr sz="1200" dirty="0">
                <a:latin typeface="Times New Roman"/>
                <a:cs typeface="Times New Roman"/>
              </a:rPr>
              <a:t>conectado a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(mediante un </a:t>
            </a:r>
            <a:r>
              <a:rPr sz="1200" spc="-5" dirty="0">
                <a:latin typeface="Times New Roman"/>
                <a:cs typeface="Times New Roman"/>
              </a:rPr>
              <a:t>electrodo con </a:t>
            </a:r>
            <a:r>
              <a:rPr sz="1200" dirty="0">
                <a:latin typeface="Times New Roman"/>
                <a:cs typeface="Times New Roman"/>
              </a:rPr>
              <a:t>resistencia de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 err="1" smtClean="0">
                <a:latin typeface="Times New Roman"/>
                <a:cs typeface="Times New Roman"/>
              </a:rPr>
              <a:t>tierra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despreciable</a:t>
            </a:r>
            <a:r>
              <a:rPr sz="1200" spc="-5" dirty="0">
                <a:latin typeface="Times New Roman"/>
                <a:cs typeface="Times New Roman"/>
              </a:rPr>
              <a:t>),</a:t>
            </a:r>
            <a:r>
              <a:rPr sz="1200" dirty="0">
                <a:latin typeface="Times New Roman"/>
                <a:cs typeface="Times New Roman"/>
              </a:rPr>
              <a:t> ahora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sí,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tensiones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fase-masa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quedan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definidas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5" dirty="0">
                <a:latin typeface="Times New Roman"/>
                <a:cs typeface="Times New Roman"/>
              </a:rPr>
              <a:t> el </a:t>
            </a:r>
            <a:r>
              <a:rPr sz="1200" dirty="0">
                <a:latin typeface="Times New Roman"/>
                <a:cs typeface="Times New Roman"/>
              </a:rPr>
              <a:t>valor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fase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neutro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4.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70245" y="1773681"/>
            <a:ext cx="7067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37" baseline="11574" dirty="0">
                <a:latin typeface="Cambria Math"/>
                <a:cs typeface="Cambria Math"/>
              </a:rPr>
              <a:t>𝑈</a:t>
            </a:r>
            <a:r>
              <a:rPr sz="850" spc="-25" dirty="0">
                <a:latin typeface="Cambria Math"/>
                <a:cs typeface="Cambria Math"/>
              </a:rPr>
              <a:t>𝑓𝑡</a:t>
            </a:r>
            <a:r>
              <a:rPr sz="850" spc="15" dirty="0">
                <a:latin typeface="Cambria Math"/>
                <a:cs typeface="Cambria Math"/>
              </a:rPr>
              <a:t> </a:t>
            </a:r>
            <a:r>
              <a:rPr baseline="11574" dirty="0">
                <a:latin typeface="Cambria Math"/>
                <a:cs typeface="Cambria Math"/>
              </a:rPr>
              <a:t>=</a:t>
            </a:r>
            <a:r>
              <a:rPr spc="67" baseline="11574" dirty="0">
                <a:latin typeface="Cambria Math"/>
                <a:cs typeface="Cambria Math"/>
              </a:rPr>
              <a:t> </a:t>
            </a:r>
            <a:r>
              <a:rPr spc="-22" baseline="11574" dirty="0">
                <a:latin typeface="Cambria Math"/>
                <a:cs typeface="Cambria Math"/>
              </a:rPr>
              <a:t>𝑈</a:t>
            </a:r>
            <a:r>
              <a:rPr sz="850" spc="-15" dirty="0">
                <a:latin typeface="Cambria Math"/>
                <a:cs typeface="Cambria Math"/>
              </a:rPr>
              <a:t>𝑓𝑛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5526" y="1743202"/>
            <a:ext cx="3175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3.4]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95644" y="2052573"/>
            <a:ext cx="5786120" cy="77724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45"/>
              </a:spcBef>
            </a:pPr>
            <a:r>
              <a:rPr sz="1200" dirty="0">
                <a:latin typeface="Times New Roman"/>
                <a:cs typeface="Times New Roman"/>
              </a:rPr>
              <a:t>Aunque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también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tiene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aspecto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negativo,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puesto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neutro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tierra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caso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producirse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producirán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corrientes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defecto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pueden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perniciosas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circulan.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Aunque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dichas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son </a:t>
            </a:r>
            <a:r>
              <a:rPr sz="1200" spc="-5" dirty="0">
                <a:latin typeface="Times New Roman"/>
                <a:cs typeface="Times New Roman"/>
              </a:rPr>
              <a:t>fácilmente </a:t>
            </a:r>
            <a:r>
              <a:rPr sz="1200" dirty="0">
                <a:latin typeface="Times New Roman"/>
                <a:cs typeface="Times New Roman"/>
              </a:rPr>
              <a:t>detectables.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557545" y="5724525"/>
            <a:ext cx="5888355" cy="2698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050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4: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neutro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conectado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a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tierra.</a:t>
            </a:r>
            <a:endParaRPr sz="900" dirty="0">
              <a:latin typeface="Times New Roman"/>
              <a:cs typeface="Times New Roman"/>
            </a:endParaRPr>
          </a:p>
          <a:p>
            <a:pPr marL="50800" marR="69215" algn="just">
              <a:lnSpc>
                <a:spcPct val="103600"/>
              </a:lnSpc>
              <a:spcBef>
                <a:spcPts val="860"/>
              </a:spcBef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algunos sistemas eléctricos se </a:t>
            </a:r>
            <a:r>
              <a:rPr sz="1200" dirty="0">
                <a:latin typeface="Times New Roman"/>
                <a:cs typeface="Times New Roman"/>
              </a:rPr>
              <a:t>opta por una solución de </a:t>
            </a:r>
            <a:r>
              <a:rPr sz="1200" spc="-5" dirty="0">
                <a:latin typeface="Times New Roman"/>
                <a:cs typeface="Times New Roman"/>
              </a:rPr>
              <a:t>compromiso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las dos </a:t>
            </a:r>
            <a:r>
              <a:rPr sz="1200" dirty="0" err="1" smtClean="0">
                <a:latin typeface="Times New Roman"/>
                <a:cs typeface="Times New Roman"/>
              </a:rPr>
              <a:t>opciones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anteriores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consiste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conectar el neutro </a:t>
            </a:r>
            <a:r>
              <a:rPr sz="1200" dirty="0">
                <a:latin typeface="Times New Roman"/>
                <a:cs typeface="Times New Roman"/>
              </a:rPr>
              <a:t>a través de una </a:t>
            </a:r>
            <a:r>
              <a:rPr sz="1200" spc="-5" dirty="0">
                <a:latin typeface="Times New Roman"/>
                <a:cs typeface="Times New Roman"/>
              </a:rPr>
              <a:t>impedancia. </a:t>
            </a: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esto se </a:t>
            </a:r>
            <a:r>
              <a:rPr sz="1200" spc="-5" dirty="0" err="1" smtClean="0">
                <a:latin typeface="Times New Roman"/>
                <a:cs typeface="Times New Roman"/>
              </a:rPr>
              <a:t>consigue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fallo </a:t>
            </a:r>
            <a:r>
              <a:rPr sz="1200" dirty="0">
                <a:latin typeface="Times New Roman"/>
                <a:cs typeface="Times New Roman"/>
              </a:rPr>
              <a:t>de aislamiento genere </a:t>
            </a:r>
            <a:r>
              <a:rPr sz="1200" spc="-5" dirty="0">
                <a:latin typeface="Times New Roman"/>
                <a:cs typeface="Times New Roman"/>
              </a:rPr>
              <a:t>unas </a:t>
            </a:r>
            <a:r>
              <a:rPr sz="1200" dirty="0">
                <a:latin typeface="Times New Roman"/>
                <a:cs typeface="Times New Roman"/>
              </a:rPr>
              <a:t>corrientes de defecto </a:t>
            </a:r>
            <a:r>
              <a:rPr sz="1200" spc="-5" dirty="0">
                <a:latin typeface="Times New Roman"/>
                <a:cs typeface="Times New Roman"/>
              </a:rPr>
              <a:t>menores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con el </a:t>
            </a:r>
            <a:r>
              <a:rPr sz="1200" spc="-5" dirty="0" err="1" smtClean="0">
                <a:latin typeface="Times New Roman"/>
                <a:cs typeface="Times New Roman"/>
              </a:rPr>
              <a:t>neutro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conectado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tierra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rígidamente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sobretensiones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menores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sistemas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neutro aislado.</a:t>
            </a:r>
            <a:endParaRPr sz="1200" dirty="0">
              <a:latin typeface="Times New Roman"/>
              <a:cs typeface="Times New Roman"/>
            </a:endParaRPr>
          </a:p>
          <a:p>
            <a:pPr marL="735965"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4.1.2.2.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Puesta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5" dirty="0">
                <a:latin typeface="Times New Roman"/>
                <a:cs typeface="Times New Roman"/>
              </a:rPr>
              <a:t> Tierra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las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Masas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50800" marR="73660" algn="just">
              <a:lnSpc>
                <a:spcPct val="103499"/>
              </a:lnSpc>
              <a:spcBef>
                <a:spcPts val="785"/>
              </a:spcBef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instalaciones eléctricas con el neutro puesto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tierra, pueden existir masas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estén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estén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conectadas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siendo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comportamiento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peligrosidad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diferentes.</a:t>
            </a:r>
            <a:endParaRPr sz="1200" dirty="0">
              <a:latin typeface="Times New Roman"/>
              <a:cs typeface="Times New Roman"/>
            </a:endParaRPr>
          </a:p>
          <a:p>
            <a:pPr marL="507365" marR="68580" indent="-228600" algn="just">
              <a:lnSpc>
                <a:spcPct val="102099"/>
              </a:lnSpc>
              <a:spcBef>
                <a:spcPts val="905"/>
              </a:spcBef>
              <a:buFont typeface="Symbol"/>
              <a:buChar char=""/>
              <a:tabLst>
                <a:tab pos="5080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Masa </a:t>
            </a:r>
            <a:r>
              <a:rPr sz="1200" i="1" dirty="0">
                <a:latin typeface="Times New Roman"/>
                <a:cs typeface="Times New Roman"/>
              </a:rPr>
              <a:t>no </a:t>
            </a:r>
            <a:r>
              <a:rPr sz="1200" i="1" spc="-5" dirty="0">
                <a:latin typeface="Times New Roman"/>
                <a:cs typeface="Times New Roman"/>
              </a:rPr>
              <a:t>conectada </a:t>
            </a:r>
            <a:r>
              <a:rPr sz="1200" i="1" dirty="0">
                <a:latin typeface="Times New Roman"/>
                <a:cs typeface="Times New Roman"/>
              </a:rPr>
              <a:t>a tierra. </a:t>
            </a:r>
            <a:r>
              <a:rPr sz="1200" spc="-5" dirty="0">
                <a:latin typeface="Times New Roman"/>
                <a:cs typeface="Times New Roman"/>
              </a:rPr>
              <a:t>Al </a:t>
            </a:r>
            <a:r>
              <a:rPr sz="1200" dirty="0">
                <a:latin typeface="Times New Roman"/>
                <a:cs typeface="Times New Roman"/>
              </a:rPr>
              <a:t>producirse un fallo de </a:t>
            </a:r>
            <a:r>
              <a:rPr sz="1200" spc="-5" dirty="0">
                <a:latin typeface="Times New Roman"/>
                <a:cs typeface="Times New Roman"/>
              </a:rPr>
              <a:t>aislamiento en </a:t>
            </a:r>
            <a:r>
              <a:rPr sz="1200" dirty="0">
                <a:latin typeface="Times New Roman"/>
                <a:cs typeface="Times New Roman"/>
              </a:rPr>
              <a:t>una masa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conectada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tierra, ésta queda </a:t>
            </a:r>
            <a:r>
              <a:rPr sz="1200" dirty="0">
                <a:latin typeface="Times New Roman"/>
                <a:cs typeface="Times New Roman"/>
              </a:rPr>
              <a:t>a una tensión igual a la fase-neutro </a:t>
            </a:r>
            <a:r>
              <a:rPr sz="1200" dirty="0">
                <a:latin typeface="Cambria Math"/>
                <a:cs typeface="Cambria Math"/>
              </a:rPr>
              <a:t>(𝑈</a:t>
            </a:r>
            <a:r>
              <a:rPr sz="1275" baseline="-16339" dirty="0">
                <a:latin typeface="Cambria Math"/>
                <a:cs typeface="Cambria Math"/>
              </a:rPr>
              <a:t>𝑓𝑛</a:t>
            </a:r>
            <a:r>
              <a:rPr sz="1200" dirty="0">
                <a:latin typeface="Cambria Math"/>
                <a:cs typeface="Cambria Math"/>
              </a:rPr>
              <a:t>)</a:t>
            </a:r>
            <a:r>
              <a:rPr sz="1200" dirty="0">
                <a:latin typeface="Times New Roman"/>
                <a:cs typeface="Times New Roman"/>
              </a:rPr>
              <a:t>, ya que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circula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ninguna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defecto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5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6736" y="3136198"/>
            <a:ext cx="5108065" cy="23432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7" y="877569"/>
            <a:ext cx="4640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86145" y="3032506"/>
            <a:ext cx="564324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3177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5: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masa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aislada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tierra.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278765" marR="55880" indent="-228600" algn="just">
              <a:lnSpc>
                <a:spcPct val="97800"/>
              </a:lnSpc>
              <a:buFont typeface="Symbol"/>
              <a:buChar char=""/>
              <a:tabLst>
                <a:tab pos="279400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Masa conectada </a:t>
            </a:r>
            <a:r>
              <a:rPr sz="1200" i="1" dirty="0">
                <a:latin typeface="Times New Roman"/>
                <a:cs typeface="Times New Roman"/>
              </a:rPr>
              <a:t>a </a:t>
            </a:r>
            <a:r>
              <a:rPr sz="1200" i="1" spc="-5" dirty="0">
                <a:latin typeface="Times New Roman"/>
                <a:cs typeface="Times New Roman"/>
              </a:rPr>
              <a:t>tierra. </a:t>
            </a:r>
            <a:r>
              <a:rPr sz="1200" spc="-5" dirty="0">
                <a:latin typeface="Times New Roman"/>
                <a:cs typeface="Times New Roman"/>
              </a:rPr>
              <a:t>Al </a:t>
            </a:r>
            <a:r>
              <a:rPr sz="1200" dirty="0">
                <a:latin typeface="Times New Roman"/>
                <a:cs typeface="Times New Roman"/>
              </a:rPr>
              <a:t>producirse un </a:t>
            </a:r>
            <a:r>
              <a:rPr sz="1200" spc="-5" dirty="0">
                <a:latin typeface="Times New Roman"/>
                <a:cs typeface="Times New Roman"/>
              </a:rPr>
              <a:t>fallo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aislamiento se </a:t>
            </a:r>
            <a:r>
              <a:rPr sz="1200" dirty="0">
                <a:latin typeface="Times New Roman"/>
                <a:cs typeface="Times New Roman"/>
              </a:rPr>
              <a:t>origina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defecto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Cambria Math"/>
                <a:cs typeface="Cambria Math"/>
              </a:rPr>
              <a:t>(𝐼</a:t>
            </a:r>
            <a:r>
              <a:rPr sz="1275" spc="15" baseline="-16339" dirty="0">
                <a:latin typeface="Cambria Math"/>
                <a:cs typeface="Cambria Math"/>
              </a:rPr>
              <a:t>𝑑</a:t>
            </a:r>
            <a:r>
              <a:rPr sz="1200" spc="10" dirty="0">
                <a:latin typeface="Cambria Math"/>
                <a:cs typeface="Cambria Math"/>
              </a:rPr>
              <a:t>)</a:t>
            </a:r>
            <a:r>
              <a:rPr sz="1200" spc="9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(figura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1.6),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cuyo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alcanza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cuando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nulo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dirty="0">
                <a:latin typeface="Times New Roman"/>
                <a:cs typeface="Times New Roman"/>
              </a:rPr>
              <a:t> 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defecto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Cambria Math"/>
                <a:cs typeface="Cambria Math"/>
              </a:rPr>
              <a:t>(𝑅</a:t>
            </a:r>
            <a:r>
              <a:rPr sz="1275" spc="30" baseline="-16339" dirty="0">
                <a:latin typeface="Cambria Math"/>
                <a:cs typeface="Cambria Math"/>
              </a:rPr>
              <a:t>𝑑</a:t>
            </a:r>
            <a:r>
              <a:rPr sz="1200" spc="20" dirty="0">
                <a:latin typeface="Cambria Math"/>
                <a:cs typeface="Cambria Math"/>
              </a:rPr>
              <a:t>)</a:t>
            </a:r>
            <a:r>
              <a:rPr sz="1200" spc="25" dirty="0">
                <a:latin typeface="Cambria Math"/>
                <a:cs typeface="Cambria Math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viene descrita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dirty="0">
                <a:latin typeface="Times New Roman"/>
                <a:cs typeface="Times New Roman"/>
              </a:rPr>
              <a:t> [3.5]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siendo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Cambria Math"/>
                <a:cs typeface="Cambria Math"/>
              </a:rPr>
              <a:t>𝑅</a:t>
            </a:r>
            <a:r>
              <a:rPr sz="1275" spc="-44" baseline="-16339" dirty="0" smtClean="0">
                <a:latin typeface="Cambria Math"/>
                <a:cs typeface="Cambria Math"/>
              </a:rPr>
              <a:t>𝐴</a:t>
            </a:r>
            <a:r>
              <a:rPr lang="es-ES" sz="1275" spc="-44" baseline="-16339" dirty="0" smtClean="0">
                <a:latin typeface="Cambria Math"/>
                <a:cs typeface="Cambria Math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resistencia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tierra de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𝑅</a:t>
            </a:r>
            <a:r>
              <a:rPr sz="1275" spc="-7" baseline="-16339" dirty="0">
                <a:latin typeface="Cambria Math"/>
                <a:cs typeface="Cambria Math"/>
              </a:rPr>
              <a:t>𝐵</a:t>
            </a:r>
            <a:r>
              <a:rPr sz="1275" spc="7" baseline="-16339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puesta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tierra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neutro.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47280" y="4058538"/>
            <a:ext cx="831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𝐼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96048" y="4133214"/>
            <a:ext cx="35242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14" dirty="0">
                <a:latin typeface="Cambria Math"/>
                <a:cs typeface="Cambria Math"/>
              </a:rPr>
              <a:t>𝑑</a:t>
            </a:r>
            <a:r>
              <a:rPr sz="850" spc="5" dirty="0">
                <a:latin typeface="Cambria Math"/>
                <a:cs typeface="Cambria Math"/>
              </a:rPr>
              <a:t>,</a:t>
            </a:r>
            <a:r>
              <a:rPr sz="850" spc="95" dirty="0">
                <a:latin typeface="Cambria Math"/>
                <a:cs typeface="Cambria Math"/>
              </a:rPr>
              <a:t>𝑚</a:t>
            </a:r>
            <a:r>
              <a:rPr sz="850" spc="100" dirty="0">
                <a:latin typeface="Cambria Math"/>
                <a:cs typeface="Cambria Math"/>
              </a:rPr>
              <a:t>𝑎</a:t>
            </a:r>
            <a:r>
              <a:rPr sz="850" spc="90" dirty="0">
                <a:latin typeface="Cambria Math"/>
                <a:cs typeface="Cambria Math"/>
              </a:rPr>
              <a:t>𝑥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04046" y="4178935"/>
            <a:ext cx="4343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𝑅</a:t>
            </a:r>
            <a:r>
              <a:rPr sz="1050" spc="52" baseline="-11904" dirty="0">
                <a:latin typeface="Cambria Math"/>
                <a:cs typeface="Cambria Math"/>
              </a:rPr>
              <a:t>𝐴</a:t>
            </a:r>
            <a:r>
              <a:rPr sz="850" spc="35" dirty="0">
                <a:latin typeface="Cambria Math"/>
                <a:cs typeface="Cambria Math"/>
              </a:rPr>
              <a:t>+𝑅</a:t>
            </a:r>
            <a:r>
              <a:rPr sz="1050" spc="52" baseline="-11904" dirty="0">
                <a:latin typeface="Cambria Math"/>
                <a:cs typeface="Cambria Math"/>
              </a:rPr>
              <a:t>𝐵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5898" y="4003674"/>
            <a:ext cx="13169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>
              <a:lnSpc>
                <a:spcPts val="725"/>
              </a:lnSpc>
              <a:spcBef>
                <a:spcPts val="100"/>
              </a:spcBef>
            </a:pPr>
            <a:r>
              <a:rPr lang="es-ES" sz="850" u="sng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u="sng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u="sng" spc="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050" u="sng" spc="82" baseline="-15873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𝑓𝑛 </a:t>
            </a:r>
            <a:endParaRPr sz="1050" baseline="-15873" dirty="0">
              <a:latin typeface="Cambria Math"/>
              <a:cs typeface="Cambria Math"/>
            </a:endParaRPr>
          </a:p>
          <a:p>
            <a:pPr marL="50800">
              <a:lnSpc>
                <a:spcPts val="1145"/>
              </a:lnSpc>
              <a:tabLst>
                <a:tab pos="986155" algn="l"/>
              </a:tabLst>
            </a:pPr>
            <a:r>
              <a:rPr sz="1200" dirty="0">
                <a:latin typeface="Cambria Math"/>
                <a:cs typeface="Cambria Math"/>
              </a:rPr>
              <a:t>≈	</a:t>
            </a:r>
            <a:r>
              <a:rPr sz="1200" spc="-5" dirty="0">
                <a:latin typeface="Times New Roman"/>
                <a:cs typeface="Times New Roman"/>
              </a:rPr>
              <a:t>[3.5]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8614" y="6518530"/>
            <a:ext cx="16383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6: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masa conectada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tierra.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70244" y="6777608"/>
            <a:ext cx="58331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Aparece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entonces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contacto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50" dirty="0">
                <a:latin typeface="Cambria Math"/>
                <a:cs typeface="Cambria Math"/>
              </a:rPr>
              <a:t>(𝑈</a:t>
            </a:r>
            <a:r>
              <a:rPr sz="1275" spc="75" baseline="29411" dirty="0">
                <a:latin typeface="Cambria Math"/>
                <a:cs typeface="Cambria Math"/>
              </a:rPr>
              <a:t>′</a:t>
            </a:r>
            <a:r>
              <a:rPr sz="1200" spc="50" dirty="0">
                <a:latin typeface="Cambria Math"/>
                <a:cs typeface="Cambria Math"/>
              </a:rPr>
              <a:t>)</a:t>
            </a:r>
            <a:r>
              <a:rPr sz="1200" spc="18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masa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será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siempre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menor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5644" y="6852285"/>
            <a:ext cx="5781040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algn="ctr">
              <a:lnSpc>
                <a:spcPts val="955"/>
              </a:lnSpc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𝑐</a:t>
            </a:r>
            <a:endParaRPr sz="850">
              <a:latin typeface="Cambria Math"/>
              <a:cs typeface="Cambria Math"/>
            </a:endParaRPr>
          </a:p>
          <a:p>
            <a:pPr marL="12700">
              <a:lnSpc>
                <a:spcPts val="1375"/>
              </a:lnSpc>
            </a:pP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fase-neutro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producía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masa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aislada,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[3.6].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4844" y="7494269"/>
            <a:ext cx="1235710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ts val="1015"/>
              </a:lnSpc>
              <a:spcBef>
                <a:spcPts val="100"/>
              </a:spcBef>
              <a:tabLst>
                <a:tab pos="862965" algn="l"/>
              </a:tabLst>
            </a:pPr>
            <a:r>
              <a:rPr sz="1200" spc="60" dirty="0">
                <a:latin typeface="Cambria Math"/>
                <a:cs typeface="Cambria Math"/>
              </a:rPr>
              <a:t>𝑈</a:t>
            </a:r>
            <a:r>
              <a:rPr sz="1275" spc="89" baseline="29411" dirty="0">
                <a:latin typeface="Cambria Math"/>
                <a:cs typeface="Cambria Math"/>
              </a:rPr>
              <a:t>′</a:t>
            </a:r>
            <a:r>
              <a:rPr sz="1275" spc="337" baseline="29411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𝐼	𝑅</a:t>
            </a:r>
            <a:r>
              <a:rPr sz="1200" spc="27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</a:p>
          <a:p>
            <a:pPr marL="159385">
              <a:lnSpc>
                <a:spcPts val="595"/>
              </a:lnSpc>
              <a:tabLst>
                <a:tab pos="469900" algn="l"/>
              </a:tabLst>
            </a:pPr>
            <a:r>
              <a:rPr sz="850" spc="35" dirty="0">
                <a:latin typeface="Cambria Math"/>
                <a:cs typeface="Cambria Math"/>
              </a:rPr>
              <a:t>𝑐	</a:t>
            </a:r>
            <a:r>
              <a:rPr sz="850" spc="50" dirty="0">
                <a:latin typeface="Cambria Math"/>
                <a:cs typeface="Cambria Math"/>
              </a:rPr>
              <a:t>𝑑−</a:t>
            </a:r>
            <a:r>
              <a:rPr sz="850" spc="50" dirty="0" smtClean="0">
                <a:latin typeface="Cambria Math"/>
                <a:cs typeface="Cambria Math"/>
              </a:rPr>
              <a:t>𝑚𝑎𝑥</a:t>
            </a:r>
            <a:r>
              <a:rPr lang="es-ES" sz="850" spc="50" dirty="0" smtClean="0">
                <a:latin typeface="Cambria Math"/>
                <a:cs typeface="Cambria Math"/>
              </a:rPr>
              <a:t> </a:t>
            </a:r>
            <a:r>
              <a:rPr sz="850" spc="25" dirty="0" smtClean="0">
                <a:latin typeface="Cambria Math"/>
                <a:cs typeface="Cambria Math"/>
              </a:rPr>
              <a:t>𝐴</a:t>
            </a:r>
            <a:endParaRPr sz="850" dirty="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59929" y="7439026"/>
            <a:ext cx="3530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850" u="sng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u="sng" spc="40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lang="es-ES" sz="850" dirty="0" smtClean="0">
                <a:latin typeface="Cambria Math"/>
                <a:cs typeface="Cambria Math"/>
              </a:rPr>
              <a:t> </a:t>
            </a:r>
            <a:r>
              <a:rPr sz="850" u="sng" spc="25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𝑅</a:t>
            </a:r>
            <a:endParaRPr sz="850" dirty="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92898" y="7481697"/>
            <a:ext cx="34544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u="sng" spc="70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𝑓𝑛</a:t>
            </a:r>
            <a:r>
              <a:rPr lang="es-ES" sz="700" spc="70" dirty="0" smtClean="0">
                <a:latin typeface="Cambria Math"/>
                <a:cs typeface="Cambria Math"/>
              </a:rPr>
              <a:t> </a:t>
            </a:r>
            <a:r>
              <a:rPr sz="700" u="sng" spc="70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𝐴 </a:t>
            </a:r>
            <a:endParaRPr sz="700" dirty="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4530" y="7614666"/>
            <a:ext cx="530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30" dirty="0">
                <a:latin typeface="Cambria Math"/>
                <a:cs typeface="Cambria Math"/>
              </a:rPr>
              <a:t>(𝑅</a:t>
            </a:r>
            <a:r>
              <a:rPr sz="1050" spc="44" baseline="-11904" dirty="0">
                <a:latin typeface="Cambria Math"/>
                <a:cs typeface="Cambria Math"/>
              </a:rPr>
              <a:t>𝐴</a:t>
            </a:r>
            <a:r>
              <a:rPr sz="850" spc="30" dirty="0">
                <a:latin typeface="Cambria Math"/>
                <a:cs typeface="Cambria Math"/>
              </a:rPr>
              <a:t>+𝑅</a:t>
            </a:r>
            <a:r>
              <a:rPr sz="1050" spc="44" baseline="-11904" dirty="0">
                <a:latin typeface="Cambria Math"/>
                <a:cs typeface="Cambria Math"/>
              </a:rPr>
              <a:t>𝐵</a:t>
            </a:r>
            <a:r>
              <a:rPr sz="850" spc="30" dirty="0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54087" y="7494269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&lt;</a:t>
            </a:r>
            <a:r>
              <a:rPr sz="1200" spc="-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𝑈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97927" y="7568946"/>
            <a:ext cx="1619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75" dirty="0">
                <a:latin typeface="Cambria Math"/>
                <a:cs typeface="Cambria Math"/>
              </a:rPr>
              <a:t>𝑓</a:t>
            </a:r>
            <a:r>
              <a:rPr sz="850" spc="110" dirty="0">
                <a:latin typeface="Cambria Math"/>
                <a:cs typeface="Cambria Math"/>
              </a:rPr>
              <a:t>𝑛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31682" y="7494269"/>
            <a:ext cx="3175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[3.6]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95645" y="7852409"/>
            <a:ext cx="5785485" cy="12573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8255" algn="just">
              <a:lnSpc>
                <a:spcPct val="103699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También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corriente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defecto</a:t>
            </a:r>
            <a:r>
              <a:rPr sz="1200" dirty="0">
                <a:latin typeface="Times New Roman"/>
                <a:cs typeface="Times New Roman"/>
              </a:rPr>
              <a:t> se </a:t>
            </a:r>
            <a:r>
              <a:rPr sz="1200" spc="-5" dirty="0">
                <a:latin typeface="Times New Roman"/>
                <a:cs typeface="Times New Roman"/>
              </a:rPr>
              <a:t>puede </a:t>
            </a:r>
            <a:r>
              <a:rPr sz="1200" dirty="0">
                <a:latin typeface="Times New Roman"/>
                <a:cs typeface="Times New Roman"/>
              </a:rPr>
              <a:t>utilizar para </a:t>
            </a:r>
            <a:r>
              <a:rPr sz="1200" spc="-5" dirty="0">
                <a:latin typeface="Times New Roman"/>
                <a:cs typeface="Times New Roman"/>
              </a:rPr>
              <a:t>activar </a:t>
            </a:r>
            <a:r>
              <a:rPr sz="1200" dirty="0">
                <a:latin typeface="Times New Roman"/>
                <a:cs typeface="Times New Roman"/>
              </a:rPr>
              <a:t>dispositivos de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protección diferencial, protección contra sobrecorrientes)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desconectan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parte </a:t>
            </a:r>
            <a:r>
              <a:rPr sz="1200" spc="-5" dirty="0" err="1">
                <a:latin typeface="Times New Roman"/>
                <a:cs typeface="Times New Roman"/>
              </a:rPr>
              <a:t>afectada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de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red.</a:t>
            </a:r>
          </a:p>
          <a:p>
            <a:pPr marL="12700" marR="5080" algn="just">
              <a:lnSpc>
                <a:spcPct val="103800"/>
              </a:lnSpc>
              <a:spcBef>
                <a:spcPts val="785"/>
              </a:spcBef>
            </a:pP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esto,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generalizada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instalaciones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eléctricas</a:t>
            </a:r>
            <a:r>
              <a:rPr sz="1200" spc="-5" dirty="0">
                <a:latin typeface="Times New Roman"/>
                <a:cs typeface="Times New Roman"/>
              </a:rPr>
              <a:t>, con excepción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instalaciones </a:t>
            </a:r>
            <a:r>
              <a:rPr sz="1200" dirty="0">
                <a:latin typeface="Times New Roman"/>
                <a:cs typeface="Times New Roman"/>
              </a:rPr>
              <a:t>que usen </a:t>
            </a:r>
            <a:r>
              <a:rPr sz="1200" spc="-5" dirty="0">
                <a:latin typeface="Times New Roman"/>
                <a:cs typeface="Times New Roman"/>
              </a:rPr>
              <a:t>protecciones frente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 err="1">
                <a:latin typeface="Times New Roman"/>
                <a:cs typeface="Times New Roman"/>
              </a:rPr>
              <a:t>contactos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indirectos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especiales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6560" y="1375315"/>
            <a:ext cx="3682948" cy="148946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4332" y="4527515"/>
            <a:ext cx="3815439" cy="17535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66901"/>
            <a:ext cx="5786755" cy="46164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697865">
              <a:spcBef>
                <a:spcPts val="85"/>
              </a:spcBef>
            </a:pPr>
            <a:r>
              <a:rPr sz="1200" b="1" dirty="0">
                <a:latin typeface="Times New Roman"/>
                <a:cs typeface="Times New Roman"/>
              </a:rPr>
              <a:t>4.1.2.3.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Puesta</a:t>
            </a:r>
            <a:r>
              <a:rPr sz="1200" b="1" dirty="0">
                <a:latin typeface="Times New Roman"/>
                <a:cs typeface="Times New Roman"/>
              </a:rPr>
              <a:t> a </a:t>
            </a:r>
            <a:r>
              <a:rPr sz="1200" b="1" spc="-5" dirty="0">
                <a:latin typeface="Times New Roman"/>
                <a:cs typeface="Times New Roman"/>
              </a:rPr>
              <a:t>Tierra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</a:t>
            </a:r>
            <a:r>
              <a:rPr sz="1200" b="1" dirty="0">
                <a:latin typeface="Times New Roman"/>
                <a:cs typeface="Times New Roman"/>
              </a:rPr>
              <a:t>Elementos </a:t>
            </a:r>
            <a:r>
              <a:rPr sz="1200" b="1" spc="-5" dirty="0">
                <a:latin typeface="Times New Roman"/>
                <a:cs typeface="Times New Roman"/>
              </a:rPr>
              <a:t>de Protección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12065" algn="just">
              <a:lnSpc>
                <a:spcPct val="103299"/>
              </a:lnSpc>
              <a:spcBef>
                <a:spcPts val="800"/>
              </a:spcBef>
            </a:pPr>
            <a:r>
              <a:rPr sz="1200" dirty="0">
                <a:latin typeface="Times New Roman"/>
                <a:cs typeface="Times New Roman"/>
              </a:rPr>
              <a:t>Este </a:t>
            </a:r>
            <a:r>
              <a:rPr sz="1200" spc="-5" dirty="0">
                <a:latin typeface="Times New Roman"/>
                <a:cs typeface="Times New Roman"/>
              </a:rPr>
              <a:t>apartado </a:t>
            </a:r>
            <a:r>
              <a:rPr sz="1200" dirty="0">
                <a:latin typeface="Times New Roman"/>
                <a:cs typeface="Times New Roman"/>
              </a:rPr>
              <a:t>hace </a:t>
            </a:r>
            <a:r>
              <a:rPr sz="1200" spc="-5" dirty="0">
                <a:latin typeface="Times New Roman"/>
                <a:cs typeface="Times New Roman"/>
              </a:rPr>
              <a:t>referencia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de pararrayos y seccionadores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puesta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tierra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caso de </a:t>
            </a:r>
            <a:r>
              <a:rPr sz="1200" spc="-5" dirty="0">
                <a:latin typeface="Times New Roman"/>
                <a:cs typeface="Times New Roman"/>
              </a:rPr>
              <a:t>los seccionadores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puesta a tierra, </a:t>
            </a:r>
            <a:r>
              <a:rPr sz="1200" spc="-5" dirty="0">
                <a:latin typeface="Times New Roman"/>
                <a:cs typeface="Times New Roman"/>
              </a:rPr>
              <a:t>ponen las partes activas del </a:t>
            </a:r>
            <a:r>
              <a:rPr sz="1200" spc="-5" dirty="0" err="1">
                <a:latin typeface="Times New Roman"/>
                <a:cs typeface="Times New Roman"/>
              </a:rPr>
              <a:t>sistema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potencial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cero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quedar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fuera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así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proteger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mantenimiento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frente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posibles </a:t>
            </a:r>
            <a:r>
              <a:rPr sz="1200" spc="-5" dirty="0">
                <a:latin typeface="Times New Roman"/>
                <a:cs typeface="Times New Roman"/>
              </a:rPr>
              <a:t>cargas eléctricas acumuladas en cables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subterráneos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condensadores, </a:t>
            </a:r>
            <a:r>
              <a:rPr sz="1200" dirty="0">
                <a:latin typeface="Times New Roman"/>
                <a:cs typeface="Times New Roman"/>
              </a:rPr>
              <a:t>y a </a:t>
            </a:r>
            <a:r>
              <a:rPr sz="1200" spc="-5" dirty="0" err="1" smtClean="0">
                <a:latin typeface="Times New Roman"/>
                <a:cs typeface="Times New Roman"/>
              </a:rPr>
              <a:t>retornos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o </a:t>
            </a:r>
            <a:r>
              <a:rPr sz="1200" spc="-5" dirty="0">
                <a:latin typeface="Times New Roman"/>
                <a:cs typeface="Times New Roman"/>
              </a:rPr>
              <a:t>conexiones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imprevistas.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Tratándose </a:t>
            </a:r>
            <a:r>
              <a:rPr sz="1200" dirty="0">
                <a:latin typeface="Times New Roman"/>
                <a:cs typeface="Times New Roman"/>
              </a:rPr>
              <a:t>de pararrayos, </a:t>
            </a:r>
            <a:r>
              <a:rPr sz="1200" spc="-5" dirty="0">
                <a:latin typeface="Times New Roman"/>
                <a:cs typeface="Times New Roman"/>
              </a:rPr>
              <a:t>su </a:t>
            </a:r>
            <a:r>
              <a:rPr sz="1200" dirty="0">
                <a:latin typeface="Times New Roman"/>
                <a:cs typeface="Times New Roman"/>
              </a:rPr>
              <a:t>objetivo </a:t>
            </a:r>
            <a:r>
              <a:rPr sz="1200" spc="-5" dirty="0">
                <a:latin typeface="Times New Roman"/>
                <a:cs typeface="Times New Roman"/>
              </a:rPr>
              <a:t>es evitar que las descargas atmosféricas puedan </a:t>
            </a:r>
            <a:r>
              <a:rPr sz="1200" dirty="0" err="1">
                <a:latin typeface="Times New Roman"/>
                <a:cs typeface="Times New Roman"/>
              </a:rPr>
              <a:t>dañar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sistema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perforando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dañando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severamente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electrónicos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conectados.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ello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conseguir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camino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impedancia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 partes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activas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dado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si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paso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corriente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descarga,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produjese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través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elementos con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resistencia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elevada,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daría </a:t>
            </a:r>
            <a:r>
              <a:rPr sz="1200" dirty="0">
                <a:latin typeface="Times New Roman"/>
                <a:cs typeface="Times New Roman"/>
              </a:rPr>
              <a:t>lugar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diferencias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elevadas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terreno.</a:t>
            </a:r>
            <a:endParaRPr sz="1200" dirty="0">
              <a:latin typeface="Times New Roman"/>
              <a:cs typeface="Times New Roman"/>
            </a:endParaRPr>
          </a:p>
          <a:p>
            <a:pPr marL="873125" marR="6985" indent="-320040">
              <a:lnSpc>
                <a:spcPct val="103299"/>
              </a:lnSpc>
              <a:spcBef>
                <a:spcPts val="80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4.1.3</a:t>
            </a:r>
            <a:r>
              <a:rPr sz="1200" b="1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ESQUEMAS</a:t>
            </a:r>
            <a:r>
              <a:rPr sz="1200" b="1" i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DISTRIBUCIÓN</a:t>
            </a:r>
            <a:r>
              <a:rPr sz="1200" b="1" i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</a:t>
            </a:r>
            <a:r>
              <a:rPr sz="1200" b="1" i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BAJA</a:t>
            </a:r>
            <a:r>
              <a:rPr sz="1200" b="1" i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TENSIÓN</a:t>
            </a:r>
            <a:r>
              <a:rPr sz="1200" b="1" i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</a:t>
            </a:r>
            <a:r>
              <a:rPr sz="1200" b="1" i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FUNCIÓN</a:t>
            </a:r>
            <a:r>
              <a:rPr sz="1200" b="1" i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lang="es-ES"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PUESTA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A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TIERRA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32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Las instalaciones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baja tensión se pueden clasificar en tres grupos, según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forma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 smtClean="0">
                <a:latin typeface="Times New Roman"/>
                <a:cs typeface="Times New Roman"/>
              </a:rPr>
              <a:t>realizar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masas </a:t>
            </a:r>
            <a:r>
              <a:rPr sz="1200" dirty="0">
                <a:latin typeface="Times New Roman"/>
                <a:cs typeface="Times New Roman"/>
              </a:rPr>
              <a:t>de baja tensión y </a:t>
            </a:r>
            <a:r>
              <a:rPr sz="1200" spc="-5" dirty="0">
                <a:latin typeface="Times New Roman"/>
                <a:cs typeface="Times New Roman"/>
              </a:rPr>
              <a:t>del neutro del </a:t>
            </a:r>
            <a:r>
              <a:rPr sz="1200" dirty="0">
                <a:latin typeface="Times New Roman"/>
                <a:cs typeface="Times New Roman"/>
              </a:rPr>
              <a:t>transformador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-5" dirty="0" err="1" smtClean="0">
                <a:latin typeface="Times New Roman"/>
                <a:cs typeface="Times New Roman"/>
              </a:rPr>
              <a:t>clasificación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realizada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Reglamento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Baja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ITC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008,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</a:t>
            </a:r>
            <a:r>
              <a:rPr sz="1200" spc="-5" dirty="0">
                <a:latin typeface="Times New Roman"/>
                <a:cs typeface="Times New Roman"/>
              </a:rPr>
              <a:t> UNE</a:t>
            </a:r>
            <a:r>
              <a:rPr sz="1200" dirty="0">
                <a:latin typeface="Times New Roman"/>
                <a:cs typeface="Times New Roman"/>
              </a:rPr>
              <a:t> 20-460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312.2).</a:t>
            </a:r>
          </a:p>
          <a:p>
            <a:pPr marL="12700" algn="just"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designación</a:t>
            </a:r>
            <a:r>
              <a:rPr sz="1200" spc="5" dirty="0">
                <a:latin typeface="Times New Roman"/>
                <a:cs typeface="Times New Roman"/>
              </a:rPr>
              <a:t> 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diferentes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explica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7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5645" y="8394955"/>
            <a:ext cx="5785485" cy="1407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7: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designación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esquemas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697865">
              <a:spcBef>
                <a:spcPts val="5"/>
              </a:spcBef>
            </a:pPr>
            <a:r>
              <a:rPr sz="1200" b="1" dirty="0">
                <a:latin typeface="Times New Roman"/>
                <a:cs typeface="Times New Roman"/>
              </a:rPr>
              <a:t>4.1.3.1.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Esquema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Distribución</a:t>
            </a:r>
            <a:r>
              <a:rPr sz="1200" b="1" dirty="0">
                <a:latin typeface="Times New Roman"/>
                <a:cs typeface="Times New Roman"/>
              </a:rPr>
              <a:t> TT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065" marR="5080" indent="-6350" algn="ctr">
              <a:lnSpc>
                <a:spcPct val="103299"/>
              </a:lnSpc>
              <a:spcBef>
                <a:spcPts val="795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neutro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usando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puesta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tierra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independiente</a:t>
            </a:r>
            <a:r>
              <a:rPr sz="1200" spc="14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puesta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tensión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14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8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745"/>
              </a:spcBef>
              <a:tabLst>
                <a:tab pos="2032000" algn="l"/>
              </a:tabLst>
            </a:pPr>
            <a:r>
              <a:rPr sz="1200" dirty="0">
                <a:latin typeface="Times New Roman"/>
                <a:cs typeface="Times New Roman"/>
              </a:rPr>
              <a:t>16	</a:t>
            </a: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8455" y="5808605"/>
            <a:ext cx="4742143" cy="21531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77569"/>
            <a:ext cx="5786120" cy="114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</a:pPr>
            <a:r>
              <a:rPr sz="1200" spc="-5" dirty="0">
                <a:latin typeface="Times New Roman"/>
                <a:cs typeface="Times New Roman"/>
              </a:rPr>
              <a:t>esquema el electrodo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puesta </a:t>
            </a:r>
            <a:r>
              <a:rPr sz="1200" dirty="0">
                <a:latin typeface="Times New Roman"/>
                <a:cs typeface="Times New Roman"/>
              </a:rPr>
              <a:t>a tierra del </a:t>
            </a:r>
            <a:r>
              <a:rPr sz="1200" spc="-5" dirty="0">
                <a:latin typeface="Times New Roman"/>
                <a:cs typeface="Times New Roman"/>
              </a:rPr>
              <a:t>neutro del transformador </a:t>
            </a:r>
            <a:r>
              <a:rPr sz="1200" dirty="0">
                <a:latin typeface="Times New Roman"/>
                <a:cs typeface="Times New Roman"/>
              </a:rPr>
              <a:t>debe estar a un </a:t>
            </a:r>
            <a:r>
              <a:rPr sz="1200" dirty="0" err="1">
                <a:latin typeface="Times New Roman"/>
                <a:cs typeface="Times New Roman"/>
              </a:rPr>
              <a:t>mínimo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20 </a:t>
            </a:r>
            <a:r>
              <a:rPr sz="1200" spc="-5" dirty="0">
                <a:latin typeface="Times New Roman"/>
                <a:cs typeface="Times New Roman"/>
              </a:rPr>
              <a:t>metros </a:t>
            </a:r>
            <a:r>
              <a:rPr sz="1200" dirty="0">
                <a:latin typeface="Times New Roman"/>
                <a:cs typeface="Times New Roman"/>
              </a:rPr>
              <a:t>de la toma de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dirty="0">
                <a:latin typeface="Times New Roman"/>
                <a:cs typeface="Times New Roman"/>
              </a:rPr>
              <a:t>masas. Este </a:t>
            </a:r>
            <a:r>
              <a:rPr sz="1200" spc="-5" dirty="0">
                <a:latin typeface="Times New Roman"/>
                <a:cs typeface="Times New Roman"/>
              </a:rPr>
              <a:t>esquema es el </a:t>
            </a:r>
            <a:r>
              <a:rPr sz="1200" dirty="0">
                <a:latin typeface="Times New Roman"/>
                <a:cs typeface="Times New Roman"/>
              </a:rPr>
              <a:t>más </a:t>
            </a:r>
            <a:r>
              <a:rPr sz="1200" spc="-5" dirty="0">
                <a:latin typeface="Times New Roman"/>
                <a:cs typeface="Times New Roman"/>
              </a:rPr>
              <a:t>usado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red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pública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distribución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plantas</a:t>
            </a:r>
            <a:r>
              <a:rPr sz="1200" dirty="0">
                <a:latin typeface="Times New Roman"/>
                <a:cs typeface="Times New Roman"/>
              </a:rPr>
              <a:t> industriales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pequeñas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medianas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4037203"/>
            <a:ext cx="5786755" cy="418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8: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esquema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TT.</a:t>
            </a:r>
            <a:endParaRPr sz="9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699"/>
              </a:lnSpc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conductoras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accesibles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conectan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usan </a:t>
            </a:r>
            <a:r>
              <a:rPr sz="1200" dirty="0">
                <a:latin typeface="Times New Roman"/>
                <a:cs typeface="Times New Roman"/>
              </a:rPr>
              <a:t>dispositivos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diferenciales.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técnica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ante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primer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defecto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aislamiento</a:t>
            </a:r>
            <a:r>
              <a:rPr sz="1200" dirty="0">
                <a:latin typeface="Times New Roman"/>
                <a:cs typeface="Times New Roman"/>
              </a:rPr>
              <a:t> 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interrumpe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suministro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red.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795"/>
              </a:spcBef>
            </a:pPr>
            <a:r>
              <a:rPr sz="1200" spc="-5" dirty="0">
                <a:latin typeface="Times New Roman"/>
                <a:cs typeface="Times New Roman"/>
              </a:rPr>
              <a:t>Las ventajas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este </a:t>
            </a:r>
            <a:r>
              <a:rPr sz="1200" dirty="0">
                <a:latin typeface="Times New Roman"/>
                <a:cs typeface="Times New Roman"/>
              </a:rPr>
              <a:t>esquema </a:t>
            </a:r>
            <a:r>
              <a:rPr sz="1200" spc="-5" dirty="0">
                <a:latin typeface="Times New Roman"/>
                <a:cs typeface="Times New Roman"/>
              </a:rPr>
              <a:t>son </a:t>
            </a:r>
            <a:r>
              <a:rPr sz="1200" dirty="0">
                <a:latin typeface="Times New Roman"/>
                <a:cs typeface="Times New Roman"/>
              </a:rPr>
              <a:t>qué </a:t>
            </a:r>
            <a:r>
              <a:rPr sz="1200" spc="-5" dirty="0">
                <a:latin typeface="Times New Roman"/>
                <a:cs typeface="Times New Roman"/>
              </a:rPr>
              <a:t>en caso </a:t>
            </a:r>
            <a:r>
              <a:rPr sz="1200" dirty="0">
                <a:latin typeface="Times New Roman"/>
                <a:cs typeface="Times New Roman"/>
              </a:rPr>
              <a:t>de producirse un </a:t>
            </a:r>
            <a:r>
              <a:rPr sz="1200" spc="-5" dirty="0">
                <a:latin typeface="Times New Roman"/>
                <a:cs typeface="Times New Roman"/>
              </a:rPr>
              <a:t>fallo </a:t>
            </a:r>
            <a:r>
              <a:rPr sz="1200" dirty="0">
                <a:latin typeface="Times New Roman"/>
                <a:cs typeface="Times New Roman"/>
              </a:rPr>
              <a:t>de aislamiento </a:t>
            </a:r>
            <a:r>
              <a:rPr sz="1200" spc="-5" dirty="0" err="1">
                <a:latin typeface="Times New Roman"/>
                <a:cs typeface="Times New Roman"/>
              </a:rPr>
              <a:t>fase</a:t>
            </a:r>
            <a:r>
              <a:rPr sz="1200" spc="-5" dirty="0">
                <a:latin typeface="Times New Roman"/>
                <a:cs typeface="Times New Roman"/>
              </a:rPr>
              <a:t>-masa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lugar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intensidades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defecto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bajas.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solución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más </a:t>
            </a:r>
            <a:r>
              <a:rPr sz="1200" spc="-5" dirty="0">
                <a:latin typeface="Times New Roman"/>
                <a:cs typeface="Times New Roman"/>
              </a:rPr>
              <a:t>sencilla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diseñar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instalar.</a:t>
            </a:r>
          </a:p>
          <a:p>
            <a:pPr marL="12700" marR="6985" algn="just">
              <a:lnSpc>
                <a:spcPct val="1034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desventaja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corriente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defecto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está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definida,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requiere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caso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general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uso </a:t>
            </a:r>
            <a:r>
              <a:rPr sz="1200" dirty="0">
                <a:latin typeface="Times New Roman"/>
                <a:cs typeface="Times New Roman"/>
              </a:rPr>
              <a:t>de 5 </a:t>
            </a:r>
            <a:r>
              <a:rPr sz="1200" spc="-5" dirty="0">
                <a:latin typeface="Times New Roman"/>
                <a:cs typeface="Times New Roman"/>
              </a:rPr>
              <a:t>conductores </a:t>
            </a:r>
            <a:r>
              <a:rPr sz="1200" dirty="0">
                <a:latin typeface="Times New Roman"/>
                <a:cs typeface="Times New Roman"/>
              </a:rPr>
              <a:t>(3 </a:t>
            </a:r>
            <a:r>
              <a:rPr sz="1200" spc="-5" dirty="0">
                <a:latin typeface="Times New Roman"/>
                <a:cs typeface="Times New Roman"/>
              </a:rPr>
              <a:t>fases </a:t>
            </a:r>
            <a:r>
              <a:rPr sz="1200" dirty="0">
                <a:latin typeface="Times New Roman"/>
                <a:cs typeface="Times New Roman"/>
              </a:rPr>
              <a:t>más neutro más </a:t>
            </a:r>
            <a:r>
              <a:rPr sz="1200" spc="-5" dirty="0">
                <a:latin typeface="Times New Roman"/>
                <a:cs typeface="Times New Roman"/>
              </a:rPr>
              <a:t>conductor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protección), además si hay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fallo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conexión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fluirá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cuerpo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humano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Y </a:t>
            </a:r>
            <a:r>
              <a:rPr sz="1200" dirty="0">
                <a:latin typeface="Times New Roman"/>
                <a:cs typeface="Times New Roman"/>
              </a:rPr>
              <a:t>por último </a:t>
            </a:r>
            <a:r>
              <a:rPr sz="1200" spc="-5" dirty="0">
                <a:latin typeface="Times New Roman"/>
                <a:cs typeface="Times New Roman"/>
              </a:rPr>
              <a:t>el uso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interruptores diferenciales </a:t>
            </a:r>
            <a:r>
              <a:rPr sz="1200" dirty="0">
                <a:latin typeface="Times New Roman"/>
                <a:cs typeface="Times New Roman"/>
              </a:rPr>
              <a:t>hace </a:t>
            </a:r>
            <a:r>
              <a:rPr sz="1200" spc="-5" dirty="0">
                <a:latin typeface="Times New Roman"/>
                <a:cs typeface="Times New Roman"/>
              </a:rPr>
              <a:t>necesaria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comprobación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periódica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mismos.</a:t>
            </a:r>
            <a:endParaRPr sz="1200" dirty="0">
              <a:latin typeface="Times New Roman"/>
              <a:cs typeface="Times New Roman"/>
            </a:endParaRPr>
          </a:p>
          <a:p>
            <a:pPr marL="697865">
              <a:spcBef>
                <a:spcPts val="840"/>
              </a:spcBef>
            </a:pPr>
            <a:r>
              <a:rPr sz="1200" b="1" dirty="0">
                <a:latin typeface="Times New Roman"/>
                <a:cs typeface="Times New Roman"/>
              </a:rPr>
              <a:t>4.1.3.2.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Esquema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Distribución TN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3699"/>
              </a:lnSpc>
              <a:spcBef>
                <a:spcPts val="790"/>
              </a:spcBef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 esquema </a:t>
            </a:r>
            <a:r>
              <a:rPr sz="1200" dirty="0">
                <a:latin typeface="Times New Roman"/>
                <a:cs typeface="Times New Roman"/>
              </a:rPr>
              <a:t>hay una sola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de puesta a </a:t>
            </a:r>
            <a:r>
              <a:rPr sz="1200" spc="-5" dirty="0">
                <a:latin typeface="Times New Roman"/>
                <a:cs typeface="Times New Roman"/>
              </a:rPr>
              <a:t>tierra en </a:t>
            </a:r>
            <a:r>
              <a:rPr sz="1200" dirty="0">
                <a:latin typeface="Times New Roman"/>
                <a:cs typeface="Times New Roman"/>
              </a:rPr>
              <a:t>baja </a:t>
            </a:r>
            <a:r>
              <a:rPr sz="1200" spc="-5" dirty="0">
                <a:latin typeface="Times New Roman"/>
                <a:cs typeface="Times New Roman"/>
              </a:rPr>
              <a:t>tensión, </a:t>
            </a:r>
            <a:r>
              <a:rPr sz="1200" dirty="0">
                <a:latin typeface="Times New Roman"/>
                <a:cs typeface="Times New Roman"/>
              </a:rPr>
              <a:t>a la 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 smtClean="0">
                <a:latin typeface="Times New Roman"/>
                <a:cs typeface="Times New Roman"/>
              </a:rPr>
              <a:t>conecta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tanto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neutro del transformador como las masas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baja </a:t>
            </a:r>
            <a:r>
              <a:rPr sz="1200" dirty="0">
                <a:latin typeface="Times New Roman"/>
                <a:cs typeface="Times New Roman"/>
              </a:rPr>
              <a:t>tensión. </a:t>
            </a:r>
            <a:r>
              <a:rPr sz="1200" spc="-5" dirty="0">
                <a:latin typeface="Times New Roman"/>
                <a:cs typeface="Times New Roman"/>
              </a:rPr>
              <a:t>Dentro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este </a:t>
            </a:r>
            <a:r>
              <a:rPr sz="1200" dirty="0" err="1">
                <a:latin typeface="Times New Roman"/>
                <a:cs typeface="Times New Roman"/>
              </a:rPr>
              <a:t>esquema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hay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subcategorías en </a:t>
            </a:r>
            <a:r>
              <a:rPr sz="1200" dirty="0">
                <a:latin typeface="Times New Roman"/>
                <a:cs typeface="Times New Roman"/>
              </a:rPr>
              <a:t>función de </a:t>
            </a:r>
            <a:r>
              <a:rPr sz="1200" spc="-5" dirty="0">
                <a:latin typeface="Times New Roman"/>
                <a:cs typeface="Times New Roman"/>
              </a:rPr>
              <a:t>cómo se distribuyan los conductores con función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neutro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masas.</a:t>
            </a:r>
          </a:p>
          <a:p>
            <a:pPr marL="12700" marR="5080" algn="just">
              <a:lnSpc>
                <a:spcPct val="103299"/>
              </a:lnSpc>
              <a:spcBef>
                <a:spcPts val="795"/>
              </a:spcBef>
            </a:pPr>
            <a:r>
              <a:rPr sz="1200" i="1" spc="-5" dirty="0">
                <a:latin typeface="Times New Roman"/>
                <a:cs typeface="Times New Roman"/>
              </a:rPr>
              <a:t>TN-S.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conductor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neutro (N)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(PE) </a:t>
            </a:r>
            <a:r>
              <a:rPr sz="1200" spc="-5" dirty="0">
                <a:latin typeface="Times New Roman"/>
                <a:cs typeface="Times New Roman"/>
              </a:rPr>
              <a:t>están separados en </a:t>
            </a:r>
            <a:r>
              <a:rPr sz="1200" dirty="0">
                <a:latin typeface="Times New Roman"/>
                <a:cs typeface="Times New Roman"/>
              </a:rPr>
              <a:t>toda la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 smtClean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9.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939" y="2169093"/>
            <a:ext cx="2875995" cy="17294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77569"/>
            <a:ext cx="4142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 TENSIÓN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44845" y="6661785"/>
            <a:ext cx="5888355" cy="3141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10: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esquema TN-C.</a:t>
            </a:r>
            <a:endParaRPr sz="900" dirty="0">
              <a:latin typeface="Times New Roman"/>
              <a:cs typeface="Times New Roman"/>
            </a:endParaRPr>
          </a:p>
          <a:p>
            <a:pPr marL="63500" marR="55880" algn="just">
              <a:lnSpc>
                <a:spcPct val="103400"/>
              </a:lnSpc>
              <a:spcBef>
                <a:spcPts val="875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conductor PEN tiene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serie </a:t>
            </a:r>
            <a:r>
              <a:rPr sz="1200" dirty="0">
                <a:latin typeface="Times New Roman"/>
                <a:cs typeface="Times New Roman"/>
              </a:rPr>
              <a:t>de particularidades </a:t>
            </a:r>
            <a:r>
              <a:rPr sz="1200" spc="-5" dirty="0">
                <a:latin typeface="Times New Roman"/>
                <a:cs typeface="Times New Roman"/>
              </a:rPr>
              <a:t>recogidas en el Reglamento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smtClean="0">
                <a:latin typeface="Times New Roman"/>
                <a:cs typeface="Times New Roman"/>
              </a:rPr>
              <a:t>Baja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Tensión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ITC-BT-18.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el esquema TN, </a:t>
            </a:r>
            <a:r>
              <a:rPr sz="1200" dirty="0">
                <a:latin typeface="Times New Roman"/>
                <a:cs typeface="Times New Roman"/>
              </a:rPr>
              <a:t>cuando </a:t>
            </a:r>
            <a:r>
              <a:rPr sz="1200" spc="-5" dirty="0">
                <a:latin typeface="Times New Roman"/>
                <a:cs typeface="Times New Roman"/>
              </a:rPr>
              <a:t>en las instalaciones </a:t>
            </a:r>
            <a:r>
              <a:rPr sz="1200" dirty="0">
                <a:latin typeface="Times New Roman"/>
                <a:cs typeface="Times New Roman"/>
              </a:rPr>
              <a:t>fijas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conductor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tenga una </a:t>
            </a:r>
            <a:r>
              <a:rPr sz="1200" spc="-5" dirty="0">
                <a:latin typeface="Times New Roman"/>
                <a:cs typeface="Times New Roman"/>
              </a:rPr>
              <a:t>sección al </a:t>
            </a:r>
            <a:r>
              <a:rPr sz="1200" dirty="0">
                <a:latin typeface="Times New Roman"/>
                <a:cs typeface="Times New Roman"/>
              </a:rPr>
              <a:t>menos igual a 10 mm</a:t>
            </a:r>
            <a:r>
              <a:rPr sz="1200" baseline="31250" dirty="0">
                <a:latin typeface="Times New Roman"/>
                <a:cs typeface="Times New Roman"/>
              </a:rPr>
              <a:t>2 </a:t>
            </a:r>
            <a:r>
              <a:rPr sz="1200" spc="-5" dirty="0">
                <a:latin typeface="Times New Roman"/>
                <a:cs typeface="Times New Roman"/>
              </a:rPr>
              <a:t>en cobre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aluminio, las </a:t>
            </a:r>
            <a:r>
              <a:rPr sz="1200" spc="-5" dirty="0" err="1">
                <a:latin typeface="Times New Roman"/>
                <a:cs typeface="Times New Roman"/>
              </a:rPr>
              <a:t>funciones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conductor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y de conductor neutro pueden </a:t>
            </a:r>
            <a:r>
              <a:rPr sz="1200" spc="-5" dirty="0">
                <a:latin typeface="Times New Roman"/>
                <a:cs typeface="Times New Roman"/>
              </a:rPr>
              <a:t>ser combinadas, </a:t>
            </a:r>
            <a:r>
              <a:rPr sz="1200" dirty="0">
                <a:latin typeface="Times New Roman"/>
                <a:cs typeface="Times New Roman"/>
              </a:rPr>
              <a:t>a condición de que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parte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común no </a:t>
            </a:r>
            <a:r>
              <a:rPr sz="1200" spc="5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encuentre </a:t>
            </a:r>
            <a:r>
              <a:rPr sz="1200" dirty="0">
                <a:latin typeface="Times New Roman"/>
                <a:cs typeface="Times New Roman"/>
              </a:rPr>
              <a:t>protegida por un </a:t>
            </a:r>
            <a:r>
              <a:rPr sz="1200" spc="-5" dirty="0">
                <a:latin typeface="Times New Roman"/>
                <a:cs typeface="Times New Roman"/>
              </a:rPr>
              <a:t>dispositivo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protección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diferencial</a:t>
            </a:r>
            <a:r>
              <a:rPr sz="1200" dirty="0">
                <a:latin typeface="Times New Roman"/>
                <a:cs typeface="Times New Roman"/>
              </a:rPr>
              <a:t> residual.</a:t>
            </a:r>
          </a:p>
          <a:p>
            <a:pPr marL="63500" marR="5651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ventajas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usando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son,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disposición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máxima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cuatro conductores, </a:t>
            </a:r>
            <a:r>
              <a:rPr sz="1200" dirty="0">
                <a:latin typeface="Times New Roman"/>
                <a:cs typeface="Times New Roman"/>
              </a:rPr>
              <a:t>lo que </a:t>
            </a:r>
            <a:r>
              <a:rPr sz="1200" spc="-5" dirty="0">
                <a:latin typeface="Times New Roman"/>
                <a:cs typeface="Times New Roman"/>
              </a:rPr>
              <a:t>se traduce en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ahorro.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 corrientes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defecto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son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una magnitud suficiente </a:t>
            </a:r>
            <a:r>
              <a:rPr sz="1200" spc="-5" dirty="0">
                <a:latin typeface="Times New Roman"/>
                <a:cs typeface="Times New Roman"/>
              </a:rPr>
              <a:t>para ser detectadas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atajadas </a:t>
            </a:r>
            <a:r>
              <a:rPr sz="1200" dirty="0">
                <a:latin typeface="Times New Roman"/>
                <a:cs typeface="Times New Roman"/>
              </a:rPr>
              <a:t>por dispositivos de </a:t>
            </a:r>
            <a:r>
              <a:rPr sz="1200" spc="-5" dirty="0" err="1">
                <a:latin typeface="Times New Roman"/>
                <a:cs typeface="Times New Roman"/>
              </a:rPr>
              <a:t>seguridad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contra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sobrecorrientes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(fusibles,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interruptores).</a:t>
            </a:r>
            <a:endParaRPr sz="1200" dirty="0">
              <a:latin typeface="Times New Roman"/>
              <a:cs typeface="Times New Roman"/>
            </a:endParaRPr>
          </a:p>
          <a:p>
            <a:pPr marL="63500" marR="6032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desventajas son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requiere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conductores</a:t>
            </a:r>
            <a:r>
              <a:rPr sz="1200" dirty="0">
                <a:latin typeface="Times New Roman"/>
                <a:cs typeface="Times New Roman"/>
              </a:rPr>
              <a:t> fijos y rígidos, </a:t>
            </a:r>
            <a:r>
              <a:rPr sz="1200" spc="-5" dirty="0" err="1">
                <a:latin typeface="Times New Roman"/>
                <a:cs typeface="Times New Roman"/>
              </a:rPr>
              <a:t>además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esquemas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están </a:t>
            </a:r>
            <a:r>
              <a:rPr sz="1200" dirty="0">
                <a:latin typeface="Times New Roman"/>
                <a:cs typeface="Times New Roman"/>
              </a:rPr>
              <a:t>prohibidos </a:t>
            </a:r>
            <a:r>
              <a:rPr sz="1200" spc="-5" dirty="0">
                <a:latin typeface="Times New Roman"/>
                <a:cs typeface="Times New Roman"/>
              </a:rPr>
              <a:t>en instalaciones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presenten riesgo </a:t>
            </a:r>
            <a:r>
              <a:rPr sz="1200" dirty="0">
                <a:latin typeface="Times New Roman"/>
                <a:cs typeface="Times New Roman"/>
              </a:rPr>
              <a:t>de incendio o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spc="-5" dirty="0" err="1" smtClean="0">
                <a:latin typeface="Times New Roman"/>
                <a:cs typeface="Times New Roman"/>
              </a:rPr>
              <a:t>equipos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informáticos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(por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presencia de </a:t>
            </a:r>
            <a:r>
              <a:rPr sz="1200" spc="-5" dirty="0">
                <a:latin typeface="Times New Roman"/>
                <a:cs typeface="Times New Roman"/>
              </a:rPr>
              <a:t>corrientes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armónicas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 neutro).</a:t>
            </a:r>
          </a:p>
          <a:p>
            <a:pPr marL="63500" algn="just">
              <a:spcBef>
                <a:spcPts val="180"/>
              </a:spcBef>
              <a:tabLst>
                <a:tab pos="2082800" algn="l"/>
              </a:tabLst>
            </a:pPr>
            <a:r>
              <a:rPr sz="1200" dirty="0">
                <a:latin typeface="Times New Roman"/>
                <a:cs typeface="Times New Roman"/>
              </a:rPr>
              <a:t>18	</a:t>
            </a: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5644" y="2982215"/>
            <a:ext cx="5786120" cy="180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9: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esquema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TN-S.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80"/>
              </a:spcBef>
            </a:pP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ventajas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TN-S,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convierte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defecto </a:t>
            </a:r>
            <a:r>
              <a:rPr sz="1200" dirty="0">
                <a:latin typeface="Times New Roman"/>
                <a:cs typeface="Times New Roman"/>
              </a:rPr>
              <a:t>de la suficiente magnitud, </a:t>
            </a:r>
            <a:r>
              <a:rPr sz="1200" spc="-5" dirty="0">
                <a:latin typeface="Times New Roman"/>
                <a:cs typeface="Times New Roman"/>
              </a:rPr>
              <a:t>como para </a:t>
            </a:r>
            <a:r>
              <a:rPr sz="1200" dirty="0">
                <a:latin typeface="Times New Roman"/>
                <a:cs typeface="Times New Roman"/>
              </a:rPr>
              <a:t>ser atajada por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 err="1">
                <a:latin typeface="Times New Roman"/>
                <a:cs typeface="Times New Roman"/>
              </a:rPr>
              <a:t>sistemas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contra </a:t>
            </a:r>
            <a:r>
              <a:rPr sz="1200" spc="-5" dirty="0">
                <a:latin typeface="Times New Roman"/>
                <a:cs typeface="Times New Roman"/>
              </a:rPr>
              <a:t>sobrecorrientes (fusibles, interruptores),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actuarán </a:t>
            </a:r>
            <a:r>
              <a:rPr sz="1200" dirty="0">
                <a:latin typeface="Times New Roman"/>
                <a:cs typeface="Times New Roman"/>
              </a:rPr>
              <a:t>desconectando la </a:t>
            </a:r>
            <a:r>
              <a:rPr sz="1200" dirty="0" smtClean="0">
                <a:latin typeface="Times New Roman"/>
                <a:cs typeface="Times New Roman"/>
              </a:rPr>
              <a:t>parte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sistema afectada.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desventajas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TN-S,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necesidad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cinco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4200"/>
              </a:lnSpc>
              <a:spcBef>
                <a:spcPts val="780"/>
              </a:spcBef>
            </a:pPr>
            <a:r>
              <a:rPr sz="1200" i="1" spc="-5" dirty="0">
                <a:latin typeface="Times New Roman"/>
                <a:cs typeface="Times New Roman"/>
              </a:rPr>
              <a:t>TN-C. </a:t>
            </a:r>
            <a:r>
              <a:rPr sz="1200" spc="-5" dirty="0">
                <a:latin typeface="Times New Roman"/>
                <a:cs typeface="Times New Roman"/>
              </a:rPr>
              <a:t>Las funciones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neutro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protección están combinadas en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mismo conductor (PEN</a:t>
            </a:r>
            <a:r>
              <a:rPr sz="1200" spc="-5" dirty="0" smtClean="0">
                <a:latin typeface="Times New Roman"/>
                <a:cs typeface="Times New Roman"/>
              </a:rPr>
              <a:t>)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 la</a:t>
            </a:r>
            <a:r>
              <a:rPr sz="1200" spc="-5" dirty="0">
                <a:latin typeface="Times New Roman"/>
                <a:cs typeface="Times New Roman"/>
              </a:rPr>
              <a:t> instalación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8698" y="1202360"/>
            <a:ext cx="2676482" cy="16184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0895" y="5012628"/>
            <a:ext cx="2689223" cy="15166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5485" cy="114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</a:pPr>
            <a:r>
              <a:rPr sz="1200" i="1" spc="-5" dirty="0">
                <a:latin typeface="Times New Roman"/>
                <a:cs typeface="Times New Roman"/>
              </a:rPr>
              <a:t>TN-C-S. </a:t>
            </a:r>
            <a:r>
              <a:rPr sz="1200" spc="-5" dirty="0">
                <a:latin typeface="Times New Roman"/>
                <a:cs typeface="Times New Roman"/>
              </a:rPr>
              <a:t>Las funciones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neutro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conductor </a:t>
            </a:r>
            <a:r>
              <a:rPr sz="1200" dirty="0">
                <a:latin typeface="Times New Roman"/>
                <a:cs typeface="Times New Roman"/>
              </a:rPr>
              <a:t>están </a:t>
            </a:r>
            <a:r>
              <a:rPr sz="1200" spc="-5" dirty="0">
                <a:latin typeface="Times New Roman"/>
                <a:cs typeface="Times New Roman"/>
              </a:rPr>
              <a:t>combinadas en </a:t>
            </a:r>
            <a:r>
              <a:rPr sz="1200" dirty="0">
                <a:latin typeface="Times New Roman"/>
                <a:cs typeface="Times New Roman"/>
              </a:rPr>
              <a:t>un solo </a:t>
            </a:r>
            <a:r>
              <a:rPr sz="1200" spc="-5" dirty="0">
                <a:latin typeface="Times New Roman"/>
                <a:cs typeface="Times New Roman"/>
              </a:rPr>
              <a:t>conductor,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primeros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niveles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distribución)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separadas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conductores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últimos niveles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distribución. </a:t>
            </a:r>
            <a:r>
              <a:rPr sz="1200" dirty="0">
                <a:latin typeface="Times New Roman"/>
                <a:cs typeface="Times New Roman"/>
              </a:rPr>
              <a:t>Esto </a:t>
            </a:r>
            <a:r>
              <a:rPr sz="1200" spc="-5" dirty="0">
                <a:latin typeface="Times New Roman"/>
                <a:cs typeface="Times New Roman"/>
              </a:rPr>
              <a:t>es debido </a:t>
            </a:r>
            <a:r>
              <a:rPr sz="1200" dirty="0">
                <a:latin typeface="Times New Roman"/>
                <a:cs typeface="Times New Roman"/>
              </a:rPr>
              <a:t>a que la </a:t>
            </a:r>
            <a:r>
              <a:rPr sz="1200" spc="-5" dirty="0">
                <a:latin typeface="Times New Roman"/>
                <a:cs typeface="Times New Roman"/>
              </a:rPr>
              <a:t>sección del </a:t>
            </a:r>
            <a:r>
              <a:rPr sz="1200" dirty="0">
                <a:latin typeface="Times New Roman"/>
                <a:cs typeface="Times New Roman"/>
              </a:rPr>
              <a:t>neutro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insuficiente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protección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3948810"/>
            <a:ext cx="5784215" cy="182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11: esquema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TN-C-S.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1200" spc="-5" dirty="0">
                <a:latin typeface="Times New Roman"/>
                <a:cs typeface="Times New Roman"/>
              </a:rPr>
              <a:t>Al ser </a:t>
            </a:r>
            <a:r>
              <a:rPr sz="1200" dirty="0">
                <a:latin typeface="Times New Roman"/>
                <a:cs typeface="Times New Roman"/>
              </a:rPr>
              <a:t>un esquema </a:t>
            </a:r>
            <a:r>
              <a:rPr sz="1200" spc="-5" dirty="0">
                <a:latin typeface="Times New Roman"/>
                <a:cs typeface="Times New Roman"/>
              </a:rPr>
              <a:t>intermedio entre </a:t>
            </a:r>
            <a:r>
              <a:rPr sz="1200" dirty="0">
                <a:latin typeface="Times New Roman"/>
                <a:cs typeface="Times New Roman"/>
              </a:rPr>
              <a:t>TN-C y </a:t>
            </a:r>
            <a:r>
              <a:rPr sz="1200" spc="-5" dirty="0">
                <a:latin typeface="Times New Roman"/>
                <a:cs typeface="Times New Roman"/>
              </a:rPr>
              <a:t>TN-S tendrá las </a:t>
            </a:r>
            <a:r>
              <a:rPr sz="1200" dirty="0">
                <a:latin typeface="Times New Roman"/>
                <a:cs typeface="Times New Roman"/>
              </a:rPr>
              <a:t>ventajas y </a:t>
            </a:r>
            <a:r>
              <a:rPr sz="1200" spc="-5" dirty="0" err="1">
                <a:latin typeface="Times New Roman"/>
                <a:cs typeface="Times New Roman"/>
              </a:rPr>
              <a:t>desventajas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correspondan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esquema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 parte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afecte </a:t>
            </a:r>
            <a:r>
              <a:rPr sz="1200" spc="-5" dirty="0">
                <a:latin typeface="Times New Roman"/>
                <a:cs typeface="Times New Roman"/>
              </a:rPr>
              <a:t>cada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las</a:t>
            </a:r>
            <a:r>
              <a:rPr sz="1200" dirty="0">
                <a:latin typeface="Times New Roman"/>
                <a:cs typeface="Times New Roman"/>
              </a:rPr>
              <a:t> distribuciones.</a:t>
            </a:r>
          </a:p>
          <a:p>
            <a:pPr marL="697865"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4.1.3.3.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Esquema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Distribución IT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800"/>
              </a:spcBef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 esquema el </a:t>
            </a:r>
            <a:r>
              <a:rPr sz="1200" dirty="0">
                <a:latin typeface="Times New Roman"/>
                <a:cs typeface="Times New Roman"/>
              </a:rPr>
              <a:t>neutro </a:t>
            </a:r>
            <a:r>
              <a:rPr sz="1200" spc="-5" dirty="0">
                <a:latin typeface="Times New Roman"/>
                <a:cs typeface="Times New Roman"/>
              </a:rPr>
              <a:t>del transformador se </a:t>
            </a:r>
            <a:r>
              <a:rPr sz="1200" dirty="0">
                <a:latin typeface="Times New Roman"/>
                <a:cs typeface="Times New Roman"/>
              </a:rPr>
              <a:t>aisla de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se conecta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ella </a:t>
            </a:r>
            <a:r>
              <a:rPr sz="1200" spc="-5" dirty="0" err="1">
                <a:latin typeface="Times New Roman"/>
                <a:cs typeface="Times New Roman"/>
              </a:rPr>
              <a:t>mediante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impedancia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elevada,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masas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conectan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tierra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directamente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95645" y="7648194"/>
            <a:ext cx="5786755" cy="2077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12: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esquema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IT.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8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Este </a:t>
            </a:r>
            <a:r>
              <a:rPr sz="1200" spc="-5" dirty="0">
                <a:latin typeface="Times New Roman"/>
                <a:cs typeface="Times New Roman"/>
              </a:rPr>
              <a:t>esquema de distribución, tiene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particularidad de que </a:t>
            </a:r>
            <a:r>
              <a:rPr sz="1200" dirty="0">
                <a:latin typeface="Times New Roman"/>
                <a:cs typeface="Times New Roman"/>
              </a:rPr>
              <a:t>lo </a:t>
            </a:r>
            <a:r>
              <a:rPr sz="1200" spc="-5" dirty="0">
                <a:latin typeface="Times New Roman"/>
                <a:cs typeface="Times New Roman"/>
              </a:rPr>
              <a:t>que se busca con </a:t>
            </a:r>
            <a:r>
              <a:rPr sz="1200" spc="-5" dirty="0" err="1">
                <a:latin typeface="Times New Roman"/>
                <a:cs typeface="Times New Roman"/>
              </a:rPr>
              <a:t>su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servicio.</a:t>
            </a:r>
            <a:r>
              <a:rPr sz="1200" dirty="0">
                <a:latin typeface="Times New Roman"/>
                <a:cs typeface="Times New Roman"/>
              </a:rPr>
              <a:t> Esto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hace</a:t>
            </a:r>
            <a:r>
              <a:rPr sz="1200" dirty="0">
                <a:latin typeface="Times New Roman"/>
                <a:cs typeface="Times New Roman"/>
              </a:rPr>
              <a:t> idóneo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industrias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donde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interrupciones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proceso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dañinas,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quirófanos,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defensa,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499"/>
              </a:lnSpc>
              <a:spcBef>
                <a:spcPts val="790"/>
              </a:spcBef>
            </a:pPr>
            <a:r>
              <a:rPr sz="1200" dirty="0">
                <a:latin typeface="Times New Roman"/>
                <a:cs typeface="Times New Roman"/>
              </a:rPr>
              <a:t>Esta </a:t>
            </a:r>
            <a:r>
              <a:rPr sz="1200" spc="-5" dirty="0">
                <a:latin typeface="Times New Roman"/>
                <a:cs typeface="Times New Roman"/>
              </a:rPr>
              <a:t>continuidad de </a:t>
            </a:r>
            <a:r>
              <a:rPr sz="1200" dirty="0">
                <a:latin typeface="Times New Roman"/>
                <a:cs typeface="Times New Roman"/>
              </a:rPr>
              <a:t>servicio, </a:t>
            </a:r>
            <a:r>
              <a:rPr sz="1200" spc="-5" dirty="0">
                <a:latin typeface="Times New Roman"/>
                <a:cs typeface="Times New Roman"/>
              </a:rPr>
              <a:t>se consigue porque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primer fallo </a:t>
            </a:r>
            <a:r>
              <a:rPr sz="1200" dirty="0">
                <a:latin typeface="Times New Roman"/>
                <a:cs typeface="Times New Roman"/>
              </a:rPr>
              <a:t>de aislamiento </a:t>
            </a:r>
            <a:r>
              <a:rPr sz="1200" spc="-5" dirty="0" err="1">
                <a:latin typeface="Times New Roman"/>
                <a:cs typeface="Times New Roman"/>
              </a:rPr>
              <a:t>fase</a:t>
            </a:r>
            <a:r>
              <a:rPr sz="1200" spc="-5" dirty="0">
                <a:latin typeface="Times New Roman"/>
                <a:cs typeface="Times New Roman"/>
              </a:rPr>
              <a:t>-masa </a:t>
            </a:r>
            <a:r>
              <a:rPr sz="1200" dirty="0" smtClean="0">
                <a:latin typeface="Times New Roman"/>
                <a:cs typeface="Times New Roman"/>
              </a:rPr>
              <a:t>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fase-tierra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 produce una corriente de defecto ni tensión de </a:t>
            </a:r>
            <a:r>
              <a:rPr sz="1200" spc="-5" dirty="0">
                <a:latin typeface="Times New Roman"/>
                <a:cs typeface="Times New Roman"/>
              </a:rPr>
              <a:t>contacto apreciable </a:t>
            </a:r>
            <a:r>
              <a:rPr sz="1200" dirty="0" err="1">
                <a:latin typeface="Times New Roman"/>
                <a:cs typeface="Times New Roman"/>
              </a:rPr>
              <a:t>ni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peligrosa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las masas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tierra </a:t>
            </a:r>
            <a:r>
              <a:rPr sz="1200" spc="5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detectable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las protecciones (fusible, </a:t>
            </a:r>
            <a:r>
              <a:rPr sz="1200" dirty="0">
                <a:latin typeface="Times New Roman"/>
                <a:cs typeface="Times New Roman"/>
              </a:rPr>
              <a:t>interruptor de </a:t>
            </a:r>
            <a:r>
              <a:rPr sz="1200" spc="-5" dirty="0" err="1">
                <a:latin typeface="Times New Roman"/>
                <a:cs typeface="Times New Roman"/>
              </a:rPr>
              <a:t>correinte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fallo</a:t>
            </a:r>
            <a:r>
              <a:rPr sz="1200" spc="-5" dirty="0">
                <a:latin typeface="Times New Roman"/>
                <a:cs typeface="Times New Roman"/>
              </a:rPr>
              <a:t>).</a:t>
            </a:r>
            <a:r>
              <a:rPr sz="1200" dirty="0">
                <a:latin typeface="Times New Roman"/>
                <a:cs typeface="Times New Roman"/>
              </a:rPr>
              <a:t> Esto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debe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gran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encuentra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corriente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retornar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transformador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produjese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segundo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actuarían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comportaría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fuese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esquema</a:t>
            </a:r>
            <a:r>
              <a:rPr sz="1200" spc="-5" dirty="0">
                <a:latin typeface="Times New Roman"/>
                <a:cs typeface="Times New Roman"/>
              </a:rPr>
              <a:t> TN. Estas instalaciones deben </a:t>
            </a:r>
            <a:r>
              <a:rPr sz="1200" dirty="0">
                <a:latin typeface="Times New Roman"/>
                <a:cs typeface="Times New Roman"/>
              </a:rPr>
              <a:t>tener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6865" y="2231611"/>
            <a:ext cx="3064724" cy="157885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70972" y="5933793"/>
            <a:ext cx="2649382" cy="15882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66901"/>
            <a:ext cx="5786120" cy="16503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  <a:spcBef>
                <a:spcPts val="35"/>
              </a:spcBef>
            </a:pPr>
            <a:r>
              <a:rPr sz="1200" dirty="0">
                <a:latin typeface="Times New Roman"/>
                <a:cs typeface="Times New Roman"/>
              </a:rPr>
              <a:t>dispositivo que </a:t>
            </a:r>
            <a:r>
              <a:rPr sz="1200" spc="-5" dirty="0">
                <a:latin typeface="Times New Roman"/>
                <a:cs typeface="Times New Roman"/>
              </a:rPr>
              <a:t>compruebe el valor </a:t>
            </a:r>
            <a:r>
              <a:rPr sz="1200" dirty="0">
                <a:latin typeface="Times New Roman"/>
                <a:cs typeface="Times New Roman"/>
              </a:rPr>
              <a:t>de la impedancia </a:t>
            </a:r>
            <a:r>
              <a:rPr sz="1200" spc="-5" dirty="0">
                <a:latin typeface="Times New Roman"/>
                <a:cs typeface="Times New Roman"/>
              </a:rPr>
              <a:t>del aislamiento </a:t>
            </a:r>
            <a:r>
              <a:rPr sz="1200" dirty="0">
                <a:latin typeface="Times New Roman"/>
                <a:cs typeface="Times New Roman"/>
              </a:rPr>
              <a:t>a tierra, y </a:t>
            </a:r>
            <a:r>
              <a:rPr sz="1200" spc="-5" dirty="0">
                <a:latin typeface="Times New Roman"/>
                <a:cs typeface="Times New Roman"/>
              </a:rPr>
              <a:t>en caso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primer </a:t>
            </a:r>
            <a:r>
              <a:rPr sz="1200" spc="-5" dirty="0">
                <a:latin typeface="Times New Roman"/>
                <a:cs typeface="Times New Roman"/>
              </a:rPr>
              <a:t>contacto </a:t>
            </a:r>
            <a:r>
              <a:rPr sz="1200" dirty="0">
                <a:latin typeface="Times New Roman"/>
                <a:cs typeface="Times New Roman"/>
              </a:rPr>
              <a:t>que haga disminuir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valor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dicha </a:t>
            </a:r>
            <a:r>
              <a:rPr sz="1200" spc="-5" dirty="0">
                <a:latin typeface="Times New Roman"/>
                <a:cs typeface="Times New Roman"/>
              </a:rPr>
              <a:t>impedancia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debajo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 smtClean="0">
                <a:latin typeface="Times New Roman"/>
                <a:cs typeface="Times New Roman"/>
              </a:rPr>
              <a:t>valor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determinado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activar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alarma,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así subsanar el fallo y evitar que se produzca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dirty="0" err="1" smtClean="0">
                <a:latin typeface="Times New Roman"/>
                <a:cs typeface="Times New Roman"/>
              </a:rPr>
              <a:t>segundo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fallo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activo</a:t>
            </a:r>
            <a:r>
              <a:rPr sz="1200" dirty="0">
                <a:latin typeface="Times New Roman"/>
                <a:cs typeface="Times New Roman"/>
              </a:rPr>
              <a:t> que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causaría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interrupción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suministro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instalación.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800"/>
              </a:lnSpc>
              <a:spcBef>
                <a:spcPts val="785"/>
              </a:spcBef>
            </a:pPr>
            <a:r>
              <a:rPr sz="1200" spc="-5" dirty="0">
                <a:latin typeface="Times New Roman"/>
                <a:cs typeface="Times New Roman"/>
              </a:rPr>
              <a:t>Por </a:t>
            </a:r>
            <a:r>
              <a:rPr sz="1200" dirty="0">
                <a:latin typeface="Times New Roman"/>
                <a:cs typeface="Times New Roman"/>
              </a:rPr>
              <a:t>tanto una </a:t>
            </a:r>
            <a:r>
              <a:rPr sz="1200" spc="-5" dirty="0">
                <a:latin typeface="Times New Roman"/>
                <a:cs typeface="Times New Roman"/>
              </a:rPr>
              <a:t>instalación con el esquema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distribución </a:t>
            </a:r>
            <a:r>
              <a:rPr sz="1200" spc="-10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tiene </a:t>
            </a:r>
            <a:r>
              <a:rPr sz="1200" dirty="0">
                <a:latin typeface="Times New Roman"/>
                <a:cs typeface="Times New Roman"/>
              </a:rPr>
              <a:t>mayor coste que una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-5" dirty="0" smtClean="0">
                <a:latin typeface="Times New Roman"/>
                <a:cs typeface="Times New Roman"/>
              </a:rPr>
              <a:t>TN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vigilante </a:t>
            </a:r>
            <a:r>
              <a:rPr sz="1200" spc="-5" dirty="0">
                <a:latin typeface="Times New Roman"/>
                <a:cs typeface="Times New Roman"/>
              </a:rPr>
              <a:t>del aislamiento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10" dirty="0">
                <a:latin typeface="Times New Roman"/>
                <a:cs typeface="Times New Roman"/>
              </a:rPr>
              <a:t>IMD </a:t>
            </a:r>
            <a:r>
              <a:rPr sz="1200" spc="-5" dirty="0">
                <a:latin typeface="Times New Roman"/>
                <a:cs typeface="Times New Roman"/>
              </a:rPr>
              <a:t>en inglés insulation </a:t>
            </a:r>
            <a:r>
              <a:rPr sz="1200" dirty="0">
                <a:latin typeface="Times New Roman"/>
                <a:cs typeface="Times New Roman"/>
              </a:rPr>
              <a:t>monitoring </a:t>
            </a:r>
            <a:r>
              <a:rPr sz="1200" spc="-5" dirty="0">
                <a:latin typeface="Times New Roman"/>
                <a:cs typeface="Times New Roman"/>
              </a:rPr>
              <a:t>device encarece) </a:t>
            </a:r>
            <a:r>
              <a:rPr sz="1200" spc="-5" dirty="0" err="1" smtClean="0">
                <a:latin typeface="Times New Roman"/>
                <a:cs typeface="Times New Roman"/>
              </a:rPr>
              <a:t>mientras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mantenimiento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parecido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</a:t>
            </a:r>
            <a:r>
              <a:rPr sz="1200" dirty="0">
                <a:latin typeface="Times New Roman"/>
                <a:cs typeface="Times New Roman"/>
              </a:rPr>
              <a:t> TN.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1395" y="877570"/>
            <a:ext cx="509968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/>
            <a:r>
              <a:rPr sz="1200" b="1" dirty="0">
                <a:latin typeface="Times New Roman"/>
                <a:cs typeface="Times New Roman"/>
              </a:rPr>
              <a:t>4.1.3.4.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Tabla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Comparativa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los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Esquemas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Distribución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Baja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608344" y="1458721"/>
          <a:ext cx="5754370" cy="7051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8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3755">
                <a:tc>
                  <a:txBody>
                    <a:bodyPr/>
                    <a:lstStyle/>
                    <a:p>
                      <a:pPr marL="68580" marR="59055">
                        <a:lnSpc>
                          <a:spcPts val="1260"/>
                        </a:lnSpc>
                        <a:spcBef>
                          <a:spcPts val="5"/>
                        </a:spcBef>
                        <a:tabLst>
                          <a:tab pos="1656080" algn="l"/>
                        </a:tabLst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SQU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MA	</a:t>
                      </a:r>
                      <a:r>
                        <a:rPr sz="1100" b="1" spc="-10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100" b="1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lang="es-ES" sz="11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 smtClean="0">
                          <a:latin typeface="Times New Roman"/>
                          <a:cs typeface="Times New Roman"/>
                        </a:rPr>
                        <a:t>DISTRIBUCIÓN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19050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VENTAJAS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19050">
                      <a:solidFill>
                        <a:srgbClr val="6666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75"/>
                        </a:lnSpc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INCONVENIENTES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19050">
                      <a:solidFill>
                        <a:srgbClr val="6666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88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19050">
                      <a:solidFill>
                        <a:srgbClr val="666666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-Sencillo diseño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instalación.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-Intensidades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defecto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bajas.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62230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-Diferente</a:t>
                      </a:r>
                      <a:r>
                        <a:rPr sz="1100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1100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contacto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zonas.</a:t>
                      </a:r>
                    </a:p>
                    <a:p>
                      <a:pPr marL="67945" marR="61594">
                        <a:lnSpc>
                          <a:spcPts val="12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-Combinable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distribución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TN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19050">
                      <a:solidFill>
                        <a:srgbClr val="666666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ts val="129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-Uso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conductores.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960" algn="just">
                        <a:lnSpc>
                          <a:spcPct val="95900"/>
                        </a:lnSpc>
                        <a:spcBef>
                          <a:spcPts val="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-Comprobación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periódica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funcionamiento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diferenciales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960" algn="just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-Conexión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equipotencial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cada</a:t>
                      </a:r>
                      <a:r>
                        <a:rPr sz="11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instalación.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19050">
                      <a:solidFill>
                        <a:srgbClr val="666666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217">
                <a:tc>
                  <a:txBody>
                    <a:bodyPr/>
                    <a:lstStyle/>
                    <a:p>
                      <a:pPr marL="68580">
                        <a:lnSpc>
                          <a:spcPts val="1275"/>
                        </a:lnSpc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-Menor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coste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ocasiones.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1594">
                        <a:lnSpc>
                          <a:spcPts val="128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-Laboriosa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puesta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conseguir</a:t>
                      </a:r>
                      <a:r>
                        <a:rPr sz="11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Cambria Math"/>
                          <a:cs typeface="Cambria Math"/>
                        </a:rPr>
                        <a:t>𝑅</a:t>
                      </a:r>
                      <a:r>
                        <a:rPr sz="1200" baseline="-17361" dirty="0">
                          <a:latin typeface="Cambria Math"/>
                          <a:cs typeface="Cambria Math"/>
                        </a:rPr>
                        <a:t>𝐵</a:t>
                      </a:r>
                      <a:r>
                        <a:rPr sz="1200" spc="15" baseline="-17361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100" dirty="0">
                          <a:latin typeface="Cambria Math"/>
                          <a:cs typeface="Cambria Math"/>
                        </a:rPr>
                        <a:t>≤</a:t>
                      </a:r>
                      <a:r>
                        <a:rPr sz="1100" spc="7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100" spc="-5" dirty="0">
                          <a:latin typeface="Cambria Math"/>
                          <a:cs typeface="Cambria Math"/>
                        </a:rPr>
                        <a:t>2Ω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20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-Instalación</a:t>
                      </a:r>
                      <a:r>
                        <a:rPr sz="1100" spc="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4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electrodos</a:t>
                      </a:r>
                      <a:r>
                        <a:rPr sz="1100" spc="4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</a:p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intervalos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regulares.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1594">
                        <a:lnSpc>
                          <a:spcPts val="1270"/>
                        </a:lnSpc>
                        <a:tabLst>
                          <a:tab pos="824865" algn="l"/>
                          <a:tab pos="1085215" algn="l"/>
                        </a:tabLst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-Corrientes	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	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defecto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más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altas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</a:p>
                  </a:txBody>
                  <a:tcPr marL="0" marR="0" marT="381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0827"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TN-S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4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-Uso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sistemas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protección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62230">
                        <a:lnSpc>
                          <a:spcPts val="1260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contra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sobrecorrientes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fusibles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interruptores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).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59690">
                        <a:lnSpc>
                          <a:spcPts val="1270"/>
                        </a:lnSpc>
                        <a:spcBef>
                          <a:spcPts val="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-Necesidad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conductores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todo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sistema.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325">
                        <a:lnSpc>
                          <a:spcPts val="12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-Imposibilidad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sistemas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paralelo</a:t>
                      </a:r>
                      <a:r>
                        <a:rPr sz="1100" spc="1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si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hay</a:t>
                      </a:r>
                      <a:r>
                        <a:rPr sz="11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subsistemas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21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conectados.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325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-Posibles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fallos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conexión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+N</a:t>
                      </a:r>
                      <a:r>
                        <a:rPr sz="1100" spc="-6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niv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les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100" spc="-10" dirty="0" err="1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rib</a:t>
                      </a:r>
                      <a:r>
                        <a:rPr sz="1100" spc="-15" dirty="0" err="1" smtClean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100" spc="5" dirty="0" err="1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spc="-15" dirty="0" err="1" smtClean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bajos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.</a:t>
                      </a:r>
                    </a:p>
                  </a:txBody>
                  <a:tcPr marL="0" marR="0" marT="317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2606">
                <a:tc>
                  <a:txBody>
                    <a:bodyPr/>
                    <a:lstStyle/>
                    <a:p>
                      <a:pPr marL="68580">
                        <a:lnSpc>
                          <a:spcPts val="1275"/>
                        </a:lnSpc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TN-C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4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-Uso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menos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conductores.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62230">
                        <a:lnSpc>
                          <a:spcPts val="1260"/>
                        </a:lnSpc>
                        <a:spcBef>
                          <a:spcPts val="6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-Uso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protecciones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contra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sobrecorrientes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-Conductores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fijos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rígidos.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59690" algn="just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-Prohibido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su uso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si hay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riesgo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incendio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o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equipos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informáticos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sensibles.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960" algn="just">
                        <a:lnSpc>
                          <a:spcPts val="1270"/>
                        </a:lnSpc>
                        <a:spcBef>
                          <a:spcPts val="2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-Peligro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muerte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en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caso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rotura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PEN.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960" algn="just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-Mayor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riesgo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de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quemaduras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eléctricas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TN-C-S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230">
                        <a:lnSpc>
                          <a:spcPts val="1260"/>
                        </a:lnSpc>
                        <a:spcBef>
                          <a:spcPts val="35"/>
                        </a:spcBef>
                        <a:tabLst>
                          <a:tab pos="808355" algn="l"/>
                          <a:tab pos="160845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Soluci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n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con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ó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ca	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pa</a:t>
                      </a:r>
                      <a:r>
                        <a:rPr sz="11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instalaciones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TI.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>
                        <a:lnSpc>
                          <a:spcPts val="1260"/>
                        </a:lnSpc>
                        <a:spcBef>
                          <a:spcPts val="3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-Posible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existencia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campos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magnéticos</a:t>
                      </a:r>
                      <a:r>
                        <a:rPr sz="11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 baja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frecuencia.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59690">
                        <a:lnSpc>
                          <a:spcPts val="12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-No</a:t>
                      </a:r>
                      <a:r>
                        <a:rPr sz="11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cumple</a:t>
                      </a:r>
                      <a:r>
                        <a:rPr sz="110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normativa</a:t>
                      </a:r>
                      <a:r>
                        <a:rPr sz="11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CEM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UNE-EN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61000).</a:t>
                      </a:r>
                    </a:p>
                  </a:txBody>
                  <a:tcPr marL="0" marR="0" marT="4445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91209"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IT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-Gran continuidad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servicio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3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-Mayor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coste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TN.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1594">
                        <a:lnSpc>
                          <a:spcPts val="1270"/>
                        </a:lnSpc>
                        <a:spcBef>
                          <a:spcPts val="5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-Riesgo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puestas</a:t>
                      </a:r>
                      <a:r>
                        <a:rPr sz="11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tierra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involuntarias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960">
                        <a:lnSpc>
                          <a:spcPts val="126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-Bajo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aumento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fases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sanas.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8580" marR="60325">
                        <a:lnSpc>
                          <a:spcPts val="1260"/>
                        </a:lnSpc>
                        <a:spcBef>
                          <a:spcPts val="10"/>
                        </a:spcBef>
                        <a:tabLst>
                          <a:tab pos="842010" algn="l"/>
                          <a:tab pos="962660" algn="l"/>
                          <a:tab pos="1282700" algn="l"/>
                          <a:tab pos="171640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Mayor	inv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ión	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pro</a:t>
                      </a:r>
                      <a:r>
                        <a:rPr sz="1100" spc="-1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spc="5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100" spc="-10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ion</a:t>
                      </a:r>
                      <a:r>
                        <a:rPr sz="1100" spc="-10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	en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aso	 de</a:t>
                      </a:r>
                    </a:p>
                    <a:p>
                      <a:pPr marL="68580">
                        <a:lnSpc>
                          <a:spcPts val="1185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acometidas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múltiples remotas.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99999"/>
                      </a:solidFill>
                      <a:prstDash val="solid"/>
                    </a:lnL>
                    <a:lnR w="6350">
                      <a:solidFill>
                        <a:srgbClr val="999999"/>
                      </a:solidFill>
                      <a:prstDash val="solid"/>
                    </a:lnR>
                    <a:lnT w="6350">
                      <a:solidFill>
                        <a:srgbClr val="999999"/>
                      </a:solidFill>
                      <a:prstDash val="solid"/>
                    </a:lnT>
                    <a:lnB w="6350">
                      <a:solidFill>
                        <a:srgbClr val="99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68515" y="8254746"/>
            <a:ext cx="32365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 1: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comparativa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los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esquemas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baja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77569"/>
            <a:ext cx="5786120" cy="4540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556260" marR="5080" indent="-274320" algn="just">
              <a:lnSpc>
                <a:spcPct val="103600"/>
              </a:lnSpc>
              <a:spcBef>
                <a:spcPts val="15"/>
              </a:spcBef>
            </a:pPr>
            <a:r>
              <a:rPr sz="1400" b="1" dirty="0">
                <a:latin typeface="Times New Roman"/>
                <a:cs typeface="Times New Roman"/>
              </a:rPr>
              <a:t>4.2. </a:t>
            </a:r>
            <a:r>
              <a:rPr sz="1400" b="1" spc="-5" dirty="0">
                <a:latin typeface="Times New Roman"/>
                <a:cs typeface="Times New Roman"/>
              </a:rPr>
              <a:t>CRITERIOS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CÁLCULO</a:t>
            </a:r>
            <a:r>
              <a:rPr sz="1400" b="1" dirty="0">
                <a:latin typeface="Times New Roman"/>
                <a:cs typeface="Times New Roman"/>
              </a:rPr>
              <a:t> EN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INSTALACIONES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dirty="0" smtClean="0">
                <a:latin typeface="Times New Roman"/>
                <a:cs typeface="Times New Roman"/>
              </a:rPr>
              <a:t>BAJA</a:t>
            </a:r>
            <a:r>
              <a:rPr lang="es-ES" sz="1400" b="1" dirty="0" smtClean="0"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TENSIÓN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50" dirty="0">
              <a:latin typeface="Times New Roman"/>
              <a:cs typeface="Times New Roman"/>
            </a:endParaRPr>
          </a:p>
          <a:p>
            <a:pPr marL="12700" algn="just"/>
            <a:r>
              <a:rPr sz="1200" spc="-5" dirty="0">
                <a:latin typeface="Times New Roman"/>
                <a:cs typeface="Times New Roman"/>
              </a:rPr>
              <a:t>Existen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criterios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cálculo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secciones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conductores:</a:t>
            </a:r>
            <a:endParaRPr sz="1200" dirty="0">
              <a:latin typeface="Times New Roman"/>
              <a:cs typeface="Times New Roman"/>
            </a:endParaRPr>
          </a:p>
          <a:p>
            <a:pPr marL="469265" marR="8255" indent="-228600" algn="just">
              <a:lnSpc>
                <a:spcPts val="1390"/>
              </a:lnSpc>
              <a:spcBef>
                <a:spcPts val="101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Criterio de </a:t>
            </a:r>
            <a:r>
              <a:rPr sz="1200" b="1" dirty="0">
                <a:latin typeface="Times New Roman"/>
                <a:cs typeface="Times New Roman"/>
              </a:rPr>
              <a:t>caída </a:t>
            </a:r>
            <a:r>
              <a:rPr sz="1200" b="1" spc="-5" dirty="0">
                <a:latin typeface="Times New Roman"/>
                <a:cs typeface="Times New Roman"/>
              </a:rPr>
              <a:t>de </a:t>
            </a:r>
            <a:r>
              <a:rPr sz="1200" b="1" dirty="0">
                <a:latin typeface="Times New Roman"/>
                <a:cs typeface="Times New Roman"/>
              </a:rPr>
              <a:t>tensión: </a:t>
            </a:r>
            <a:r>
              <a:rPr sz="1200" spc="-5" dirty="0">
                <a:latin typeface="Times New Roman"/>
                <a:cs typeface="Times New Roman"/>
              </a:rPr>
              <a:t>con él se pretende asegurar </a:t>
            </a:r>
            <a:r>
              <a:rPr sz="1200" dirty="0">
                <a:latin typeface="Times New Roman"/>
                <a:cs typeface="Times New Roman"/>
              </a:rPr>
              <a:t>que la tensión en </a:t>
            </a:r>
            <a:r>
              <a:rPr sz="1200" spc="-5" dirty="0" err="1">
                <a:latin typeface="Times New Roman"/>
                <a:cs typeface="Times New Roman"/>
              </a:rPr>
              <a:t>bornes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carga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receptor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suficiente </a:t>
            </a:r>
            <a:r>
              <a:rPr sz="1200" spc="-5" dirty="0">
                <a:latin typeface="Times New Roman"/>
                <a:cs typeface="Times New Roman"/>
              </a:rPr>
              <a:t>para su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normal.</a:t>
            </a:r>
            <a:endParaRPr sz="1200" dirty="0">
              <a:latin typeface="Times New Roman"/>
              <a:cs typeface="Times New Roman"/>
            </a:endParaRPr>
          </a:p>
          <a:p>
            <a:pPr marL="469265" marR="5715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Criterio de intensidad </a:t>
            </a:r>
            <a:r>
              <a:rPr sz="1200" b="1" dirty="0">
                <a:latin typeface="Times New Roman"/>
                <a:cs typeface="Times New Roman"/>
              </a:rPr>
              <a:t>máxima o </a:t>
            </a:r>
            <a:r>
              <a:rPr sz="1200" b="1" spc="-5" dirty="0">
                <a:latin typeface="Times New Roman"/>
                <a:cs typeface="Times New Roman"/>
              </a:rPr>
              <a:t>criterio </a:t>
            </a:r>
            <a:r>
              <a:rPr sz="1200" b="1" dirty="0">
                <a:latin typeface="Times New Roman"/>
                <a:cs typeface="Times New Roman"/>
              </a:rPr>
              <a:t>térmico: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objetivo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conseguir </a:t>
            </a:r>
            <a:r>
              <a:rPr sz="1200" dirty="0" err="1">
                <a:latin typeface="Times New Roman"/>
                <a:cs typeface="Times New Roman"/>
              </a:rPr>
              <a:t>qué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condiciones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normales,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máxima admisible que </a:t>
            </a:r>
            <a:r>
              <a:rPr sz="1200" spc="-5" dirty="0">
                <a:latin typeface="Times New Roman"/>
                <a:cs typeface="Times New Roman"/>
              </a:rPr>
              <a:t>circula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conductor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deteriora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mismo.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intensidades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admisibles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vendrán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regidas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norma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UNE </a:t>
            </a:r>
            <a:r>
              <a:rPr sz="1200" spc="-5" dirty="0">
                <a:latin typeface="Times New Roman"/>
                <a:cs typeface="Times New Roman"/>
              </a:rPr>
              <a:t>20.460-5-523</a:t>
            </a:r>
            <a:r>
              <a:rPr sz="1200" dirty="0">
                <a:latin typeface="Times New Roman"/>
                <a:cs typeface="Times New Roman"/>
              </a:rPr>
              <a:t> y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anexo</a:t>
            </a:r>
            <a:r>
              <a:rPr sz="1200" dirty="0">
                <a:latin typeface="Times New Roman"/>
                <a:cs typeface="Times New Roman"/>
              </a:rPr>
              <a:t> nacional.</a:t>
            </a:r>
          </a:p>
          <a:p>
            <a:pPr marL="469265" marR="9525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Criterio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corriente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cortocircuito: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busca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evitar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deterioro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cable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producido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cortocircuito, </a:t>
            </a:r>
            <a:r>
              <a:rPr sz="1200" dirty="0">
                <a:latin typeface="Times New Roman"/>
                <a:cs typeface="Times New Roman"/>
              </a:rPr>
              <a:t>durante </a:t>
            </a:r>
            <a:r>
              <a:rPr sz="1200" spc="-5" dirty="0">
                <a:latin typeface="Times New Roman"/>
                <a:cs typeface="Times New Roman"/>
              </a:rPr>
              <a:t>el tiempo en el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las protecciones </a:t>
            </a:r>
            <a:r>
              <a:rPr sz="1200" dirty="0">
                <a:latin typeface="Times New Roman"/>
                <a:cs typeface="Times New Roman"/>
              </a:rPr>
              <a:t>todavía no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 smtClean="0">
                <a:latin typeface="Times New Roman"/>
                <a:cs typeface="Times New Roman"/>
              </a:rPr>
              <a:t>han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disparado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Además hay </a:t>
            </a:r>
            <a:r>
              <a:rPr sz="1200" dirty="0">
                <a:latin typeface="Times New Roman"/>
                <a:cs typeface="Times New Roman"/>
              </a:rPr>
              <a:t>que tener </a:t>
            </a:r>
            <a:r>
              <a:rPr sz="1200" spc="-5" dirty="0">
                <a:latin typeface="Times New Roman"/>
                <a:cs typeface="Times New Roman"/>
              </a:rPr>
              <a:t>en cuenta </a:t>
            </a:r>
            <a:r>
              <a:rPr sz="1200" dirty="0">
                <a:latin typeface="Times New Roman"/>
                <a:cs typeface="Times New Roman"/>
              </a:rPr>
              <a:t>una serie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consideraciones iniciales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afectarán al </a:t>
            </a:r>
            <a:r>
              <a:rPr sz="1200" spc="-5" dirty="0" err="1" smtClean="0">
                <a:latin typeface="Times New Roman"/>
                <a:cs typeface="Times New Roman"/>
              </a:rPr>
              <a:t>cálculo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secciones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conductores </a:t>
            </a:r>
            <a:r>
              <a:rPr sz="1200" dirty="0">
                <a:latin typeface="Times New Roman"/>
                <a:cs typeface="Times New Roman"/>
              </a:rPr>
              <a:t>independientemente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criterio de cálculo </a:t>
            </a:r>
            <a:r>
              <a:rPr sz="1200" spc="-5" dirty="0" err="1">
                <a:latin typeface="Times New Roman"/>
                <a:cs typeface="Times New Roman"/>
              </a:rPr>
              <a:t>seleccionado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consideraciones</a:t>
            </a:r>
            <a:r>
              <a:rPr sz="1200" dirty="0">
                <a:latin typeface="Times New Roman"/>
                <a:cs typeface="Times New Roman"/>
              </a:rPr>
              <a:t> son:</a:t>
            </a:r>
          </a:p>
          <a:p>
            <a:pPr marL="12700" marR="7620" algn="just">
              <a:lnSpc>
                <a:spcPct val="103299"/>
              </a:lnSpc>
              <a:spcBef>
                <a:spcPts val="805"/>
              </a:spcBef>
            </a:pPr>
            <a:r>
              <a:rPr sz="1200" i="1" dirty="0">
                <a:latin typeface="Times New Roman"/>
                <a:cs typeface="Times New Roman"/>
              </a:rPr>
              <a:t>Tipo de instalación de </a:t>
            </a:r>
            <a:r>
              <a:rPr sz="1200" i="1" spc="-5" dirty="0">
                <a:latin typeface="Times New Roman"/>
                <a:cs typeface="Times New Roman"/>
              </a:rPr>
              <a:t>los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conductores.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dirty="0">
                <a:latin typeface="Times New Roman"/>
                <a:cs typeface="Times New Roman"/>
              </a:rPr>
              <a:t> de varios tipos </a:t>
            </a:r>
            <a:r>
              <a:rPr sz="1200" spc="-5" dirty="0">
                <a:latin typeface="Times New Roman"/>
                <a:cs typeface="Times New Roman"/>
              </a:rPr>
              <a:t>según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método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A,</a:t>
            </a:r>
            <a:r>
              <a:rPr sz="1200" dirty="0">
                <a:latin typeface="Times New Roman"/>
                <a:cs typeface="Times New Roman"/>
              </a:rPr>
              <a:t> B,C, </a:t>
            </a:r>
            <a:r>
              <a:rPr sz="1200" spc="-5" dirty="0">
                <a:latin typeface="Times New Roman"/>
                <a:cs typeface="Times New Roman"/>
              </a:rPr>
              <a:t>D,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G.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40"/>
              </a:spcBef>
            </a:pPr>
            <a:r>
              <a:rPr sz="1200" i="1" spc="-5" dirty="0">
                <a:latin typeface="Times New Roman"/>
                <a:cs typeface="Times New Roman"/>
              </a:rPr>
              <a:t>Material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conductor.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Siendo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cobre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aluminio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menos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Almelec.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5644" y="8276082"/>
            <a:ext cx="5786120" cy="15451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3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Reglamento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Baja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ITC-BT-07.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1200" i="1" spc="-5" dirty="0">
                <a:latin typeface="Times New Roman"/>
                <a:cs typeface="Times New Roman"/>
              </a:rPr>
              <a:t>Tensión</a:t>
            </a:r>
            <a:r>
              <a:rPr sz="1200" i="1" spc="-6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de</a:t>
            </a:r>
            <a:r>
              <a:rPr sz="1200" i="1" spc="-7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aislamiento.</a:t>
            </a:r>
            <a:r>
              <a:rPr sz="1200" i="1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usado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450/750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instalaciones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interiores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receptoras </a:t>
            </a:r>
            <a:r>
              <a:rPr sz="1200" dirty="0">
                <a:latin typeface="Times New Roman"/>
                <a:cs typeface="Times New Roman"/>
              </a:rPr>
              <a:t>(RBT </a:t>
            </a:r>
            <a:r>
              <a:rPr sz="1200" spc="-5" dirty="0">
                <a:latin typeface="Times New Roman"/>
                <a:cs typeface="Times New Roman"/>
              </a:rPr>
              <a:t>ITC-BT-19), </a:t>
            </a:r>
            <a:r>
              <a:rPr sz="1200" dirty="0">
                <a:latin typeface="Times New Roman"/>
                <a:cs typeface="Times New Roman"/>
              </a:rPr>
              <a:t>0,6/1 </a:t>
            </a:r>
            <a:r>
              <a:rPr sz="1200" spc="-5" dirty="0">
                <a:latin typeface="Times New Roman"/>
                <a:cs typeface="Times New Roman"/>
              </a:rPr>
              <a:t>KV para aéreas </a:t>
            </a:r>
            <a:r>
              <a:rPr sz="1200" dirty="0">
                <a:latin typeface="Times New Roman"/>
                <a:cs typeface="Times New Roman"/>
              </a:rPr>
              <a:t>(RBT </a:t>
            </a:r>
            <a:r>
              <a:rPr sz="1200" spc="-5" dirty="0">
                <a:latin typeface="Times New Roman"/>
                <a:cs typeface="Times New Roman"/>
              </a:rPr>
              <a:t>ITC-BT-06)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dirty="0" err="1">
                <a:latin typeface="Times New Roman"/>
                <a:cs typeface="Times New Roman"/>
              </a:rPr>
              <a:t>también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subterráneas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(RBT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ITC-BT-07).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1200" spc="-5" dirty="0">
                <a:latin typeface="Times New Roman"/>
                <a:cs typeface="Times New Roman"/>
              </a:rPr>
              <a:t>Variación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temperatura.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tabLst>
                <a:tab pos="2032000" algn="l"/>
              </a:tabLst>
            </a:pPr>
            <a:r>
              <a:rPr sz="1200" dirty="0">
                <a:latin typeface="Times New Roman"/>
                <a:cs typeface="Times New Roman"/>
              </a:rPr>
              <a:t>22	</a:t>
            </a: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5644" y="6355461"/>
            <a:ext cx="5782310" cy="6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:Reglamento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Baja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Tesión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ITC-BT-Anexo2.</a:t>
            </a:r>
            <a:endParaRPr sz="9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875"/>
              </a:spcBef>
            </a:pPr>
            <a:r>
              <a:rPr sz="1200" i="1" spc="-5" dirty="0">
                <a:latin typeface="Times New Roman"/>
                <a:cs typeface="Times New Roman"/>
              </a:rPr>
              <a:t>Material</a:t>
            </a:r>
            <a:r>
              <a:rPr sz="1200" i="1" spc="17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aislamiento.</a:t>
            </a:r>
            <a:r>
              <a:rPr sz="1200" i="1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más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utilizados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EPR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(etileno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propileno,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termoestable),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XLPE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polietileno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reticulado,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termoestable),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PVC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(policloruro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vinilo,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termoplástico).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5396" y="5488177"/>
            <a:ext cx="4883146" cy="7315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1235" y="7123688"/>
            <a:ext cx="3438649" cy="10366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7" y="877569"/>
            <a:ext cx="4640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2154681"/>
            <a:ext cx="5784850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13: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variación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resistencia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conductor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temperatura.</a:t>
            </a:r>
            <a:endParaRPr sz="9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875"/>
              </a:spcBef>
            </a:pPr>
            <a:r>
              <a:rPr sz="1200" i="1" spc="-5" dirty="0">
                <a:latin typeface="Times New Roman"/>
                <a:cs typeface="Times New Roman"/>
              </a:rPr>
              <a:t>Efecto</a:t>
            </a:r>
            <a:r>
              <a:rPr sz="1200" i="1" spc="5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pelicular.</a:t>
            </a:r>
            <a:r>
              <a:rPr sz="1200" i="1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Aumenta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resistencia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alterna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corriente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continua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2%.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75"/>
              </a:spcBef>
            </a:pPr>
            <a:r>
              <a:rPr sz="1200" i="1" spc="-5" dirty="0">
                <a:latin typeface="Times New Roman"/>
                <a:cs typeface="Times New Roman"/>
              </a:rPr>
              <a:t>Fenómenos </a:t>
            </a:r>
            <a:r>
              <a:rPr sz="1200" i="1" dirty="0">
                <a:latin typeface="Times New Roman"/>
                <a:cs typeface="Times New Roman"/>
              </a:rPr>
              <a:t>de</a:t>
            </a:r>
            <a:r>
              <a:rPr sz="1200" i="1" spc="-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inducción. </a:t>
            </a:r>
            <a:r>
              <a:rPr sz="1200" dirty="0">
                <a:latin typeface="Times New Roman"/>
                <a:cs typeface="Times New Roman"/>
              </a:rPr>
              <a:t>Siendo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mbria Math"/>
                <a:cs typeface="Cambria Math"/>
              </a:rPr>
              <a:t>𝑍</a:t>
            </a:r>
            <a:r>
              <a:rPr sz="1200" spc="10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𝑅</a:t>
            </a:r>
            <a:r>
              <a:rPr sz="1200" spc="3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</a:t>
            </a:r>
            <a:r>
              <a:rPr sz="1200" spc="10" dirty="0">
                <a:latin typeface="Cambria Math"/>
                <a:cs typeface="Cambria Math"/>
              </a:rPr>
              <a:t>𝑗𝑋</a:t>
            </a:r>
            <a:r>
              <a:rPr sz="1200" spc="10" dirty="0">
                <a:latin typeface="Times New Roman"/>
                <a:cs typeface="Times New Roman"/>
              </a:rPr>
              <a:t>.</a:t>
            </a:r>
            <a:r>
              <a:rPr sz="1200" spc="-5" dirty="0">
                <a:latin typeface="Times New Roman"/>
                <a:cs typeface="Times New Roman"/>
              </a:rPr>
              <a:t> Ver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Tabla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4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44844" y="4122547"/>
            <a:ext cx="5882640" cy="2920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4:sección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función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reactancia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inductiva.</a:t>
            </a: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L="603885">
              <a:spcBef>
                <a:spcPts val="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4.2.1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CRITERIO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 CAÍDA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63500" marR="57785" algn="just">
              <a:lnSpc>
                <a:spcPct val="104200"/>
              </a:lnSpc>
              <a:spcBef>
                <a:spcPts val="770"/>
              </a:spcBef>
            </a:pPr>
            <a:r>
              <a:rPr sz="1200" spc="-5" dirty="0">
                <a:latin typeface="Times New Roman"/>
                <a:cs typeface="Times New Roman"/>
              </a:rPr>
              <a:t>Cuando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corriente variable con el tiempo recorre </a:t>
            </a:r>
            <a:r>
              <a:rPr sz="1200" dirty="0">
                <a:latin typeface="Times New Roman"/>
                <a:cs typeface="Times New Roman"/>
              </a:rPr>
              <a:t>un conductor, la </a:t>
            </a:r>
            <a:r>
              <a:rPr sz="1200" spc="-5" dirty="0">
                <a:latin typeface="Times New Roman"/>
                <a:cs typeface="Times New Roman"/>
              </a:rPr>
              <a:t>resistencia </a:t>
            </a:r>
            <a:r>
              <a:rPr sz="1200" dirty="0" err="1">
                <a:latin typeface="Times New Roman"/>
                <a:cs typeface="Times New Roman"/>
              </a:rPr>
              <a:t>propia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conductor </a:t>
            </a:r>
            <a:r>
              <a:rPr sz="1200" dirty="0">
                <a:latin typeface="Times New Roman"/>
                <a:cs typeface="Times New Roman"/>
              </a:rPr>
              <a:t>produce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según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ley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Ohm:</a:t>
            </a:r>
          </a:p>
          <a:p>
            <a:pPr marL="63500" algn="just">
              <a:spcBef>
                <a:spcPts val="865"/>
              </a:spcBef>
            </a:pPr>
            <a:r>
              <a:rPr sz="1200" dirty="0">
                <a:latin typeface="Cambria Math"/>
                <a:cs typeface="Cambria Math"/>
              </a:rPr>
              <a:t>𝑈</a:t>
            </a:r>
            <a:r>
              <a:rPr sz="1200" spc="8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50" dirty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𝑅𝐼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3.7]</a:t>
            </a:r>
          </a:p>
          <a:p>
            <a:pPr marL="63500" marR="55880" algn="just">
              <a:lnSpc>
                <a:spcPct val="103299"/>
              </a:lnSpc>
              <a:spcBef>
                <a:spcPts val="820"/>
              </a:spcBef>
            </a:pPr>
            <a:r>
              <a:rPr sz="1200" spc="-5" dirty="0">
                <a:latin typeface="Times New Roman"/>
                <a:cs typeface="Times New Roman"/>
              </a:rPr>
              <a:t>Y </a:t>
            </a:r>
            <a:r>
              <a:rPr sz="1200" dirty="0">
                <a:latin typeface="Times New Roman"/>
                <a:cs typeface="Times New Roman"/>
              </a:rPr>
              <a:t>también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produce una </a:t>
            </a:r>
            <a:r>
              <a:rPr sz="1200" spc="-5" dirty="0">
                <a:latin typeface="Times New Roman"/>
                <a:cs typeface="Times New Roman"/>
              </a:rPr>
              <a:t>caída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 inductiva, </a:t>
            </a:r>
            <a:r>
              <a:rPr sz="1200" spc="-5" dirty="0">
                <a:latin typeface="Times New Roman"/>
                <a:cs typeface="Times New Roman"/>
              </a:rPr>
              <a:t>debido </a:t>
            </a:r>
            <a:r>
              <a:rPr sz="1200" dirty="0">
                <a:latin typeface="Times New Roman"/>
                <a:cs typeface="Times New Roman"/>
              </a:rPr>
              <a:t>a la fuerza </a:t>
            </a:r>
            <a:r>
              <a:rPr sz="1200" spc="-5" dirty="0">
                <a:latin typeface="Times New Roman"/>
                <a:cs typeface="Times New Roman"/>
              </a:rPr>
              <a:t>electromotriz,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según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ley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Ohm </a:t>
            </a:r>
            <a:r>
              <a:rPr sz="1200" spc="-5" dirty="0">
                <a:latin typeface="Times New Roman"/>
                <a:cs typeface="Times New Roman"/>
              </a:rPr>
              <a:t>es:</a:t>
            </a:r>
            <a:endParaRPr sz="1200" dirty="0">
              <a:latin typeface="Times New Roman"/>
              <a:cs typeface="Times New Roman"/>
            </a:endParaRPr>
          </a:p>
          <a:p>
            <a:pPr marL="63500" algn="just">
              <a:spcBef>
                <a:spcPts val="860"/>
              </a:spcBef>
              <a:tabLst>
                <a:tab pos="1796414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200" spc="9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𝑗𝑋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00" spc="10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𝑗</a:t>
            </a:r>
            <a:r>
              <a:rPr spc="7" baseline="2314" dirty="0">
                <a:latin typeface="Cambria Math"/>
                <a:cs typeface="Cambria Math"/>
              </a:rPr>
              <a:t>(</a:t>
            </a:r>
            <a:r>
              <a:rPr sz="1200" spc="5" dirty="0">
                <a:latin typeface="Cambria Math"/>
                <a:cs typeface="Cambria Math"/>
              </a:rPr>
              <a:t>2𝜋𝑓𝐿</a:t>
            </a:r>
            <a:r>
              <a:rPr spc="7" baseline="2314" dirty="0">
                <a:latin typeface="Cambria Math"/>
                <a:cs typeface="Cambria Math"/>
              </a:rPr>
              <a:t>)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00" spc="5" dirty="0">
                <a:latin typeface="Cambria Math"/>
                <a:cs typeface="Cambria Math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[3.8]</a:t>
            </a:r>
          </a:p>
          <a:p>
            <a:pPr marL="63500" marR="55880" algn="just">
              <a:lnSpc>
                <a:spcPct val="104200"/>
              </a:lnSpc>
              <a:spcBef>
                <a:spcPts val="900"/>
              </a:spcBef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4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14</a:t>
            </a:r>
            <a:r>
              <a:rPr sz="1200" spc="-4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ejemplo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sencillo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circuito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estacionario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senoidal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dirty="0">
                <a:latin typeface="Times New Roman"/>
                <a:cs typeface="Times New Roman"/>
              </a:rPr>
              <a:t>aproximaciones que se </a:t>
            </a:r>
            <a:r>
              <a:rPr sz="1200" spc="-5" dirty="0">
                <a:latin typeface="Times New Roman"/>
                <a:cs typeface="Times New Roman"/>
              </a:rPr>
              <a:t>hacen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los cálculos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caída </a:t>
            </a:r>
            <a:r>
              <a:rPr sz="1200" dirty="0">
                <a:latin typeface="Times New Roman"/>
                <a:cs typeface="Times New Roman"/>
              </a:rPr>
              <a:t>de tensión. </a:t>
            </a:r>
            <a:r>
              <a:rPr sz="1200" spc="-5" dirty="0">
                <a:latin typeface="Times New Roman"/>
                <a:cs typeface="Times New Roman"/>
              </a:rPr>
              <a:t>Si se </a:t>
            </a:r>
            <a:r>
              <a:rPr sz="1200" dirty="0" err="1" smtClean="0">
                <a:latin typeface="Times New Roman"/>
                <a:cs typeface="Times New Roman"/>
              </a:rPr>
              <a:t>toma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origen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fases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Cambria Math"/>
                <a:cs typeface="Cambria Math"/>
              </a:rPr>
              <a:t>𝑈</a:t>
            </a:r>
            <a:r>
              <a:rPr sz="1275" spc="-44" baseline="-16339" dirty="0">
                <a:latin typeface="Cambria Math"/>
                <a:cs typeface="Cambria Math"/>
              </a:rPr>
              <a:t>2</a:t>
            </a:r>
            <a:r>
              <a:rPr sz="1275" spc="15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suponiendo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 intensidad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mbria Math"/>
                <a:cs typeface="Cambria Math"/>
              </a:rPr>
              <a:t>𝐼</a:t>
            </a:r>
            <a:r>
              <a:rPr sz="1200" spc="7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retrasada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ángulo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φ,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𝑈</a:t>
            </a:r>
            <a:r>
              <a:rPr sz="1275" spc="-15" baseline="-16339" dirty="0">
                <a:latin typeface="Cambria Math"/>
                <a:cs typeface="Cambria Math"/>
              </a:rPr>
              <a:t>1</a:t>
            </a:r>
            <a:r>
              <a:rPr sz="1200" spc="-10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57545" y="8734805"/>
            <a:ext cx="380428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164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14: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caída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800">
              <a:latin typeface="Times New Roman"/>
              <a:cs typeface="Times New Roman"/>
            </a:endParaRPr>
          </a:p>
          <a:p>
            <a:pPr marL="50800">
              <a:tabLst>
                <a:tab pos="1369060" algn="l"/>
              </a:tabLst>
            </a:pP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275" spc="-30" baseline="-16339" dirty="0">
                <a:latin typeface="Cambria Math"/>
                <a:cs typeface="Cambria Math"/>
              </a:rPr>
              <a:t>12</a:t>
            </a:r>
            <a:r>
              <a:rPr sz="1275" spc="27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5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𝑅</a:t>
            </a:r>
            <a:r>
              <a:rPr sz="1200" spc="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𝑗𝑋</a:t>
            </a:r>
            <a:r>
              <a:rPr spc="7" baseline="2314" dirty="0">
                <a:latin typeface="Cambria Math"/>
                <a:cs typeface="Cambria Math"/>
              </a:rPr>
              <a:t>)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00" spc="5" dirty="0">
                <a:latin typeface="Cambria Math"/>
                <a:cs typeface="Cambria Math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[3.9]</a:t>
            </a:r>
            <a:endParaRPr sz="1200">
              <a:latin typeface="Times New Roman"/>
              <a:cs typeface="Times New Roman"/>
            </a:endParaRPr>
          </a:p>
          <a:p>
            <a:pPr marL="50800">
              <a:spcBef>
                <a:spcPts val="975"/>
              </a:spcBef>
              <a:tabLst>
                <a:tab pos="1208405" algn="l"/>
              </a:tabLst>
            </a:pP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275" spc="-60" baseline="-16339" dirty="0">
                <a:latin typeface="Cambria Math"/>
                <a:cs typeface="Cambria Math"/>
              </a:rPr>
              <a:t>1</a:t>
            </a:r>
            <a:r>
              <a:rPr sz="1275" spc="27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80" dirty="0">
                <a:latin typeface="Cambria Math"/>
                <a:cs typeface="Cambria Math"/>
              </a:rPr>
              <a:t> 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275" spc="-37" baseline="-16339" dirty="0">
                <a:latin typeface="Cambria Math"/>
                <a:cs typeface="Cambria Math"/>
              </a:rPr>
              <a:t>12</a:t>
            </a:r>
            <a:r>
              <a:rPr sz="1275" spc="18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275" spc="-44" baseline="-16339" dirty="0">
                <a:latin typeface="Cambria Math"/>
                <a:cs typeface="Cambria Math"/>
              </a:rPr>
              <a:t>2	</a:t>
            </a:r>
            <a:r>
              <a:rPr sz="1200" spc="-5" dirty="0">
                <a:latin typeface="Times New Roman"/>
                <a:cs typeface="Times New Roman"/>
              </a:rPr>
              <a:t>[3.10]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4317" y="1294885"/>
            <a:ext cx="1776940" cy="7590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86563" y="3269754"/>
            <a:ext cx="3608430" cy="7084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3139" y="7208293"/>
            <a:ext cx="1969959" cy="107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57544" y="866901"/>
            <a:ext cx="5858510" cy="19748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0800">
              <a:spcBef>
                <a:spcPts val="18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5"/>
              </a:spcBef>
            </a:pP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[3.9]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[3.10], </a:t>
            </a:r>
            <a:r>
              <a:rPr sz="1200" dirty="0">
                <a:latin typeface="Times New Roman"/>
                <a:cs typeface="Times New Roman"/>
              </a:rPr>
              <a:t>operando</a:t>
            </a:r>
            <a:r>
              <a:rPr sz="1200" spc="-5" dirty="0">
                <a:latin typeface="Times New Roman"/>
                <a:cs typeface="Times New Roman"/>
              </a:rPr>
              <a:t> se llega: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80"/>
              </a:spcBef>
              <a:tabLst>
                <a:tab pos="4112260" algn="l"/>
              </a:tabLst>
            </a:pP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𝑈</a:t>
            </a:r>
            <a:r>
              <a:rPr sz="1275" spc="-60" baseline="-16339" dirty="0">
                <a:latin typeface="Cambria Math"/>
                <a:cs typeface="Cambria Math"/>
              </a:rPr>
              <a:t>1</a:t>
            </a:r>
            <a:r>
              <a:rPr sz="1275" spc="27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80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𝑅𝐼𝑐𝑜𝑠(𝜑)</a:t>
            </a:r>
            <a:r>
              <a:rPr sz="1200" spc="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𝑋𝐼𝑠𝑒𝑛(𝜑)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spc="-30" dirty="0">
                <a:latin typeface="Cambria Math"/>
                <a:cs typeface="Cambria Math"/>
              </a:rPr>
              <a:t>𝑈</a:t>
            </a:r>
            <a:r>
              <a:rPr sz="1275" spc="-44" baseline="-16339" dirty="0">
                <a:latin typeface="Cambria Math"/>
                <a:cs typeface="Cambria Math"/>
              </a:rPr>
              <a:t>2</a:t>
            </a:r>
            <a:r>
              <a:rPr sz="1275" spc="202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𝑗(𝑅𝐼𝑐𝑜𝑠(𝜑)</a:t>
            </a:r>
            <a:r>
              <a:rPr sz="1200" spc="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𝑋𝐼𝑠𝑒𝑛(𝜑))	</a:t>
            </a:r>
            <a:r>
              <a:rPr sz="1200" spc="-5" dirty="0">
                <a:latin typeface="Times New Roman"/>
                <a:cs typeface="Times New Roman"/>
              </a:rPr>
              <a:t>[3.11]</a:t>
            </a:r>
            <a:endParaRPr sz="1200" dirty="0">
              <a:latin typeface="Times New Roman"/>
              <a:cs typeface="Times New Roman"/>
            </a:endParaRPr>
          </a:p>
          <a:p>
            <a:pPr marL="50800" marR="45085">
              <a:lnSpc>
                <a:spcPct val="103299"/>
              </a:lnSpc>
              <a:spcBef>
                <a:spcPts val="910"/>
              </a:spcBef>
            </a:pP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parte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imaginaria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[3.11]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despreciable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práctica,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llega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aproximada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conductor: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75"/>
              </a:spcBef>
              <a:tabLst>
                <a:tab pos="2444750" algn="l"/>
              </a:tabLst>
            </a:pPr>
            <a:r>
              <a:rPr sz="1200" spc="-40" dirty="0">
                <a:latin typeface="Cambria Math"/>
                <a:cs typeface="Cambria Math"/>
              </a:rPr>
              <a:t>𝑈</a:t>
            </a:r>
            <a:r>
              <a:rPr sz="1275" spc="-60" baseline="-16339" dirty="0">
                <a:latin typeface="Cambria Math"/>
                <a:cs typeface="Cambria Math"/>
              </a:rPr>
              <a:t>1</a:t>
            </a:r>
            <a:r>
              <a:rPr sz="1275" spc="18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−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spc="-30" dirty="0">
                <a:latin typeface="Cambria Math"/>
                <a:cs typeface="Cambria Math"/>
              </a:rPr>
              <a:t>𝑈</a:t>
            </a:r>
            <a:r>
              <a:rPr sz="1275" spc="-44" baseline="-16339" dirty="0">
                <a:latin typeface="Cambria Math"/>
                <a:cs typeface="Cambria Math"/>
              </a:rPr>
              <a:t>2</a:t>
            </a:r>
            <a:r>
              <a:rPr sz="1275" spc="292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≅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𝑅𝐼𝑐𝑜𝑠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φ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pc="15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𝑋𝐼𝑠𝑒𝑛(𝜑)	</a:t>
            </a:r>
            <a:r>
              <a:rPr sz="1200" spc="-5" dirty="0">
                <a:latin typeface="Times New Roman"/>
                <a:cs typeface="Times New Roman"/>
              </a:rPr>
              <a:t>[3.12]</a:t>
            </a:r>
            <a:endParaRPr sz="1200" dirty="0">
              <a:latin typeface="Times New Roman"/>
              <a:cs typeface="Times New Roman"/>
            </a:endParaRPr>
          </a:p>
          <a:p>
            <a:pPr marL="50800" marR="43180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22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15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aproximación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apenas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diferentes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4489" y="6215761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19" h="10795">
                <a:moveTo>
                  <a:pt x="83819" y="0"/>
                </a:moveTo>
                <a:lnTo>
                  <a:pt x="0" y="0"/>
                </a:lnTo>
                <a:lnTo>
                  <a:pt x="0" y="10667"/>
                </a:lnTo>
                <a:lnTo>
                  <a:pt x="83819" y="10667"/>
                </a:lnTo>
                <a:lnTo>
                  <a:pt x="838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19445" y="5616320"/>
            <a:ext cx="5912485" cy="203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15: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caída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tensión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real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y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aproximación.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88900"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trifásicas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tensión</a:t>
            </a:r>
            <a:r>
              <a:rPr sz="1200" dirty="0">
                <a:latin typeface="Times New Roman"/>
                <a:cs typeface="Times New Roman"/>
              </a:rPr>
              <a:t> será:</a:t>
            </a:r>
          </a:p>
          <a:p>
            <a:pPr marL="88900">
              <a:spcBef>
                <a:spcPts val="1090"/>
              </a:spcBef>
              <a:tabLst>
                <a:tab pos="2736215" algn="l"/>
              </a:tabLst>
            </a:pPr>
            <a:r>
              <a:rPr spc="-60" baseline="2314" dirty="0">
                <a:latin typeface="Cambria Math"/>
                <a:cs typeface="Cambria Math"/>
              </a:rPr>
              <a:t>𝑈</a:t>
            </a:r>
            <a:r>
              <a:rPr sz="1275" spc="-60" baseline="-13071" dirty="0">
                <a:latin typeface="Cambria Math"/>
                <a:cs typeface="Cambria Math"/>
              </a:rPr>
              <a:t>1</a:t>
            </a:r>
            <a:r>
              <a:rPr sz="1275" spc="187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−</a:t>
            </a:r>
            <a:r>
              <a:rPr spc="15" baseline="2314" dirty="0">
                <a:latin typeface="Cambria Math"/>
                <a:cs typeface="Cambria Math"/>
              </a:rPr>
              <a:t> </a:t>
            </a:r>
            <a:r>
              <a:rPr spc="-44" baseline="2314" dirty="0">
                <a:latin typeface="Cambria Math"/>
                <a:cs typeface="Cambria Math"/>
              </a:rPr>
              <a:t>𝑈</a:t>
            </a:r>
            <a:r>
              <a:rPr sz="1275" spc="-44" baseline="-13071" dirty="0">
                <a:latin typeface="Cambria Math"/>
                <a:cs typeface="Cambria Math"/>
              </a:rPr>
              <a:t>2</a:t>
            </a:r>
            <a:r>
              <a:rPr sz="1275" spc="300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=</a:t>
            </a:r>
            <a:r>
              <a:rPr spc="104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√</a:t>
            </a:r>
            <a:r>
              <a:rPr baseline="2314" dirty="0">
                <a:latin typeface="Cambria Math"/>
                <a:cs typeface="Cambria Math"/>
              </a:rPr>
              <a:t>3[𝑅𝐼𝑐𝑜𝑠</a:t>
            </a:r>
            <a:r>
              <a:rPr baseline="4629" dirty="0">
                <a:latin typeface="Cambria Math"/>
                <a:cs typeface="Cambria Math"/>
              </a:rPr>
              <a:t>(</a:t>
            </a:r>
            <a:r>
              <a:rPr baseline="2314" dirty="0">
                <a:latin typeface="Cambria Math"/>
                <a:cs typeface="Cambria Math"/>
              </a:rPr>
              <a:t>φ</a:t>
            </a:r>
            <a:r>
              <a:rPr baseline="4629" dirty="0">
                <a:latin typeface="Cambria Math"/>
                <a:cs typeface="Cambria Math"/>
              </a:rPr>
              <a:t>)</a:t>
            </a:r>
            <a:r>
              <a:rPr spc="15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7" baseline="2314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𝑋𝐼𝑠𝑒𝑛</a:t>
            </a:r>
            <a:r>
              <a:rPr baseline="4629" dirty="0">
                <a:latin typeface="Cambria Math"/>
                <a:cs typeface="Cambria Math"/>
              </a:rPr>
              <a:t>(</a:t>
            </a:r>
            <a:r>
              <a:rPr baseline="2314" dirty="0">
                <a:latin typeface="Cambria Math"/>
                <a:cs typeface="Cambria Math"/>
              </a:rPr>
              <a:t>𝜑</a:t>
            </a:r>
            <a:r>
              <a:rPr baseline="4629" dirty="0">
                <a:latin typeface="Cambria Math"/>
                <a:cs typeface="Cambria Math"/>
              </a:rPr>
              <a:t>)</a:t>
            </a:r>
            <a:r>
              <a:rPr baseline="2314" dirty="0">
                <a:latin typeface="Cambria Math"/>
                <a:cs typeface="Cambria Math"/>
              </a:rPr>
              <a:t>]	</a:t>
            </a:r>
            <a:r>
              <a:rPr spc="-7" baseline="2314" dirty="0">
                <a:latin typeface="Times New Roman"/>
                <a:cs typeface="Times New Roman"/>
              </a:rPr>
              <a:t>[3.13]</a:t>
            </a:r>
            <a:endParaRPr baseline="2314" dirty="0">
              <a:latin typeface="Times New Roman"/>
              <a:cs typeface="Times New Roman"/>
            </a:endParaRPr>
          </a:p>
          <a:p>
            <a:pPr marL="88900">
              <a:spcBef>
                <a:spcPts val="815"/>
              </a:spcBef>
            </a:pPr>
            <a:r>
              <a:rPr sz="1200" spc="-5" dirty="0">
                <a:latin typeface="Times New Roman"/>
                <a:cs typeface="Times New Roman"/>
              </a:rPr>
              <a:t>Para líneas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monofásicas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teniendo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cuenta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efecto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conductores:</a:t>
            </a:r>
            <a:endParaRPr sz="1200" dirty="0">
              <a:latin typeface="Times New Roman"/>
              <a:cs typeface="Times New Roman"/>
            </a:endParaRPr>
          </a:p>
          <a:p>
            <a:pPr marL="88900">
              <a:spcBef>
                <a:spcPts val="865"/>
              </a:spcBef>
              <a:tabLst>
                <a:tab pos="2635250" algn="l"/>
              </a:tabLst>
            </a:pPr>
            <a:r>
              <a:rPr sz="1200" spc="-40" dirty="0">
                <a:latin typeface="Cambria Math"/>
                <a:cs typeface="Cambria Math"/>
              </a:rPr>
              <a:t>𝑈</a:t>
            </a:r>
            <a:r>
              <a:rPr sz="1275" spc="-60" baseline="-16339" dirty="0">
                <a:latin typeface="Cambria Math"/>
                <a:cs typeface="Cambria Math"/>
              </a:rPr>
              <a:t>1</a:t>
            </a:r>
            <a:r>
              <a:rPr sz="1275" spc="195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−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spc="-30" dirty="0">
                <a:latin typeface="Cambria Math"/>
                <a:cs typeface="Cambria Math"/>
              </a:rPr>
              <a:t>𝑈</a:t>
            </a:r>
            <a:r>
              <a:rPr sz="1275" spc="-44" baseline="-16339" dirty="0">
                <a:latin typeface="Cambria Math"/>
                <a:cs typeface="Cambria Math"/>
              </a:rPr>
              <a:t>2</a:t>
            </a:r>
            <a:r>
              <a:rPr sz="1275" spc="30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2[𝑅𝐼𝑐𝑜𝑠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φ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pc="-7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𝑋𝐼𝑠𝑒𝑛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𝜑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z="1200" dirty="0">
                <a:latin typeface="Cambria Math"/>
                <a:cs typeface="Cambria Math"/>
              </a:rPr>
              <a:t>]	</a:t>
            </a:r>
            <a:r>
              <a:rPr sz="1200" spc="-5" dirty="0">
                <a:latin typeface="Times New Roman"/>
                <a:cs typeface="Times New Roman"/>
              </a:rPr>
              <a:t>[3.14]</a:t>
            </a:r>
            <a:endParaRPr sz="1200" dirty="0">
              <a:latin typeface="Times New Roman"/>
              <a:cs typeface="Times New Roman"/>
            </a:endParaRPr>
          </a:p>
          <a:p>
            <a:pPr marL="88900" marR="55880" algn="just">
              <a:lnSpc>
                <a:spcPct val="103400"/>
              </a:lnSpc>
              <a:spcBef>
                <a:spcPts val="815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Reglamento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(RBT),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especifica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magnitud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caídas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tensión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máximas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admisibles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línea.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alimenta, </a:t>
            </a:r>
            <a:r>
              <a:rPr sz="1200" spc="-5" dirty="0" err="1">
                <a:latin typeface="Times New Roman"/>
                <a:cs typeface="Times New Roman"/>
              </a:rPr>
              <a:t>como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recoge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Tabla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5</a:t>
            </a:r>
            <a:r>
              <a:rPr sz="1200" dirty="0">
                <a:latin typeface="Times New Roman"/>
                <a:cs typeface="Times New Roman"/>
              </a:rPr>
              <a:t>: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3399" y="3132869"/>
            <a:ext cx="4149134" cy="22065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7" y="877569"/>
            <a:ext cx="4640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26276" y="1269746"/>
          <a:ext cx="5317490" cy="38804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1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1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512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Parte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la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Instalación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alimentar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60960" algn="just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Caída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200" dirty="0" err="1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máxima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admisible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%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suministro</a:t>
                      </a: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5">
                <a:tc rowSpan="3">
                  <a:txBody>
                    <a:bodyPr/>
                    <a:lstStyle/>
                    <a:p>
                      <a:pPr marL="68580" marR="114300">
                        <a:lnSpc>
                          <a:spcPts val="1380"/>
                        </a:lnSpc>
                        <a:spcBef>
                          <a:spcPts val="35"/>
                        </a:spcBef>
                        <a:tabLst>
                          <a:tab pos="76136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Línea	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General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Alimentación</a:t>
                      </a:r>
                      <a:r>
                        <a:rPr sz="12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(LGA)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2192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 marR="61594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Suministros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único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usuario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hay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73660">
                        <a:lnSpc>
                          <a:spcPts val="1380"/>
                        </a:lnSpc>
                      </a:pP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Contadores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nt</a:t>
                      </a:r>
                      <a:r>
                        <a:rPr sz="1200" spc="5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dos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39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totalmente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6675" marR="62865">
                        <a:lnSpc>
                          <a:spcPts val="1380"/>
                        </a:lnSpc>
                        <a:tabLst>
                          <a:tab pos="88900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Contado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	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10" dirty="0" err="1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lm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nte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concentrados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996">
                <a:tc rowSpan="3" gridSpan="2"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Derivación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Individual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(DI)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6675" marR="6096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Suministros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único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usuario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616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marR="73660">
                        <a:lnSpc>
                          <a:spcPts val="1380"/>
                        </a:lnSpc>
                      </a:pP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Contadores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nt</a:t>
                      </a:r>
                      <a:r>
                        <a:rPr sz="1200" spc="5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dos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totalmente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61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6675" marR="62865">
                        <a:lnSpc>
                          <a:spcPts val="1380"/>
                        </a:lnSpc>
                        <a:tabLst>
                          <a:tab pos="88900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Contado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	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10" dirty="0" err="1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lm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nte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concentrados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616">
                <a:tc rowSpan="3" gridSpan="2">
                  <a:txBody>
                    <a:bodyPr/>
                    <a:lstStyle/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Circuitos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Interiores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6675" marR="62230">
                        <a:lnSpc>
                          <a:spcPts val="1380"/>
                        </a:lnSpc>
                        <a:tabLst>
                          <a:tab pos="791845" algn="l"/>
                          <a:tab pos="153162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Cir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uitos	int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rio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	</a:t>
                      </a:r>
                      <a:r>
                        <a:rPr sz="1200" spc="5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viviendas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61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6675" marR="60960">
                        <a:lnSpc>
                          <a:spcPts val="1380"/>
                        </a:lnSpc>
                        <a:tabLst>
                          <a:tab pos="753745" algn="l"/>
                          <a:tab pos="1025525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Cir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uitos	de	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lumbr</a:t>
                      </a:r>
                      <a:r>
                        <a:rPr sz="1200" spc="-10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spc="10" dirty="0" err="1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sz="12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sean viviendas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14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6675" marR="6223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Circuitos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fuerza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que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lang="es-ES" sz="1200" spc="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sean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viviendas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595644" y="5137531"/>
            <a:ext cx="5786120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5: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Reglamento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BT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ITC-14,14,19.</a:t>
            </a:r>
            <a:endParaRPr sz="900" dirty="0">
              <a:latin typeface="Times New Roman"/>
              <a:cs typeface="Times New Roman"/>
            </a:endParaRPr>
          </a:p>
          <a:p>
            <a:pPr marL="12700" marR="8890">
              <a:lnSpc>
                <a:spcPct val="103299"/>
              </a:lnSpc>
              <a:spcBef>
                <a:spcPts val="865"/>
              </a:spcBef>
            </a:pP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derivaciones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individuales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interiores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puede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compensarse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19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16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19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17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esquemas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resumen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caídas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máximas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admisibles: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1204" y="9368739"/>
            <a:ext cx="13747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16: caídas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60046" y="6458799"/>
            <a:ext cx="3425152" cy="272600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77569"/>
            <a:ext cx="4142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 TENSIÓN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5644" y="3307207"/>
            <a:ext cx="5741670" cy="941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17: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caídas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750">
              <a:latin typeface="Times New Roman"/>
              <a:cs typeface="Times New Roman"/>
            </a:endParaRPr>
          </a:p>
          <a:p>
            <a:pPr marL="553085">
              <a:spcBef>
                <a:spcPts val="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4.2.2</a:t>
            </a:r>
            <a:r>
              <a:rPr sz="1200" b="1" i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DIMENSIONAMIENTO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CONDUCTORES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POR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CAÍDA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>
              <a:spcBef>
                <a:spcPts val="845"/>
              </a:spcBef>
            </a:pPr>
            <a:r>
              <a:rPr sz="1200" spc="-5" dirty="0">
                <a:latin typeface="Times New Roman"/>
                <a:cs typeface="Times New Roman"/>
              </a:rPr>
              <a:t>Teniendo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cuenta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sistema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trifásico: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5645" y="4369434"/>
            <a:ext cx="2444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𝐼</a:t>
            </a:r>
            <a:r>
              <a:rPr sz="1200" spc="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98515" y="4323715"/>
            <a:ext cx="958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𝑃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940577" y="4517770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5" h="7620">
                <a:moveTo>
                  <a:pt x="62484" y="0"/>
                </a:moveTo>
                <a:lnTo>
                  <a:pt x="0" y="0"/>
                </a:lnTo>
                <a:lnTo>
                  <a:pt x="0" y="7620"/>
                </a:lnTo>
                <a:lnTo>
                  <a:pt x="62484" y="7620"/>
                </a:lnTo>
                <a:lnTo>
                  <a:pt x="62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56248" y="4495927"/>
            <a:ext cx="5842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5" dirty="0">
                <a:latin typeface="Cambria Math"/>
                <a:cs typeface="Cambria Math"/>
              </a:rPr>
              <a:t>√</a:t>
            </a:r>
            <a:r>
              <a:rPr sz="1275" spc="37" baseline="3267" dirty="0">
                <a:latin typeface="Cambria Math"/>
                <a:cs typeface="Cambria Math"/>
              </a:rPr>
              <a:t>3𝑈𝑐𝑜𝑠(𝜑)</a:t>
            </a:r>
            <a:endParaRPr sz="1275" baseline="3267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68949" y="4485767"/>
            <a:ext cx="558165" cy="10795"/>
          </a:xfrm>
          <a:custGeom>
            <a:avLst/>
            <a:gdLst/>
            <a:ahLst/>
            <a:cxnLst/>
            <a:rect l="l" t="t" r="r" b="b"/>
            <a:pathLst>
              <a:path w="558164" h="10795">
                <a:moveTo>
                  <a:pt x="557784" y="0"/>
                </a:moveTo>
                <a:lnTo>
                  <a:pt x="0" y="0"/>
                </a:lnTo>
                <a:lnTo>
                  <a:pt x="0" y="10667"/>
                </a:lnTo>
                <a:lnTo>
                  <a:pt x="557784" y="10667"/>
                </a:lnTo>
                <a:lnTo>
                  <a:pt x="557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04482" y="4369434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[3.1</a:t>
            </a:r>
            <a:r>
              <a:rPr sz="1200" spc="-5" dirty="0">
                <a:latin typeface="Times New Roman"/>
                <a:cs typeface="Times New Roman"/>
              </a:rPr>
              <a:t>5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44413" y="4840352"/>
            <a:ext cx="933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5" dirty="0">
                <a:latin typeface="Cambria Math"/>
                <a:cs typeface="Cambria Math"/>
              </a:rPr>
              <a:t>𝑎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5645" y="4765674"/>
            <a:ext cx="102361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 smtClean="0">
                <a:latin typeface="Cambria Math"/>
                <a:cs typeface="Cambria Math"/>
              </a:rPr>
              <a:t>𝐼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3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4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𝐼𝑐𝑜𝑠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φ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pc="82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</a:p>
        </p:txBody>
      </p:sp>
      <p:sp>
        <p:nvSpPr>
          <p:cNvPr id="15" name="object 15"/>
          <p:cNvSpPr/>
          <p:nvPr/>
        </p:nvSpPr>
        <p:spPr>
          <a:xfrm>
            <a:off x="3719290" y="4914010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4" h="7620">
                <a:moveTo>
                  <a:pt x="62483" y="0"/>
                </a:moveTo>
                <a:lnTo>
                  <a:pt x="0" y="0"/>
                </a:lnTo>
                <a:lnTo>
                  <a:pt x="0" y="7620"/>
                </a:lnTo>
                <a:lnTo>
                  <a:pt x="62483" y="7620"/>
                </a:lnTo>
                <a:lnTo>
                  <a:pt x="624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34962" y="4677587"/>
            <a:ext cx="238125" cy="35586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635" algn="ctr">
              <a:spcBef>
                <a:spcPts val="434"/>
              </a:spcBef>
            </a:pPr>
            <a:r>
              <a:rPr sz="850" spc="20" dirty="0">
                <a:latin typeface="Cambria Math"/>
                <a:cs typeface="Cambria Math"/>
              </a:rPr>
              <a:t>𝑃</a:t>
            </a:r>
            <a:endParaRPr sz="850">
              <a:latin typeface="Cambria Math"/>
              <a:cs typeface="Cambria Math"/>
            </a:endParaRPr>
          </a:p>
          <a:p>
            <a:pPr algn="ctr">
              <a:spcBef>
                <a:spcPts val="335"/>
              </a:spcBef>
            </a:pPr>
            <a:r>
              <a:rPr sz="850" spc="15" dirty="0">
                <a:latin typeface="Cambria Math"/>
                <a:cs typeface="Cambria Math"/>
              </a:rPr>
              <a:t>√</a:t>
            </a:r>
            <a:r>
              <a:rPr sz="1275" spc="22" baseline="3267" dirty="0">
                <a:latin typeface="Cambria Math"/>
                <a:cs typeface="Cambria Math"/>
              </a:rPr>
              <a:t>3𝑈</a:t>
            </a:r>
            <a:endParaRPr sz="1275" baseline="3267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47662" y="4882007"/>
            <a:ext cx="215265" cy="10795"/>
          </a:xfrm>
          <a:custGeom>
            <a:avLst/>
            <a:gdLst/>
            <a:ahLst/>
            <a:cxnLst/>
            <a:rect l="l" t="t" r="r" b="b"/>
            <a:pathLst>
              <a:path w="215264" h="10795">
                <a:moveTo>
                  <a:pt x="215188" y="0"/>
                </a:moveTo>
                <a:lnTo>
                  <a:pt x="0" y="0"/>
                </a:lnTo>
                <a:lnTo>
                  <a:pt x="0" y="10668"/>
                </a:lnTo>
                <a:lnTo>
                  <a:pt x="215188" y="10668"/>
                </a:lnTo>
                <a:lnTo>
                  <a:pt x="2151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078826" y="4765674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[3.1</a:t>
            </a:r>
            <a:r>
              <a:rPr sz="1200" spc="-5" dirty="0">
                <a:latin typeface="Times New Roman"/>
                <a:cs typeface="Times New Roman"/>
              </a:rPr>
              <a:t>6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44413" y="5224399"/>
            <a:ext cx="831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95" dirty="0">
                <a:latin typeface="Cambria Math"/>
                <a:cs typeface="Cambria Math"/>
              </a:rPr>
              <a:t>𝑟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833590" y="5298058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4" h="7620">
                <a:moveTo>
                  <a:pt x="62788" y="0"/>
                </a:moveTo>
                <a:lnTo>
                  <a:pt x="0" y="0"/>
                </a:lnTo>
                <a:lnTo>
                  <a:pt x="0" y="7620"/>
                </a:lnTo>
                <a:lnTo>
                  <a:pt x="62788" y="7620"/>
                </a:lnTo>
                <a:lnTo>
                  <a:pt x="627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49261" y="5276215"/>
            <a:ext cx="2387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latin typeface="Cambria Math"/>
                <a:cs typeface="Cambria Math"/>
              </a:rPr>
              <a:t>√</a:t>
            </a:r>
            <a:r>
              <a:rPr sz="1275" spc="30" baseline="3267" dirty="0">
                <a:latin typeface="Cambria Math"/>
                <a:cs typeface="Cambria Math"/>
              </a:rPr>
              <a:t>3</a:t>
            </a:r>
            <a:r>
              <a:rPr sz="1275" spc="60" baseline="3267" dirty="0">
                <a:latin typeface="Cambria Math"/>
                <a:cs typeface="Cambria Math"/>
              </a:rPr>
              <a:t>𝑈</a:t>
            </a:r>
            <a:endParaRPr sz="1275" baseline="3267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61962" y="5266055"/>
            <a:ext cx="215265" cy="10795"/>
          </a:xfrm>
          <a:custGeom>
            <a:avLst/>
            <a:gdLst/>
            <a:ahLst/>
            <a:cxnLst/>
            <a:rect l="l" t="t" r="r" b="b"/>
            <a:pathLst>
              <a:path w="215264" h="10795">
                <a:moveTo>
                  <a:pt x="215188" y="0"/>
                </a:moveTo>
                <a:lnTo>
                  <a:pt x="0" y="0"/>
                </a:lnTo>
                <a:lnTo>
                  <a:pt x="0" y="10667"/>
                </a:lnTo>
                <a:lnTo>
                  <a:pt x="215188" y="10667"/>
                </a:lnTo>
                <a:lnTo>
                  <a:pt x="2151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557545" y="5149722"/>
            <a:ext cx="20529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1646555" algn="l"/>
              </a:tabLst>
            </a:pPr>
            <a:r>
              <a:rPr sz="1200" dirty="0" smtClean="0">
                <a:latin typeface="Cambria Math"/>
                <a:cs typeface="Cambria Math"/>
              </a:rPr>
              <a:t>𝐼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5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−𝐼𝑠𝑒𝑛</a:t>
            </a:r>
            <a:r>
              <a:rPr spc="7" baseline="2314" dirty="0">
                <a:latin typeface="Cambria Math"/>
                <a:cs typeface="Cambria Math"/>
              </a:rPr>
              <a:t>(</a:t>
            </a:r>
            <a:r>
              <a:rPr sz="1200" spc="5" dirty="0">
                <a:latin typeface="Cambria Math"/>
                <a:cs typeface="Cambria Math"/>
              </a:rPr>
              <a:t>𝜑</a:t>
            </a:r>
            <a:r>
              <a:rPr spc="7" baseline="2314" dirty="0">
                <a:latin typeface="Cambria Math"/>
                <a:cs typeface="Cambria Math"/>
              </a:rPr>
              <a:t>)</a:t>
            </a:r>
            <a:r>
              <a:rPr spc="75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305" dirty="0">
                <a:latin typeface="Cambria Math"/>
                <a:cs typeface="Cambria Math"/>
              </a:rPr>
              <a:t> </a:t>
            </a:r>
            <a:r>
              <a:rPr sz="1275" baseline="45751" dirty="0">
                <a:latin typeface="Cambria Math"/>
                <a:cs typeface="Cambria Math"/>
              </a:rPr>
              <a:t>−𝑄	</a:t>
            </a:r>
            <a:r>
              <a:rPr sz="1200" spc="-5" dirty="0">
                <a:latin typeface="Times New Roman"/>
                <a:cs typeface="Times New Roman"/>
              </a:rPr>
              <a:t>[3.17]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95645" y="5412104"/>
            <a:ext cx="5784215" cy="96139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spcBef>
                <a:spcPts val="855"/>
              </a:spcBef>
            </a:pPr>
            <a:r>
              <a:rPr baseline="4629" dirty="0">
                <a:latin typeface="Times New Roman"/>
                <a:cs typeface="Times New Roman"/>
              </a:rPr>
              <a:t>Siendo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a</a:t>
            </a:r>
            <a:r>
              <a:rPr sz="800" spc="105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e</a:t>
            </a:r>
            <a:r>
              <a:rPr spc="1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r</a:t>
            </a:r>
            <a:r>
              <a:rPr sz="800" spc="95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componentes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activa</a:t>
            </a:r>
            <a:r>
              <a:rPr baseline="4629" dirty="0">
                <a:latin typeface="Times New Roman"/>
                <a:cs typeface="Times New Roman"/>
              </a:rPr>
              <a:t> y reactiva de la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intensidad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respectivamente.</a:t>
            </a:r>
            <a:endParaRPr baseline="4629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710"/>
              </a:spcBef>
            </a:pPr>
            <a:r>
              <a:rPr sz="1200" spc="-5" dirty="0">
                <a:latin typeface="Times New Roman"/>
                <a:cs typeface="Times New Roman"/>
              </a:rPr>
              <a:t>De las expresiones [3.15],[3.16] </a:t>
            </a:r>
            <a:r>
              <a:rPr sz="1200" dirty="0">
                <a:latin typeface="Times New Roman"/>
                <a:cs typeface="Times New Roman"/>
              </a:rPr>
              <a:t>y [3.17]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usando </a:t>
            </a:r>
            <a:r>
              <a:rPr sz="1200" spc="-5" dirty="0">
                <a:latin typeface="Times New Roman"/>
                <a:cs typeface="Times New Roman"/>
              </a:rPr>
              <a:t>valores </a:t>
            </a:r>
            <a:r>
              <a:rPr sz="1200" dirty="0">
                <a:latin typeface="Times New Roman"/>
                <a:cs typeface="Times New Roman"/>
              </a:rPr>
              <a:t>por unidad de longitud de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resistencia</a:t>
            </a:r>
            <a:r>
              <a:rPr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R</a:t>
            </a:r>
            <a:r>
              <a:rPr sz="800" dirty="0">
                <a:latin typeface="Times New Roman"/>
                <a:cs typeface="Times New Roman"/>
              </a:rPr>
              <a:t>u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 </a:t>
            </a:r>
            <a:r>
              <a:rPr spc="7" baseline="4629" dirty="0">
                <a:latin typeface="Times New Roman"/>
                <a:cs typeface="Times New Roman"/>
              </a:rPr>
              <a:t>de </a:t>
            </a:r>
            <a:r>
              <a:rPr baseline="4629" dirty="0">
                <a:latin typeface="Times New Roman"/>
                <a:cs typeface="Times New Roman"/>
              </a:rPr>
              <a:t>la reactancia </a:t>
            </a:r>
            <a:r>
              <a:rPr spc="7" baseline="4629" dirty="0">
                <a:latin typeface="Times New Roman"/>
                <a:cs typeface="Times New Roman"/>
              </a:rPr>
              <a:t>X</a:t>
            </a:r>
            <a:r>
              <a:rPr sz="800" spc="5" dirty="0">
                <a:latin typeface="Times New Roman"/>
                <a:cs typeface="Times New Roman"/>
              </a:rPr>
              <a:t>u</a:t>
            </a:r>
            <a:r>
              <a:rPr sz="800" spc="1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(Ω/m), </a:t>
            </a:r>
            <a:r>
              <a:rPr spc="-7" baseline="4629" dirty="0">
                <a:latin typeface="Times New Roman"/>
                <a:cs typeface="Times New Roman"/>
              </a:rPr>
              <a:t>siendo </a:t>
            </a:r>
            <a:r>
              <a:rPr baseline="4629" dirty="0">
                <a:latin typeface="Times New Roman"/>
                <a:cs typeface="Times New Roman"/>
              </a:rPr>
              <a:t>L (m) la longitud del </a:t>
            </a:r>
            <a:r>
              <a:rPr spc="-7" baseline="4629" dirty="0">
                <a:latin typeface="Times New Roman"/>
                <a:cs typeface="Times New Roman"/>
              </a:rPr>
              <a:t>conductor </a:t>
            </a:r>
            <a:r>
              <a:rPr baseline="4629" dirty="0" err="1">
                <a:latin typeface="Times New Roman"/>
                <a:cs typeface="Times New Roman"/>
              </a:rPr>
              <a:t>queda</a:t>
            </a:r>
            <a:r>
              <a:rPr baseline="4629" dirty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la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expresión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una</a:t>
            </a:r>
            <a:r>
              <a:rPr sz="1200" spc="-5" dirty="0">
                <a:latin typeface="Times New Roman"/>
                <a:cs typeface="Times New Roman"/>
              </a:rPr>
              <a:t> línea </a:t>
            </a:r>
            <a:r>
              <a:rPr sz="1200" dirty="0">
                <a:latin typeface="Times New Roman"/>
                <a:cs typeface="Times New Roman"/>
              </a:rPr>
              <a:t>trifásica:</a:t>
            </a:r>
          </a:p>
        </p:txBody>
      </p:sp>
      <p:sp>
        <p:nvSpPr>
          <p:cNvPr id="25" name="object 25"/>
          <p:cNvSpPr/>
          <p:nvPr/>
        </p:nvSpPr>
        <p:spPr>
          <a:xfrm>
            <a:off x="3099023" y="6621144"/>
            <a:ext cx="62865" cy="68580"/>
          </a:xfrm>
          <a:custGeom>
            <a:avLst/>
            <a:gdLst/>
            <a:ahLst/>
            <a:cxnLst/>
            <a:rect l="l" t="t" r="r" b="b"/>
            <a:pathLst>
              <a:path w="62865" h="68579">
                <a:moveTo>
                  <a:pt x="62484" y="0"/>
                </a:moveTo>
                <a:lnTo>
                  <a:pt x="0" y="0"/>
                </a:lnTo>
                <a:lnTo>
                  <a:pt x="0" y="68579"/>
                </a:lnTo>
                <a:lnTo>
                  <a:pt x="62484" y="68579"/>
                </a:lnTo>
                <a:lnTo>
                  <a:pt x="624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83299" y="6703440"/>
            <a:ext cx="52069" cy="53340"/>
          </a:xfrm>
          <a:custGeom>
            <a:avLst/>
            <a:gdLst/>
            <a:ahLst/>
            <a:cxnLst/>
            <a:rect l="l" t="t" r="r" b="b"/>
            <a:pathLst>
              <a:path w="52069" h="53340">
                <a:moveTo>
                  <a:pt x="51816" y="0"/>
                </a:moveTo>
                <a:lnTo>
                  <a:pt x="0" y="0"/>
                </a:lnTo>
                <a:lnTo>
                  <a:pt x="0" y="53339"/>
                </a:lnTo>
                <a:lnTo>
                  <a:pt x="51816" y="53339"/>
                </a:lnTo>
                <a:lnTo>
                  <a:pt x="51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673570" y="6614541"/>
            <a:ext cx="2006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dirty="0">
                <a:latin typeface="Cambria Math"/>
                <a:cs typeface="Cambria Math"/>
              </a:rPr>
              <a:t>𝑈</a:t>
            </a:r>
            <a:r>
              <a:rPr sz="1050" baseline="-11904" dirty="0">
                <a:latin typeface="Cambria Math"/>
                <a:cs typeface="Cambria Math"/>
              </a:rPr>
              <a:t>2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711671" y="6610478"/>
            <a:ext cx="130175" cy="10795"/>
          </a:xfrm>
          <a:custGeom>
            <a:avLst/>
            <a:gdLst/>
            <a:ahLst/>
            <a:cxnLst/>
            <a:rect l="l" t="t" r="r" b="b"/>
            <a:pathLst>
              <a:path w="130175" h="10795">
                <a:moveTo>
                  <a:pt x="129844" y="0"/>
                </a:moveTo>
                <a:lnTo>
                  <a:pt x="0" y="0"/>
                </a:lnTo>
                <a:lnTo>
                  <a:pt x="0" y="10667"/>
                </a:lnTo>
                <a:lnTo>
                  <a:pt x="129844" y="10667"/>
                </a:lnTo>
                <a:lnTo>
                  <a:pt x="1298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25996" y="6636384"/>
            <a:ext cx="70485" cy="55244"/>
          </a:xfrm>
          <a:custGeom>
            <a:avLst/>
            <a:gdLst/>
            <a:ahLst/>
            <a:cxnLst/>
            <a:rect l="l" t="t" r="r" b="b"/>
            <a:pathLst>
              <a:path w="70485" h="55245">
                <a:moveTo>
                  <a:pt x="70104" y="0"/>
                </a:moveTo>
                <a:lnTo>
                  <a:pt x="0" y="0"/>
                </a:lnTo>
                <a:lnTo>
                  <a:pt x="0" y="54863"/>
                </a:lnTo>
                <a:lnTo>
                  <a:pt x="70104" y="54863"/>
                </a:lnTo>
                <a:lnTo>
                  <a:pt x="70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086323" y="6568821"/>
            <a:ext cx="10229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8140" algn="l"/>
                <a:tab pos="939165" algn="l"/>
              </a:tabLst>
            </a:pPr>
            <a:r>
              <a:rPr sz="850" spc="20" dirty="0">
                <a:latin typeface="Cambria Math"/>
                <a:cs typeface="Cambria Math"/>
              </a:rPr>
              <a:t>1	2	</a:t>
            </a:r>
            <a:r>
              <a:rPr sz="850" spc="110" dirty="0">
                <a:latin typeface="Cambria Math"/>
                <a:cs typeface="Cambria Math"/>
              </a:rPr>
              <a:t>𝑢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475576" y="6636384"/>
            <a:ext cx="70485" cy="55244"/>
          </a:xfrm>
          <a:custGeom>
            <a:avLst/>
            <a:gdLst/>
            <a:ahLst/>
            <a:cxnLst/>
            <a:rect l="l" t="t" r="r" b="b"/>
            <a:pathLst>
              <a:path w="70485" h="55245">
                <a:moveTo>
                  <a:pt x="70104" y="0"/>
                </a:moveTo>
                <a:lnTo>
                  <a:pt x="0" y="0"/>
                </a:lnTo>
                <a:lnTo>
                  <a:pt x="0" y="54863"/>
                </a:lnTo>
                <a:lnTo>
                  <a:pt x="70104" y="54863"/>
                </a:lnTo>
                <a:lnTo>
                  <a:pt x="70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462876" y="6568821"/>
            <a:ext cx="958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10" dirty="0">
                <a:latin typeface="Cambria Math"/>
                <a:cs typeface="Cambria Math"/>
              </a:rPr>
              <a:t>𝑢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57545" y="6494144"/>
            <a:ext cx="27247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2318385" algn="l"/>
              </a:tabLst>
            </a:pPr>
            <a:r>
              <a:rPr sz="1200" dirty="0">
                <a:latin typeface="Cambria Math"/>
                <a:cs typeface="Cambria Math"/>
              </a:rPr>
              <a:t>∆𝑈</a:t>
            </a:r>
            <a:r>
              <a:rPr sz="1200" spc="8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𝑈</a:t>
            </a:r>
            <a:r>
              <a:rPr sz="1200" spc="44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− </a:t>
            </a:r>
            <a:r>
              <a:rPr sz="1200" dirty="0" smtClean="0">
                <a:latin typeface="Cambria Math"/>
                <a:cs typeface="Cambria Math"/>
              </a:rPr>
              <a:t>𝑈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5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340" dirty="0">
                <a:latin typeface="Cambria Math"/>
                <a:cs typeface="Cambria Math"/>
              </a:rPr>
              <a:t> </a:t>
            </a:r>
            <a:r>
              <a:rPr sz="1275" spc="15" baseline="45751" dirty="0" smtClean="0">
                <a:latin typeface="Cambria Math"/>
                <a:cs typeface="Cambria Math"/>
              </a:rPr>
              <a:t>𝐿</a:t>
            </a:r>
            <a:r>
              <a:rPr lang="es-ES" sz="1275" spc="15" baseline="45751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𝑅</a:t>
            </a:r>
            <a:r>
              <a:rPr sz="1200" spc="3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𝑃</a:t>
            </a:r>
            <a:r>
              <a:rPr sz="1200" spc="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𝑋</a:t>
            </a:r>
            <a:r>
              <a:rPr sz="1200" spc="305" dirty="0">
                <a:latin typeface="Cambria Math"/>
                <a:cs typeface="Cambria Math"/>
              </a:rPr>
              <a:t> </a:t>
            </a:r>
            <a:r>
              <a:rPr sz="1200" spc="10" dirty="0">
                <a:latin typeface="Cambria Math"/>
                <a:cs typeface="Cambria Math"/>
              </a:rPr>
              <a:t>𝑄)	</a:t>
            </a:r>
            <a:r>
              <a:rPr sz="1200" spc="-5" dirty="0">
                <a:latin typeface="Times New Roman"/>
                <a:cs typeface="Times New Roman"/>
              </a:rPr>
              <a:t>[3.18]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70244" y="6849236"/>
            <a:ext cx="5835650" cy="58801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 marR="30480" algn="just">
              <a:lnSpc>
                <a:spcPct val="103699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Para secciones </a:t>
            </a:r>
            <a:r>
              <a:rPr sz="1200" dirty="0">
                <a:latin typeface="Times New Roman"/>
                <a:cs typeface="Times New Roman"/>
              </a:rPr>
              <a:t>S(mm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) </a:t>
            </a:r>
            <a:r>
              <a:rPr sz="1200" spc="-1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dirty="0">
                <a:latin typeface="Times New Roman"/>
                <a:cs typeface="Times New Roman"/>
              </a:rPr>
              <a:t> no muy </a:t>
            </a:r>
            <a:r>
              <a:rPr sz="1200" spc="-5" dirty="0">
                <a:latin typeface="Times New Roman"/>
                <a:cs typeface="Times New Roman"/>
              </a:rPr>
              <a:t>grandes (hasta </a:t>
            </a:r>
            <a:r>
              <a:rPr sz="1200" dirty="0">
                <a:latin typeface="Times New Roman"/>
                <a:cs typeface="Times New Roman"/>
              </a:rPr>
              <a:t>95 </a:t>
            </a:r>
            <a:r>
              <a:rPr sz="1200" spc="5" dirty="0">
                <a:latin typeface="Times New Roman"/>
                <a:cs typeface="Times New Roman"/>
              </a:rPr>
              <a:t>mm</a:t>
            </a:r>
            <a:r>
              <a:rPr sz="1200" spc="7" baseline="31250" dirty="0">
                <a:latin typeface="Times New Roman"/>
                <a:cs typeface="Times New Roman"/>
              </a:rPr>
              <a:t>2 </a:t>
            </a:r>
            <a:r>
              <a:rPr sz="1200" spc="-5" dirty="0">
                <a:latin typeface="Times New Roman"/>
                <a:cs typeface="Times New Roman"/>
              </a:rPr>
              <a:t>en el Cobre), el </a:t>
            </a:r>
            <a:r>
              <a:rPr sz="1200" spc="-5" dirty="0" err="1" smtClean="0">
                <a:latin typeface="Times New Roman"/>
                <a:cs typeface="Times New Roman"/>
              </a:rPr>
              <a:t>término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asociado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reactancia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despreciar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término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resistencia,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quedando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como </a:t>
            </a:r>
            <a:r>
              <a:rPr sz="1200" dirty="0">
                <a:latin typeface="Times New Roman"/>
                <a:cs typeface="Times New Roman"/>
              </a:rPr>
              <a:t>sigue: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570245" y="7466838"/>
            <a:ext cx="673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∆𝑈</a:t>
            </a:r>
            <a:r>
              <a:rPr spc="75" baseline="-32407" dirty="0">
                <a:latin typeface="Cambria Math"/>
                <a:cs typeface="Cambria Math"/>
              </a:rPr>
              <a:t> 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60" baseline="-32407" dirty="0">
                <a:latin typeface="Cambria Math"/>
                <a:cs typeface="Cambria Math"/>
              </a:rPr>
              <a:t> </a:t>
            </a:r>
            <a:r>
              <a:rPr sz="850" spc="35" dirty="0">
                <a:latin typeface="Cambria Math"/>
                <a:cs typeface="Cambria Math"/>
              </a:rPr>
              <a:t>𝐿𝜌𝑃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082259" y="7766050"/>
            <a:ext cx="52069" cy="53340"/>
          </a:xfrm>
          <a:custGeom>
            <a:avLst/>
            <a:gdLst/>
            <a:ahLst/>
            <a:cxnLst/>
            <a:rect l="l" t="t" r="r" b="b"/>
            <a:pathLst>
              <a:path w="52069" h="53340">
                <a:moveTo>
                  <a:pt x="51815" y="0"/>
                </a:moveTo>
                <a:lnTo>
                  <a:pt x="0" y="0"/>
                </a:lnTo>
                <a:lnTo>
                  <a:pt x="0" y="53339"/>
                </a:lnTo>
                <a:lnTo>
                  <a:pt x="51815" y="53339"/>
                </a:lnTo>
                <a:lnTo>
                  <a:pt x="518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972531" y="7677151"/>
            <a:ext cx="26606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20" dirty="0">
                <a:latin typeface="Cambria Math"/>
                <a:cs typeface="Cambria Math"/>
              </a:rPr>
              <a:t>𝑈</a:t>
            </a:r>
            <a:r>
              <a:rPr sz="1050" spc="30" baseline="-11904" dirty="0">
                <a:latin typeface="Cambria Math"/>
                <a:cs typeface="Cambria Math"/>
              </a:rPr>
              <a:t>2</a:t>
            </a:r>
            <a:r>
              <a:rPr sz="850" spc="20" dirty="0">
                <a:latin typeface="Cambria Math"/>
                <a:cs typeface="Cambria Math"/>
              </a:rPr>
              <a:t>𝑆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006059" y="7673086"/>
            <a:ext cx="201295" cy="10795"/>
          </a:xfrm>
          <a:custGeom>
            <a:avLst/>
            <a:gdLst/>
            <a:ahLst/>
            <a:cxnLst/>
            <a:rect l="l" t="t" r="r" b="b"/>
            <a:pathLst>
              <a:path w="201294" h="10795">
                <a:moveTo>
                  <a:pt x="201168" y="0"/>
                </a:moveTo>
                <a:lnTo>
                  <a:pt x="0" y="0"/>
                </a:lnTo>
                <a:lnTo>
                  <a:pt x="0" y="10667"/>
                </a:lnTo>
                <a:lnTo>
                  <a:pt x="201168" y="10667"/>
                </a:lnTo>
                <a:lnTo>
                  <a:pt x="201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307302" y="7556754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[3.1</a:t>
            </a:r>
            <a:r>
              <a:rPr sz="1200" spc="-5" dirty="0">
                <a:latin typeface="Times New Roman"/>
                <a:cs typeface="Times New Roman"/>
              </a:rPr>
              <a:t>9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95645" y="7892033"/>
            <a:ext cx="578294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7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Además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pequeña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comparación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tensiones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nominales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pc="-7" baseline="4629" dirty="0" smtClean="0">
                <a:latin typeface="Times New Roman"/>
                <a:cs typeface="Times New Roman"/>
              </a:rPr>
              <a:t>se </a:t>
            </a:r>
            <a:r>
              <a:rPr spc="-7" baseline="4629" dirty="0">
                <a:latin typeface="Times New Roman"/>
                <a:cs typeface="Times New Roman"/>
              </a:rPr>
              <a:t>tratan</a:t>
            </a:r>
            <a:r>
              <a:rPr baseline="4629" dirty="0">
                <a:latin typeface="Times New Roman"/>
                <a:cs typeface="Times New Roman"/>
              </a:rPr>
              <a:t> y por</a:t>
            </a:r>
            <a:r>
              <a:rPr spc="-1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tanto se</a:t>
            </a:r>
            <a:r>
              <a:rPr spc="-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puede</a:t>
            </a:r>
            <a:r>
              <a:rPr spc="-7" baseline="4629" dirty="0">
                <a:latin typeface="Times New Roman"/>
                <a:cs typeface="Times New Roman"/>
              </a:rPr>
              <a:t> suponer</a:t>
            </a:r>
            <a:r>
              <a:rPr spc="1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2</a:t>
            </a:r>
            <a:r>
              <a:rPr baseline="4629" dirty="0">
                <a:latin typeface="Cambria Math"/>
                <a:cs typeface="Cambria Math"/>
              </a:rPr>
              <a:t>≅</a:t>
            </a:r>
            <a:r>
              <a:rPr baseline="4629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105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llegando</a:t>
            </a:r>
            <a:r>
              <a:rPr baseline="4629" dirty="0">
                <a:latin typeface="Times New Roman"/>
                <a:cs typeface="Times New Roman"/>
              </a:rPr>
              <a:t> a</a:t>
            </a:r>
            <a:r>
              <a:rPr spc="-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 </a:t>
            </a:r>
            <a:r>
              <a:rPr spc="-7" baseline="4629" dirty="0">
                <a:latin typeface="Times New Roman"/>
                <a:cs typeface="Times New Roman"/>
              </a:rPr>
              <a:t>expresión:</a:t>
            </a:r>
            <a:endParaRPr baseline="4629" dirty="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70245" y="8344661"/>
            <a:ext cx="673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∆𝑈</a:t>
            </a:r>
            <a:r>
              <a:rPr spc="75" baseline="-32407" dirty="0">
                <a:latin typeface="Cambria Math"/>
                <a:cs typeface="Cambria Math"/>
              </a:rPr>
              <a:t> 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60" baseline="-32407" dirty="0">
                <a:latin typeface="Cambria Math"/>
                <a:cs typeface="Cambria Math"/>
              </a:rPr>
              <a:t> </a:t>
            </a:r>
            <a:r>
              <a:rPr sz="850" spc="35" dirty="0">
                <a:latin typeface="Cambria Math"/>
                <a:cs typeface="Cambria Math"/>
              </a:rPr>
              <a:t>𝐿𝜌𝑃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077687" y="8651493"/>
            <a:ext cx="62865" cy="45720"/>
          </a:xfrm>
          <a:custGeom>
            <a:avLst/>
            <a:gdLst/>
            <a:ahLst/>
            <a:cxnLst/>
            <a:rect l="l" t="t" r="r" b="b"/>
            <a:pathLst>
              <a:path w="62865" h="45720">
                <a:moveTo>
                  <a:pt x="62484" y="0"/>
                </a:moveTo>
                <a:lnTo>
                  <a:pt x="0" y="0"/>
                </a:lnTo>
                <a:lnTo>
                  <a:pt x="0" y="45720"/>
                </a:lnTo>
                <a:lnTo>
                  <a:pt x="62484" y="45720"/>
                </a:lnTo>
                <a:lnTo>
                  <a:pt x="624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967959" y="8554974"/>
            <a:ext cx="2749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40" dirty="0">
                <a:latin typeface="Cambria Math"/>
                <a:cs typeface="Cambria Math"/>
              </a:rPr>
              <a:t>𝑈</a:t>
            </a:r>
            <a:r>
              <a:rPr sz="1050" spc="60" baseline="-11904" dirty="0">
                <a:latin typeface="Cambria Math"/>
                <a:cs typeface="Cambria Math"/>
              </a:rPr>
              <a:t>𝑛</a:t>
            </a:r>
            <a:r>
              <a:rPr sz="850" spc="40" dirty="0">
                <a:latin typeface="Cambria Math"/>
                <a:cs typeface="Cambria Math"/>
              </a:rPr>
              <a:t>𝑆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006059" y="8550910"/>
            <a:ext cx="201295" cy="10795"/>
          </a:xfrm>
          <a:custGeom>
            <a:avLst/>
            <a:gdLst/>
            <a:ahLst/>
            <a:cxnLst/>
            <a:rect l="l" t="t" r="r" b="b"/>
            <a:pathLst>
              <a:path w="201294" h="10795">
                <a:moveTo>
                  <a:pt x="201168" y="0"/>
                </a:moveTo>
                <a:lnTo>
                  <a:pt x="0" y="0"/>
                </a:lnTo>
                <a:lnTo>
                  <a:pt x="0" y="10667"/>
                </a:lnTo>
                <a:lnTo>
                  <a:pt x="201168" y="10667"/>
                </a:lnTo>
                <a:lnTo>
                  <a:pt x="201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308825" y="8434578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[3.2</a:t>
            </a:r>
            <a:r>
              <a:rPr sz="1200" spc="-5" dirty="0">
                <a:latin typeface="Times New Roman"/>
                <a:cs typeface="Times New Roman"/>
              </a:rPr>
              <a:t>0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95645" y="8792717"/>
            <a:ext cx="5784215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Expresando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tanto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ciento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dicha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trifásica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llegamos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ecuación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881140" y="9431731"/>
            <a:ext cx="144780" cy="10795"/>
          </a:xfrm>
          <a:custGeom>
            <a:avLst/>
            <a:gdLst/>
            <a:ahLst/>
            <a:cxnLst/>
            <a:rect l="l" t="t" r="r" b="b"/>
            <a:pathLst>
              <a:path w="144780" h="10795">
                <a:moveTo>
                  <a:pt x="144780" y="0"/>
                </a:moveTo>
                <a:lnTo>
                  <a:pt x="0" y="0"/>
                </a:lnTo>
                <a:lnTo>
                  <a:pt x="0" y="10668"/>
                </a:lnTo>
                <a:lnTo>
                  <a:pt x="144780" y="10668"/>
                </a:lnTo>
                <a:lnTo>
                  <a:pt x="1447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2590056" y="9532315"/>
            <a:ext cx="5797550" cy="73660"/>
            <a:chOff x="882700" y="9532315"/>
            <a:chExt cx="5797550" cy="73660"/>
          </a:xfrm>
        </p:grpSpPr>
        <p:sp>
          <p:nvSpPr>
            <p:cNvPr id="49" name="object 49"/>
            <p:cNvSpPr/>
            <p:nvPr/>
          </p:nvSpPr>
          <p:spPr>
            <a:xfrm>
              <a:off x="882700" y="9599371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5797041" y="6095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48460" y="9532315"/>
              <a:ext cx="681355" cy="50800"/>
            </a:xfrm>
            <a:custGeom>
              <a:avLst/>
              <a:gdLst/>
              <a:ahLst/>
              <a:cxnLst/>
              <a:rect l="l" t="t" r="r" b="b"/>
              <a:pathLst>
                <a:path w="681355" h="50800">
                  <a:moveTo>
                    <a:pt x="62484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62484" y="45720"/>
                  </a:lnTo>
                  <a:lnTo>
                    <a:pt x="62484" y="0"/>
                  </a:lnTo>
                  <a:close/>
                </a:path>
                <a:path w="681355" h="50800">
                  <a:moveTo>
                    <a:pt x="681177" y="4572"/>
                  </a:moveTo>
                  <a:lnTo>
                    <a:pt x="618693" y="4572"/>
                  </a:lnTo>
                  <a:lnTo>
                    <a:pt x="618693" y="50292"/>
                  </a:lnTo>
                  <a:lnTo>
                    <a:pt x="681177" y="50292"/>
                  </a:lnTo>
                  <a:lnTo>
                    <a:pt x="681177" y="45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561811" y="9481516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spc="155" dirty="0">
                <a:latin typeface="Cambria Math"/>
                <a:cs typeface="Cambria Math"/>
              </a:rPr>
              <a:t>𝑛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33388" y="9435795"/>
            <a:ext cx="9207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669290" algn="l"/>
              </a:tabLst>
            </a:pPr>
            <a:r>
              <a:rPr sz="850" spc="30" dirty="0">
                <a:latin typeface="Cambria Math"/>
                <a:cs typeface="Cambria Math"/>
              </a:rPr>
              <a:t>𝑈</a:t>
            </a:r>
            <a:r>
              <a:rPr sz="1050" spc="44" baseline="-11904" dirty="0">
                <a:latin typeface="Cambria Math"/>
                <a:cs typeface="Cambria Math"/>
              </a:rPr>
              <a:t>𝑛	</a:t>
            </a:r>
            <a:r>
              <a:rPr sz="850" spc="45" dirty="0">
                <a:latin typeface="Cambria Math"/>
                <a:cs typeface="Cambria Math"/>
              </a:rPr>
              <a:t>𝑈</a:t>
            </a:r>
            <a:r>
              <a:rPr sz="1050" spc="67" baseline="23809" dirty="0">
                <a:latin typeface="Cambria Math"/>
                <a:cs typeface="Cambria Math"/>
              </a:rPr>
              <a:t>2</a:t>
            </a:r>
            <a:r>
              <a:rPr sz="850" spc="45" dirty="0">
                <a:latin typeface="Cambria Math"/>
                <a:cs typeface="Cambria Math"/>
              </a:rPr>
              <a:t>𝑆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502882" y="9431731"/>
            <a:ext cx="203200" cy="10795"/>
          </a:xfrm>
          <a:custGeom>
            <a:avLst/>
            <a:gdLst/>
            <a:ahLst/>
            <a:cxnLst/>
            <a:rect l="l" t="t" r="r" b="b"/>
            <a:pathLst>
              <a:path w="203200" h="10795">
                <a:moveTo>
                  <a:pt x="202692" y="0"/>
                </a:moveTo>
                <a:lnTo>
                  <a:pt x="0" y="0"/>
                </a:lnTo>
                <a:lnTo>
                  <a:pt x="0" y="10668"/>
                </a:lnTo>
                <a:lnTo>
                  <a:pt x="202692" y="10668"/>
                </a:lnTo>
                <a:lnTo>
                  <a:pt x="2026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570245" y="9315398"/>
            <a:ext cx="19348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𝜀</a:t>
            </a:r>
            <a:r>
              <a:rPr sz="1200" spc="9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75" spc="15" baseline="45751" dirty="0">
                <a:latin typeface="Cambria Math"/>
                <a:cs typeface="Cambria Math"/>
              </a:rPr>
              <a:t>∆𝑈</a:t>
            </a:r>
            <a:r>
              <a:rPr sz="1275" spc="44" baseline="45751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100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75" spc="52" baseline="45751" dirty="0">
                <a:latin typeface="Cambria Math"/>
                <a:cs typeface="Cambria Math"/>
              </a:rPr>
              <a:t>𝐿𝜌𝑃 </a:t>
            </a:r>
            <a:r>
              <a:rPr sz="1200" spc="-5" dirty="0">
                <a:latin typeface="Cambria Math"/>
                <a:cs typeface="Cambria Math"/>
              </a:rPr>
              <a:t>100</a:t>
            </a:r>
            <a:r>
              <a:rPr sz="1200" spc="62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[3.21]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5" name="object 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4723" y="1167962"/>
            <a:ext cx="3681230" cy="19736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70"/>
            <a:ext cx="578548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/>
            <a:r>
              <a:rPr sz="1200" spc="-5" dirty="0">
                <a:latin typeface="Times New Roman"/>
                <a:cs typeface="Times New Roman"/>
              </a:rPr>
              <a:t>Y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-5" dirty="0">
                <a:latin typeface="Times New Roman"/>
                <a:cs typeface="Times New Roman"/>
              </a:rPr>
              <a:t> ecuación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línea </a:t>
            </a:r>
            <a:r>
              <a:rPr sz="1200" spc="-5" dirty="0">
                <a:latin typeface="Times New Roman"/>
                <a:cs typeface="Times New Roman"/>
              </a:rPr>
              <a:t>monofásica sería: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52769" y="1797049"/>
            <a:ext cx="62865" cy="45720"/>
          </a:xfrm>
          <a:custGeom>
            <a:avLst/>
            <a:gdLst/>
            <a:ahLst/>
            <a:cxnLst/>
            <a:rect l="l" t="t" r="r" b="b"/>
            <a:pathLst>
              <a:path w="62865" h="45719">
                <a:moveTo>
                  <a:pt x="62484" y="0"/>
                </a:moveTo>
                <a:lnTo>
                  <a:pt x="0" y="0"/>
                </a:lnTo>
                <a:lnTo>
                  <a:pt x="0" y="45720"/>
                </a:lnTo>
                <a:lnTo>
                  <a:pt x="62484" y="45720"/>
                </a:lnTo>
                <a:lnTo>
                  <a:pt x="624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40069" y="1741678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spc="155" dirty="0">
                <a:latin typeface="Cambria Math"/>
                <a:cs typeface="Cambria Math"/>
              </a:rPr>
              <a:t>𝑛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3041" y="1695958"/>
            <a:ext cx="276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45" dirty="0">
                <a:latin typeface="Cambria Math"/>
                <a:cs typeface="Cambria Math"/>
              </a:rPr>
              <a:t>𝑈</a:t>
            </a:r>
            <a:r>
              <a:rPr sz="1050" spc="67" baseline="23809" dirty="0">
                <a:latin typeface="Cambria Math"/>
                <a:cs typeface="Cambria Math"/>
              </a:rPr>
              <a:t>2</a:t>
            </a:r>
            <a:r>
              <a:rPr sz="850" spc="45" dirty="0">
                <a:latin typeface="Cambria Math"/>
                <a:cs typeface="Cambria Math"/>
              </a:rPr>
              <a:t>𝑆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81140" y="1691894"/>
            <a:ext cx="203200" cy="10795"/>
          </a:xfrm>
          <a:custGeom>
            <a:avLst/>
            <a:gdLst/>
            <a:ahLst/>
            <a:cxnLst/>
            <a:rect l="l" t="t" r="r" b="b"/>
            <a:pathLst>
              <a:path w="203200" h="10794">
                <a:moveTo>
                  <a:pt x="202692" y="0"/>
                </a:moveTo>
                <a:lnTo>
                  <a:pt x="0" y="0"/>
                </a:lnTo>
                <a:lnTo>
                  <a:pt x="0" y="10668"/>
                </a:lnTo>
                <a:lnTo>
                  <a:pt x="202692" y="10668"/>
                </a:lnTo>
                <a:lnTo>
                  <a:pt x="2026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70245" y="1575561"/>
            <a:ext cx="13112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𝜀</a:t>
            </a:r>
            <a:r>
              <a:rPr sz="1200" spc="8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75" spc="52" baseline="45751" dirty="0">
                <a:latin typeface="Cambria Math"/>
                <a:cs typeface="Cambria Math"/>
              </a:rPr>
              <a:t>𝐿𝜌𝑃</a:t>
            </a:r>
            <a:r>
              <a:rPr sz="1275" spc="37" baseline="45751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200</a:t>
            </a:r>
            <a:r>
              <a:rPr sz="1200" spc="60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[3.22]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95645" y="1936750"/>
            <a:ext cx="5785485" cy="6883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Estas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expresiones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permiten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cálculo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dado,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bien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despejar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dirty="0">
                <a:latin typeface="Times New Roman"/>
                <a:cs typeface="Times New Roman"/>
              </a:rPr>
              <a:t> para una</a:t>
            </a:r>
            <a:r>
              <a:rPr sz="1200" spc="-5" dirty="0">
                <a:latin typeface="Times New Roman"/>
                <a:cs typeface="Times New Roman"/>
              </a:rPr>
              <a:t> caída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buscada.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múltiples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distribuidas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uniforme.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06642" y="6793357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19" h="10795">
                <a:moveTo>
                  <a:pt x="83819" y="0"/>
                </a:moveTo>
                <a:lnTo>
                  <a:pt x="0" y="0"/>
                </a:lnTo>
                <a:lnTo>
                  <a:pt x="0" y="10668"/>
                </a:lnTo>
                <a:lnTo>
                  <a:pt x="83819" y="10668"/>
                </a:lnTo>
                <a:lnTo>
                  <a:pt x="838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58677" y="6793357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8"/>
                </a:lnTo>
                <a:lnTo>
                  <a:pt x="83820" y="10668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25384" y="7008242"/>
            <a:ext cx="84455" cy="10795"/>
          </a:xfrm>
          <a:custGeom>
            <a:avLst/>
            <a:gdLst/>
            <a:ahLst/>
            <a:cxnLst/>
            <a:rect l="l" t="t" r="r" b="b"/>
            <a:pathLst>
              <a:path w="84454" h="10795">
                <a:moveTo>
                  <a:pt x="84124" y="0"/>
                </a:moveTo>
                <a:lnTo>
                  <a:pt x="0" y="0"/>
                </a:lnTo>
                <a:lnTo>
                  <a:pt x="0" y="10667"/>
                </a:lnTo>
                <a:lnTo>
                  <a:pt x="84124" y="10667"/>
                </a:lnTo>
                <a:lnTo>
                  <a:pt x="841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94044" y="4983607"/>
            <a:ext cx="5867400" cy="268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18: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caída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tesnión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distribuidas.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114300"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 en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tramo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línea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es:</a:t>
            </a:r>
            <a:endParaRPr sz="1200" dirty="0">
              <a:latin typeface="Times New Roman"/>
              <a:cs typeface="Times New Roman"/>
            </a:endParaRPr>
          </a:p>
          <a:p>
            <a:pPr marL="114300" marR="2476500">
              <a:lnSpc>
                <a:spcPts val="2410"/>
              </a:lnSpc>
              <a:spcBef>
                <a:spcPts val="150"/>
              </a:spcBef>
              <a:tabLst>
                <a:tab pos="2419985" algn="l"/>
                <a:tab pos="2741930" algn="l"/>
                <a:tab pos="3014980" algn="l"/>
              </a:tabLst>
            </a:pP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ra</a:t>
            </a:r>
            <a:r>
              <a:rPr sz="1200" dirty="0">
                <a:latin typeface="Times New Roman"/>
                <a:cs typeface="Times New Roman"/>
              </a:rPr>
              <a:t>mo 0</a:t>
            </a:r>
            <a:r>
              <a:rPr sz="1200" spc="-5" dirty="0">
                <a:latin typeface="Times New Roman"/>
                <a:cs typeface="Times New Roman"/>
              </a:rPr>
              <a:t>-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10" dirty="0">
                <a:latin typeface="Times New Roman"/>
                <a:cs typeface="Times New Roman"/>
              </a:rPr>
              <a:t>:</a:t>
            </a:r>
            <a:r>
              <a:rPr sz="1200" u="sng" spc="-9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30" baseline="-16339" dirty="0" smtClean="0">
                <a:latin typeface="Cambria Math"/>
                <a:cs typeface="Cambria Math"/>
              </a:rPr>
              <a:t>1</a:t>
            </a:r>
            <a:r>
              <a:rPr lang="es-ES" sz="1275" baseline="-16339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+ </a:t>
            </a: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30" baseline="-16339" dirty="0" smtClean="0">
                <a:latin typeface="Cambria Math"/>
                <a:cs typeface="Cambria Math"/>
              </a:rPr>
              <a:t>2</a:t>
            </a:r>
            <a:r>
              <a:rPr lang="es-ES" sz="1275" baseline="-16339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+</a:t>
            </a:r>
            <a:r>
              <a:rPr sz="1200" spc="5" dirty="0" smtClean="0">
                <a:latin typeface="Cambria Math"/>
                <a:cs typeface="Cambria Math"/>
              </a:rPr>
              <a:t> </a:t>
            </a: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30" baseline="-16339" dirty="0" smtClean="0">
                <a:latin typeface="Cambria Math"/>
                <a:cs typeface="Cambria Math"/>
              </a:rPr>
              <a:t>3</a:t>
            </a:r>
            <a:r>
              <a:rPr lang="es-ES" sz="1275" baseline="-16339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=</a:t>
            </a:r>
            <a:r>
              <a:rPr sz="1200" spc="60" dirty="0" smtClean="0">
                <a:latin typeface="Cambria Math"/>
                <a:cs typeface="Cambria Math"/>
              </a:rPr>
              <a:t> </a:t>
            </a:r>
            <a:r>
              <a:rPr sz="1200" u="sng" spc="-6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22" baseline="-16339" dirty="0" smtClean="0">
                <a:latin typeface="Cambria Math"/>
                <a:cs typeface="Cambria Math"/>
              </a:rPr>
              <a:t>0</a:t>
            </a:r>
            <a:r>
              <a:rPr sz="1275" spc="30" baseline="-16339" dirty="0" smtClean="0">
                <a:latin typeface="Cambria Math"/>
                <a:cs typeface="Cambria Math"/>
              </a:rPr>
              <a:t>1</a:t>
            </a:r>
            <a:r>
              <a:rPr lang="es-ES" sz="1275" baseline="-16339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=</a:t>
            </a:r>
            <a:r>
              <a:rPr sz="1200" spc="75" dirty="0" smtClean="0">
                <a:latin typeface="Cambria Math"/>
                <a:cs typeface="Cambria Math"/>
              </a:rPr>
              <a:t> </a:t>
            </a: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22" baseline="-16339" dirty="0">
                <a:latin typeface="Cambria Math"/>
                <a:cs typeface="Cambria Math"/>
              </a:rPr>
              <a:t>01</a:t>
            </a:r>
            <a:r>
              <a:rPr sz="1275" spc="157" baseline="-16339" dirty="0" smtClean="0">
                <a:latin typeface="Cambria Math"/>
                <a:cs typeface="Cambria Math"/>
              </a:rPr>
              <a:t>𝑎</a:t>
            </a:r>
            <a:r>
              <a:rPr lang="es-ES" sz="1275" baseline="-16339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+ </a:t>
            </a:r>
            <a:r>
              <a:rPr sz="1200" spc="20" dirty="0">
                <a:latin typeface="Cambria Math"/>
                <a:cs typeface="Cambria Math"/>
              </a:rPr>
              <a:t>𝑗</a:t>
            </a: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22" baseline="-16339" dirty="0">
                <a:latin typeface="Cambria Math"/>
                <a:cs typeface="Cambria Math"/>
              </a:rPr>
              <a:t>01</a:t>
            </a:r>
            <a:r>
              <a:rPr sz="1275" spc="142" baseline="-16339" dirty="0">
                <a:latin typeface="Cambria Math"/>
                <a:cs typeface="Cambria Math"/>
              </a:rPr>
              <a:t>𝑟</a:t>
            </a:r>
            <a:r>
              <a:rPr sz="1275" baseline="-16339" dirty="0">
                <a:latin typeface="Cambria Math"/>
                <a:cs typeface="Cambria Math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[3.2</a:t>
            </a:r>
            <a:r>
              <a:rPr sz="1200" spc="-5" dirty="0">
                <a:latin typeface="Times New Roman"/>
                <a:cs typeface="Times New Roman"/>
              </a:rPr>
              <a:t>3</a:t>
            </a:r>
            <a:r>
              <a:rPr sz="1200" dirty="0" smtClean="0">
                <a:latin typeface="Times New Roman"/>
                <a:cs typeface="Times New Roman"/>
              </a:rPr>
              <a:t>]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Tramo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1-2: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44" baseline="-16339" dirty="0">
                <a:latin typeface="Cambria Math"/>
                <a:cs typeface="Cambria Math"/>
              </a:rPr>
              <a:t>2</a:t>
            </a:r>
            <a:r>
              <a:rPr sz="1275" spc="195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44" baseline="-16339" dirty="0">
                <a:latin typeface="Cambria Math"/>
                <a:cs typeface="Cambria Math"/>
              </a:rPr>
              <a:t>3</a:t>
            </a:r>
            <a:r>
              <a:rPr sz="1275" spc="30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30" baseline="-16339" dirty="0">
                <a:latin typeface="Cambria Math"/>
                <a:cs typeface="Cambria Math"/>
              </a:rPr>
              <a:t>12</a:t>
            </a:r>
            <a:r>
              <a:rPr sz="1275" spc="30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85" dirty="0">
                <a:latin typeface="Cambria Math"/>
                <a:cs typeface="Cambria Math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7" baseline="-16339" dirty="0">
                <a:latin typeface="Cambria Math"/>
                <a:cs typeface="Cambria Math"/>
              </a:rPr>
              <a:t>12𝑎</a:t>
            </a:r>
            <a:r>
              <a:rPr sz="1275" spc="225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𝑗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7" baseline="-16339" dirty="0">
                <a:latin typeface="Cambria Math"/>
                <a:cs typeface="Cambria Math"/>
              </a:rPr>
              <a:t>12𝑟	</a:t>
            </a:r>
            <a:r>
              <a:rPr sz="1200" spc="-5" dirty="0">
                <a:latin typeface="Times New Roman"/>
                <a:cs typeface="Times New Roman"/>
              </a:rPr>
              <a:t>[3.24</a:t>
            </a:r>
            <a:r>
              <a:rPr sz="1200" spc="-5" dirty="0" smtClean="0">
                <a:latin typeface="Times New Roman"/>
                <a:cs typeface="Times New Roman"/>
              </a:rPr>
              <a:t>]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Tramo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2-3: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15" baseline="-16339" dirty="0">
                <a:latin typeface="Cambria Math"/>
                <a:cs typeface="Cambria Math"/>
              </a:rPr>
              <a:t>3</a:t>
            </a:r>
            <a:r>
              <a:rPr sz="1275" spc="30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22" baseline="-16339" dirty="0">
                <a:latin typeface="Cambria Math"/>
                <a:cs typeface="Cambria Math"/>
              </a:rPr>
              <a:t>23</a:t>
            </a:r>
            <a:r>
              <a:rPr sz="1275" spc="30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5" dirty="0">
                <a:latin typeface="Cambria Math"/>
                <a:cs typeface="Cambria Math"/>
              </a:rPr>
              <a:t> 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7" baseline="-16339" dirty="0">
                <a:latin typeface="Cambria Math"/>
                <a:cs typeface="Cambria Math"/>
              </a:rPr>
              <a:t>23𝑎</a:t>
            </a:r>
            <a:r>
              <a:rPr sz="1275" spc="21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𝑗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baseline="-16339" dirty="0">
                <a:latin typeface="Cambria Math"/>
                <a:cs typeface="Cambria Math"/>
              </a:rPr>
              <a:t>23𝑟	</a:t>
            </a:r>
            <a:r>
              <a:rPr sz="1200" spc="-5" dirty="0">
                <a:latin typeface="Times New Roman"/>
                <a:cs typeface="Times New Roman"/>
              </a:rPr>
              <a:t>[3.25]</a:t>
            </a:r>
            <a:endParaRPr sz="1200" dirty="0">
              <a:latin typeface="Times New Roman"/>
              <a:cs typeface="Times New Roman"/>
            </a:endParaRPr>
          </a:p>
          <a:p>
            <a:pPr marL="114300">
              <a:spcBef>
                <a:spcPts val="69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caída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 trifásica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será:</a:t>
            </a:r>
            <a:endParaRPr sz="1200" dirty="0">
              <a:latin typeface="Times New Roman"/>
              <a:cs typeface="Times New Roman"/>
            </a:endParaRPr>
          </a:p>
          <a:p>
            <a:pPr marL="114300">
              <a:spcBef>
                <a:spcPts val="1105"/>
              </a:spcBef>
            </a:pPr>
            <a:r>
              <a:rPr baseline="2314" dirty="0">
                <a:latin typeface="Cambria Math"/>
                <a:cs typeface="Cambria Math"/>
              </a:rPr>
              <a:t>∆𝑈</a:t>
            </a:r>
            <a:r>
              <a:rPr spc="135" baseline="2314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=</a:t>
            </a:r>
            <a:r>
              <a:rPr spc="112" baseline="2314" dirty="0">
                <a:latin typeface="Cambria Math"/>
                <a:cs typeface="Cambria Math"/>
              </a:rPr>
              <a:t> </a:t>
            </a:r>
            <a:r>
              <a:rPr sz="1200" spc="10" dirty="0">
                <a:latin typeface="Cambria Math"/>
                <a:cs typeface="Cambria Math"/>
              </a:rPr>
              <a:t>√</a:t>
            </a:r>
            <a:r>
              <a:rPr spc="15" baseline="2314" dirty="0">
                <a:latin typeface="Cambria Math"/>
                <a:cs typeface="Cambria Math"/>
              </a:rPr>
              <a:t>3</a:t>
            </a:r>
            <a:r>
              <a:rPr spc="15" baseline="4629" dirty="0">
                <a:latin typeface="Cambria Math"/>
                <a:cs typeface="Cambria Math"/>
              </a:rPr>
              <a:t>[</a:t>
            </a:r>
            <a:r>
              <a:rPr spc="15" baseline="2314" dirty="0">
                <a:latin typeface="Cambria Math"/>
                <a:cs typeface="Cambria Math"/>
              </a:rPr>
              <a:t>𝑅</a:t>
            </a:r>
            <a:r>
              <a:rPr sz="1275" spc="15" baseline="-13071" dirty="0">
                <a:latin typeface="Cambria Math"/>
                <a:cs typeface="Cambria Math"/>
              </a:rPr>
              <a:t>𝑢</a:t>
            </a:r>
            <a:r>
              <a:rPr spc="15" baseline="4629" dirty="0">
                <a:latin typeface="Cambria Math"/>
                <a:cs typeface="Cambria Math"/>
              </a:rPr>
              <a:t>(</a:t>
            </a:r>
            <a:r>
              <a:rPr spc="15" baseline="2314" dirty="0">
                <a:latin typeface="Cambria Math"/>
                <a:cs typeface="Cambria Math"/>
              </a:rPr>
              <a:t>𝐿</a:t>
            </a:r>
            <a:r>
              <a:rPr sz="1275" spc="15" baseline="-13071" dirty="0">
                <a:latin typeface="Cambria Math"/>
                <a:cs typeface="Cambria Math"/>
              </a:rPr>
              <a:t>1</a:t>
            </a:r>
            <a:r>
              <a:rPr spc="15" baseline="2314" dirty="0">
                <a:latin typeface="Cambria Math"/>
                <a:cs typeface="Cambria Math"/>
              </a:rPr>
              <a:t>𝐼</a:t>
            </a:r>
            <a:r>
              <a:rPr sz="1275" spc="15" baseline="-13071" dirty="0">
                <a:latin typeface="Cambria Math"/>
                <a:cs typeface="Cambria Math"/>
              </a:rPr>
              <a:t>01𝑎</a:t>
            </a:r>
            <a:r>
              <a:rPr sz="1275" spc="232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7" baseline="2314" dirty="0">
                <a:latin typeface="Cambria Math"/>
                <a:cs typeface="Cambria Math"/>
              </a:rPr>
              <a:t> </a:t>
            </a:r>
            <a:r>
              <a:rPr spc="15" baseline="2314" dirty="0">
                <a:latin typeface="Cambria Math"/>
                <a:cs typeface="Cambria Math"/>
              </a:rPr>
              <a:t>𝐿</a:t>
            </a:r>
            <a:r>
              <a:rPr sz="1275" spc="15" baseline="-13071" dirty="0">
                <a:latin typeface="Cambria Math"/>
                <a:cs typeface="Cambria Math"/>
              </a:rPr>
              <a:t>2</a:t>
            </a:r>
            <a:r>
              <a:rPr spc="15" baseline="2314" dirty="0">
                <a:latin typeface="Cambria Math"/>
                <a:cs typeface="Cambria Math"/>
              </a:rPr>
              <a:t>𝐼</a:t>
            </a:r>
            <a:r>
              <a:rPr sz="1275" spc="15" baseline="-13071" dirty="0">
                <a:latin typeface="Cambria Math"/>
                <a:cs typeface="Cambria Math"/>
              </a:rPr>
              <a:t>12𝑎</a:t>
            </a:r>
            <a:r>
              <a:rPr sz="1275" spc="225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7" baseline="2314" dirty="0">
                <a:latin typeface="Cambria Math"/>
                <a:cs typeface="Cambria Math"/>
              </a:rPr>
              <a:t> </a:t>
            </a:r>
            <a:r>
              <a:rPr spc="30" baseline="2314" dirty="0">
                <a:latin typeface="Cambria Math"/>
                <a:cs typeface="Cambria Math"/>
              </a:rPr>
              <a:t>𝐿</a:t>
            </a:r>
            <a:r>
              <a:rPr sz="1275" spc="30" baseline="-13071" dirty="0">
                <a:latin typeface="Cambria Math"/>
                <a:cs typeface="Cambria Math"/>
              </a:rPr>
              <a:t>3</a:t>
            </a:r>
            <a:r>
              <a:rPr spc="30" baseline="2314" dirty="0">
                <a:latin typeface="Cambria Math"/>
                <a:cs typeface="Cambria Math"/>
              </a:rPr>
              <a:t>𝐼</a:t>
            </a:r>
            <a:r>
              <a:rPr sz="1275" spc="30" baseline="-13071" dirty="0">
                <a:latin typeface="Cambria Math"/>
                <a:cs typeface="Cambria Math"/>
              </a:rPr>
              <a:t>23𝑎</a:t>
            </a:r>
            <a:r>
              <a:rPr spc="30" baseline="4629" dirty="0">
                <a:latin typeface="Cambria Math"/>
                <a:cs typeface="Cambria Math"/>
              </a:rPr>
              <a:t>)</a:t>
            </a:r>
            <a:r>
              <a:rPr spc="-7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−</a:t>
            </a:r>
            <a:r>
              <a:rPr spc="7" baseline="2314" dirty="0">
                <a:latin typeface="Cambria Math"/>
                <a:cs typeface="Cambria Math"/>
              </a:rPr>
              <a:t> </a:t>
            </a:r>
            <a:r>
              <a:rPr spc="15" baseline="2314" dirty="0">
                <a:latin typeface="Cambria Math"/>
                <a:cs typeface="Cambria Math"/>
              </a:rPr>
              <a:t>𝑋</a:t>
            </a:r>
            <a:r>
              <a:rPr sz="1275" spc="15" baseline="-13071" dirty="0">
                <a:latin typeface="Cambria Math"/>
                <a:cs typeface="Cambria Math"/>
              </a:rPr>
              <a:t>𝑢</a:t>
            </a:r>
            <a:r>
              <a:rPr spc="15" baseline="4629" dirty="0">
                <a:latin typeface="Cambria Math"/>
                <a:cs typeface="Cambria Math"/>
              </a:rPr>
              <a:t>(</a:t>
            </a:r>
            <a:r>
              <a:rPr spc="15" baseline="2314" dirty="0">
                <a:latin typeface="Cambria Math"/>
                <a:cs typeface="Cambria Math"/>
              </a:rPr>
              <a:t>𝐿</a:t>
            </a:r>
            <a:r>
              <a:rPr sz="1275" spc="15" baseline="-13071" dirty="0">
                <a:latin typeface="Cambria Math"/>
                <a:cs typeface="Cambria Math"/>
              </a:rPr>
              <a:t>1</a:t>
            </a:r>
            <a:r>
              <a:rPr spc="15" baseline="2314" dirty="0">
                <a:latin typeface="Cambria Math"/>
                <a:cs typeface="Cambria Math"/>
              </a:rPr>
              <a:t>𝐼</a:t>
            </a:r>
            <a:r>
              <a:rPr sz="1275" spc="15" baseline="-13071" dirty="0">
                <a:latin typeface="Cambria Math"/>
                <a:cs typeface="Cambria Math"/>
              </a:rPr>
              <a:t>01𝑟</a:t>
            </a:r>
            <a:r>
              <a:rPr sz="1275" spc="240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-7" baseline="2314" dirty="0">
                <a:latin typeface="Cambria Math"/>
                <a:cs typeface="Cambria Math"/>
              </a:rPr>
              <a:t> </a:t>
            </a:r>
            <a:r>
              <a:rPr spc="7" baseline="2314" dirty="0">
                <a:latin typeface="Cambria Math"/>
                <a:cs typeface="Cambria Math"/>
              </a:rPr>
              <a:t>𝐿</a:t>
            </a:r>
            <a:r>
              <a:rPr sz="1275" spc="7" baseline="-13071" dirty="0">
                <a:latin typeface="Cambria Math"/>
                <a:cs typeface="Cambria Math"/>
              </a:rPr>
              <a:t>2</a:t>
            </a:r>
            <a:r>
              <a:rPr spc="7" baseline="2314" dirty="0">
                <a:latin typeface="Cambria Math"/>
                <a:cs typeface="Cambria Math"/>
              </a:rPr>
              <a:t>𝐼</a:t>
            </a:r>
            <a:r>
              <a:rPr sz="1275" spc="7" baseline="-13071" dirty="0">
                <a:latin typeface="Cambria Math"/>
                <a:cs typeface="Cambria Math"/>
              </a:rPr>
              <a:t>12𝑟</a:t>
            </a:r>
            <a:r>
              <a:rPr sz="1275" spc="240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7" baseline="2314" dirty="0">
                <a:latin typeface="Cambria Math"/>
                <a:cs typeface="Cambria Math"/>
              </a:rPr>
              <a:t> </a:t>
            </a:r>
            <a:r>
              <a:rPr spc="22" baseline="2314" dirty="0">
                <a:latin typeface="Cambria Math"/>
                <a:cs typeface="Cambria Math"/>
              </a:rPr>
              <a:t>𝐿</a:t>
            </a:r>
            <a:r>
              <a:rPr sz="1275" spc="22" baseline="-13071" dirty="0">
                <a:latin typeface="Cambria Math"/>
                <a:cs typeface="Cambria Math"/>
              </a:rPr>
              <a:t>3</a:t>
            </a:r>
            <a:r>
              <a:rPr spc="22" baseline="2314" dirty="0">
                <a:latin typeface="Cambria Math"/>
                <a:cs typeface="Cambria Math"/>
              </a:rPr>
              <a:t>𝐼</a:t>
            </a:r>
            <a:r>
              <a:rPr sz="1275" spc="22" baseline="-13071" dirty="0">
                <a:latin typeface="Cambria Math"/>
                <a:cs typeface="Cambria Math"/>
              </a:rPr>
              <a:t>23𝑟</a:t>
            </a:r>
            <a:r>
              <a:rPr spc="22" baseline="4629" dirty="0">
                <a:latin typeface="Cambria Math"/>
                <a:cs typeface="Cambria Math"/>
              </a:rPr>
              <a:t>)]</a:t>
            </a:r>
            <a:r>
              <a:rPr spc="89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=</a:t>
            </a:r>
            <a:r>
              <a:rPr spc="127" baseline="2314" dirty="0">
                <a:latin typeface="Cambria Math"/>
                <a:cs typeface="Cambria Math"/>
              </a:rPr>
              <a:t> </a:t>
            </a:r>
            <a:r>
              <a:rPr sz="1200" spc="5" dirty="0">
                <a:latin typeface="Cambria Math"/>
                <a:cs typeface="Cambria Math"/>
              </a:rPr>
              <a:t>√</a:t>
            </a:r>
            <a:r>
              <a:rPr spc="7" baseline="2314" dirty="0">
                <a:latin typeface="Cambria Math"/>
                <a:cs typeface="Cambria Math"/>
              </a:rPr>
              <a:t>3𝑅</a:t>
            </a:r>
            <a:r>
              <a:rPr sz="1275" spc="7" baseline="-13071" dirty="0">
                <a:latin typeface="Cambria Math"/>
                <a:cs typeface="Cambria Math"/>
              </a:rPr>
              <a:t>𝑢</a:t>
            </a:r>
            <a:r>
              <a:rPr spc="7" baseline="4629" dirty="0">
                <a:latin typeface="Cambria Math"/>
                <a:cs typeface="Cambria Math"/>
              </a:rPr>
              <a:t>[</a:t>
            </a:r>
            <a:r>
              <a:rPr spc="7" baseline="2314" dirty="0">
                <a:latin typeface="Cambria Math"/>
                <a:cs typeface="Cambria Math"/>
              </a:rPr>
              <a:t>𝐿</a:t>
            </a:r>
            <a:r>
              <a:rPr sz="1275" spc="7" baseline="-13071" dirty="0">
                <a:latin typeface="Cambria Math"/>
                <a:cs typeface="Cambria Math"/>
              </a:rPr>
              <a:t>1</a:t>
            </a:r>
            <a:r>
              <a:rPr spc="7" baseline="4629" dirty="0">
                <a:latin typeface="Cambria Math"/>
                <a:cs typeface="Cambria Math"/>
              </a:rPr>
              <a:t>(</a:t>
            </a:r>
            <a:r>
              <a:rPr spc="7" baseline="2314" dirty="0">
                <a:latin typeface="Cambria Math"/>
                <a:cs typeface="Cambria Math"/>
              </a:rPr>
              <a:t>𝐼</a:t>
            </a:r>
            <a:r>
              <a:rPr sz="1275" spc="7" baseline="-13071" dirty="0">
                <a:latin typeface="Cambria Math"/>
                <a:cs typeface="Cambria Math"/>
              </a:rPr>
              <a:t>1𝑎</a:t>
            </a:r>
            <a:r>
              <a:rPr sz="1275" spc="225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</a:p>
          <a:p>
            <a:pPr marL="114300">
              <a:spcBef>
                <a:spcPts val="250"/>
              </a:spcBef>
            </a:pPr>
            <a:r>
              <a:rPr baseline="2314" dirty="0">
                <a:latin typeface="Cambria Math"/>
                <a:cs typeface="Cambria Math"/>
              </a:rPr>
              <a:t>𝐼</a:t>
            </a:r>
            <a:r>
              <a:rPr sz="1275" baseline="-13071" dirty="0">
                <a:latin typeface="Cambria Math"/>
                <a:cs typeface="Cambria Math"/>
              </a:rPr>
              <a:t>2𝑎</a:t>
            </a:r>
            <a:r>
              <a:rPr sz="1275" spc="209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 </a:t>
            </a:r>
            <a:r>
              <a:rPr spc="22" baseline="2314" dirty="0">
                <a:latin typeface="Cambria Math"/>
                <a:cs typeface="Cambria Math"/>
              </a:rPr>
              <a:t>𝐼</a:t>
            </a:r>
            <a:r>
              <a:rPr sz="1275" spc="22" baseline="-13071" dirty="0">
                <a:latin typeface="Cambria Math"/>
                <a:cs typeface="Cambria Math"/>
              </a:rPr>
              <a:t>3𝑎</a:t>
            </a:r>
            <a:r>
              <a:rPr spc="22" baseline="4629" dirty="0">
                <a:latin typeface="Cambria Math"/>
                <a:cs typeface="Cambria Math"/>
              </a:rPr>
              <a:t>)</a:t>
            </a:r>
            <a:r>
              <a:rPr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 </a:t>
            </a:r>
            <a:r>
              <a:rPr spc="15" baseline="2314" dirty="0">
                <a:latin typeface="Cambria Math"/>
                <a:cs typeface="Cambria Math"/>
              </a:rPr>
              <a:t>𝐿</a:t>
            </a:r>
            <a:r>
              <a:rPr sz="1275" spc="15" baseline="-13071" dirty="0">
                <a:latin typeface="Cambria Math"/>
                <a:cs typeface="Cambria Math"/>
              </a:rPr>
              <a:t>2</a:t>
            </a:r>
            <a:r>
              <a:rPr spc="15" baseline="4629" dirty="0">
                <a:latin typeface="Cambria Math"/>
                <a:cs typeface="Cambria Math"/>
              </a:rPr>
              <a:t>(</a:t>
            </a:r>
            <a:r>
              <a:rPr spc="15" baseline="2314" dirty="0">
                <a:latin typeface="Cambria Math"/>
                <a:cs typeface="Cambria Math"/>
              </a:rPr>
              <a:t>𝐼</a:t>
            </a:r>
            <a:r>
              <a:rPr sz="1275" spc="15" baseline="-13071" dirty="0">
                <a:latin typeface="Cambria Math"/>
                <a:cs typeface="Cambria Math"/>
              </a:rPr>
              <a:t>2𝑎</a:t>
            </a:r>
            <a:r>
              <a:rPr sz="1275" spc="225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-7" baseline="2314" dirty="0">
                <a:latin typeface="Cambria Math"/>
                <a:cs typeface="Cambria Math"/>
              </a:rPr>
              <a:t> </a:t>
            </a:r>
            <a:r>
              <a:rPr spc="22" baseline="2314" dirty="0">
                <a:latin typeface="Cambria Math"/>
                <a:cs typeface="Cambria Math"/>
              </a:rPr>
              <a:t>𝐼</a:t>
            </a:r>
            <a:r>
              <a:rPr sz="1275" spc="22" baseline="-13071" dirty="0">
                <a:latin typeface="Cambria Math"/>
                <a:cs typeface="Cambria Math"/>
              </a:rPr>
              <a:t>3𝑎</a:t>
            </a:r>
            <a:r>
              <a:rPr spc="22" baseline="4629" dirty="0">
                <a:latin typeface="Cambria Math"/>
                <a:cs typeface="Cambria Math"/>
              </a:rPr>
              <a:t>)</a:t>
            </a:r>
            <a:r>
              <a:rPr spc="7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 </a:t>
            </a:r>
            <a:r>
              <a:rPr spc="22" baseline="2314" dirty="0">
                <a:latin typeface="Cambria Math"/>
                <a:cs typeface="Cambria Math"/>
              </a:rPr>
              <a:t>𝐿</a:t>
            </a:r>
            <a:r>
              <a:rPr sz="1275" spc="22" baseline="-13071" dirty="0">
                <a:latin typeface="Cambria Math"/>
                <a:cs typeface="Cambria Math"/>
              </a:rPr>
              <a:t>3</a:t>
            </a:r>
            <a:r>
              <a:rPr spc="22" baseline="4629" dirty="0">
                <a:latin typeface="Cambria Math"/>
                <a:cs typeface="Cambria Math"/>
              </a:rPr>
              <a:t>(</a:t>
            </a:r>
            <a:r>
              <a:rPr spc="22" baseline="2314" dirty="0">
                <a:latin typeface="Cambria Math"/>
                <a:cs typeface="Cambria Math"/>
              </a:rPr>
              <a:t>𝐼</a:t>
            </a:r>
            <a:r>
              <a:rPr sz="1275" spc="22" baseline="-13071" dirty="0">
                <a:latin typeface="Cambria Math"/>
                <a:cs typeface="Cambria Math"/>
              </a:rPr>
              <a:t>3𝑎</a:t>
            </a:r>
            <a:r>
              <a:rPr spc="22" baseline="4629" dirty="0">
                <a:latin typeface="Cambria Math"/>
                <a:cs typeface="Cambria Math"/>
              </a:rPr>
              <a:t>)]</a:t>
            </a:r>
            <a:r>
              <a:rPr spc="-7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− </a:t>
            </a:r>
            <a:r>
              <a:rPr sz="1200" spc="5" dirty="0">
                <a:latin typeface="Cambria Math"/>
                <a:cs typeface="Cambria Math"/>
              </a:rPr>
              <a:t>√</a:t>
            </a:r>
            <a:r>
              <a:rPr spc="7" baseline="2314" dirty="0">
                <a:latin typeface="Cambria Math"/>
                <a:cs typeface="Cambria Math"/>
              </a:rPr>
              <a:t>3𝑋</a:t>
            </a:r>
            <a:r>
              <a:rPr sz="1275" spc="7" baseline="-13071" dirty="0">
                <a:latin typeface="Cambria Math"/>
                <a:cs typeface="Cambria Math"/>
              </a:rPr>
              <a:t>𝑢</a:t>
            </a:r>
            <a:r>
              <a:rPr spc="7" baseline="2314" dirty="0">
                <a:latin typeface="Cambria Math"/>
                <a:cs typeface="Cambria Math"/>
              </a:rPr>
              <a:t>[𝐿</a:t>
            </a:r>
            <a:r>
              <a:rPr sz="1275" spc="7" baseline="-13071" dirty="0">
                <a:latin typeface="Cambria Math"/>
                <a:cs typeface="Cambria Math"/>
              </a:rPr>
              <a:t>1</a:t>
            </a:r>
            <a:r>
              <a:rPr spc="7" baseline="4629" dirty="0">
                <a:latin typeface="Cambria Math"/>
                <a:cs typeface="Cambria Math"/>
              </a:rPr>
              <a:t>(</a:t>
            </a:r>
            <a:r>
              <a:rPr spc="7" baseline="2314" dirty="0">
                <a:latin typeface="Cambria Math"/>
                <a:cs typeface="Cambria Math"/>
              </a:rPr>
              <a:t>𝐼</a:t>
            </a:r>
            <a:r>
              <a:rPr sz="1275" spc="7" baseline="-13071" dirty="0">
                <a:latin typeface="Cambria Math"/>
                <a:cs typeface="Cambria Math"/>
              </a:rPr>
              <a:t>1𝑟</a:t>
            </a:r>
            <a:r>
              <a:rPr sz="1275" spc="225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-15" baseline="2314" dirty="0">
                <a:latin typeface="Cambria Math"/>
                <a:cs typeface="Cambria Math"/>
              </a:rPr>
              <a:t> </a:t>
            </a:r>
            <a:r>
              <a:rPr spc="-7" baseline="2314" dirty="0">
                <a:latin typeface="Cambria Math"/>
                <a:cs typeface="Cambria Math"/>
              </a:rPr>
              <a:t>𝐼</a:t>
            </a:r>
            <a:r>
              <a:rPr sz="1275" spc="-7" baseline="-13071" dirty="0">
                <a:latin typeface="Cambria Math"/>
                <a:cs typeface="Cambria Math"/>
              </a:rPr>
              <a:t>2𝑟</a:t>
            </a:r>
            <a:r>
              <a:rPr sz="1275" spc="240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 </a:t>
            </a:r>
            <a:r>
              <a:rPr spc="22" baseline="2314" dirty="0">
                <a:latin typeface="Cambria Math"/>
                <a:cs typeface="Cambria Math"/>
              </a:rPr>
              <a:t>𝐼</a:t>
            </a:r>
            <a:r>
              <a:rPr sz="1275" spc="22" baseline="-13071" dirty="0">
                <a:latin typeface="Cambria Math"/>
                <a:cs typeface="Cambria Math"/>
              </a:rPr>
              <a:t>3𝑟</a:t>
            </a:r>
            <a:r>
              <a:rPr spc="22" baseline="4629" dirty="0">
                <a:latin typeface="Cambria Math"/>
                <a:cs typeface="Cambria Math"/>
              </a:rPr>
              <a:t>)</a:t>
            </a:r>
            <a:r>
              <a:rPr spc="-15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  <a:r>
              <a:rPr spc="7" baseline="2314" dirty="0">
                <a:latin typeface="Cambria Math"/>
                <a:cs typeface="Cambria Math"/>
              </a:rPr>
              <a:t> 𝐿</a:t>
            </a:r>
            <a:r>
              <a:rPr sz="1275" spc="7" baseline="-13071" dirty="0">
                <a:latin typeface="Cambria Math"/>
                <a:cs typeface="Cambria Math"/>
              </a:rPr>
              <a:t>2</a:t>
            </a:r>
            <a:r>
              <a:rPr spc="7" baseline="4629" dirty="0">
                <a:latin typeface="Cambria Math"/>
                <a:cs typeface="Cambria Math"/>
              </a:rPr>
              <a:t>(</a:t>
            </a:r>
            <a:r>
              <a:rPr spc="7" baseline="2314" dirty="0">
                <a:latin typeface="Cambria Math"/>
                <a:cs typeface="Cambria Math"/>
              </a:rPr>
              <a:t>𝐼</a:t>
            </a:r>
            <a:r>
              <a:rPr sz="1275" spc="7" baseline="-13071" dirty="0">
                <a:latin typeface="Cambria Math"/>
                <a:cs typeface="Cambria Math"/>
              </a:rPr>
              <a:t>2𝑟</a:t>
            </a:r>
            <a:r>
              <a:rPr sz="1275" spc="225" baseline="-13071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 </a:t>
            </a:r>
            <a:r>
              <a:rPr spc="22" baseline="2314" dirty="0">
                <a:latin typeface="Cambria Math"/>
                <a:cs typeface="Cambria Math"/>
              </a:rPr>
              <a:t>𝐼</a:t>
            </a:r>
            <a:r>
              <a:rPr sz="1275" spc="22" baseline="-13071" dirty="0">
                <a:latin typeface="Cambria Math"/>
                <a:cs typeface="Cambria Math"/>
              </a:rPr>
              <a:t>3𝑟</a:t>
            </a:r>
            <a:r>
              <a:rPr spc="22" baseline="4629" dirty="0">
                <a:latin typeface="Cambria Math"/>
                <a:cs typeface="Cambria Math"/>
              </a:rPr>
              <a:t>)</a:t>
            </a:r>
            <a:r>
              <a:rPr spc="7" baseline="4629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+</a:t>
            </a:r>
          </a:p>
          <a:p>
            <a:pPr marL="114300">
              <a:spcBef>
                <a:spcPts val="25"/>
              </a:spcBef>
              <a:tabLst>
                <a:tab pos="812165" algn="l"/>
              </a:tabLst>
            </a:pPr>
            <a:r>
              <a:rPr sz="1200" spc="15" dirty="0">
                <a:latin typeface="Cambria Math"/>
                <a:cs typeface="Cambria Math"/>
              </a:rPr>
              <a:t>𝐿</a:t>
            </a:r>
            <a:r>
              <a:rPr sz="1275" spc="22" baseline="-16339" dirty="0">
                <a:latin typeface="Cambria Math"/>
                <a:cs typeface="Cambria Math"/>
              </a:rPr>
              <a:t>3</a:t>
            </a:r>
            <a:r>
              <a:rPr sz="1200" spc="15" dirty="0">
                <a:latin typeface="Cambria Math"/>
                <a:cs typeface="Cambria Math"/>
              </a:rPr>
              <a:t>(𝐼</a:t>
            </a:r>
            <a:r>
              <a:rPr sz="1275" spc="22" baseline="-16339" dirty="0">
                <a:latin typeface="Cambria Math"/>
                <a:cs typeface="Cambria Math"/>
              </a:rPr>
              <a:t>3𝑟</a:t>
            </a:r>
            <a:r>
              <a:rPr sz="1200" spc="15" dirty="0">
                <a:latin typeface="Cambria Math"/>
                <a:cs typeface="Cambria Math"/>
              </a:rPr>
              <a:t>)]	</a:t>
            </a:r>
            <a:r>
              <a:rPr sz="1200" spc="-5" dirty="0">
                <a:latin typeface="Times New Roman"/>
                <a:cs typeface="Times New Roman"/>
              </a:rPr>
              <a:t>[3.26]</a:t>
            </a:r>
            <a:endParaRPr sz="1200" dirty="0">
              <a:latin typeface="Times New Roman"/>
              <a:cs typeface="Times New Roman"/>
            </a:endParaRPr>
          </a:p>
          <a:p>
            <a:pPr marL="114300"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Siendo</a:t>
            </a:r>
            <a:r>
              <a:rPr sz="1200" spc="-5" dirty="0">
                <a:latin typeface="Times New Roman"/>
                <a:cs typeface="Times New Roman"/>
              </a:rPr>
              <a:t> “k”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genérica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usando las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expresiones</a:t>
            </a:r>
            <a:r>
              <a:rPr sz="1200" spc="-5" dirty="0">
                <a:latin typeface="Times New Roman"/>
                <a:cs typeface="Times New Roman"/>
              </a:rPr>
              <a:t> [3.16]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 [3.17]: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68543" y="7939785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5" h="7620">
                <a:moveTo>
                  <a:pt x="62484" y="0"/>
                </a:moveTo>
                <a:lnTo>
                  <a:pt x="0" y="0"/>
                </a:lnTo>
                <a:lnTo>
                  <a:pt x="0" y="7619"/>
                </a:lnTo>
                <a:lnTo>
                  <a:pt x="62484" y="7619"/>
                </a:lnTo>
                <a:lnTo>
                  <a:pt x="62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70244" y="7791450"/>
            <a:ext cx="9207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71145" algn="l"/>
              </a:tabLst>
            </a:pPr>
            <a:r>
              <a:rPr sz="1200" dirty="0">
                <a:latin typeface="Cambria Math"/>
                <a:cs typeface="Cambria Math"/>
              </a:rPr>
              <a:t>𝐼	</a:t>
            </a:r>
            <a:r>
              <a:rPr sz="1200" dirty="0" smtClean="0">
                <a:latin typeface="Cambria Math"/>
                <a:cs typeface="Cambria Math"/>
              </a:rPr>
              <a:t>=</a:t>
            </a:r>
            <a:r>
              <a:rPr lang="es-ES" u="sng" baseline="32407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u="sng" spc="142" baseline="32407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275" u="sng" spc="60" baseline="45751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𝑃</a:t>
            </a:r>
            <a:r>
              <a:rPr sz="1050" u="sng" spc="60" baseline="43650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𝑘</a:t>
            </a:r>
            <a:r>
              <a:rPr lang="es-ES" sz="1050" u="sng" spc="60" baseline="43650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 </a:t>
            </a:r>
            <a:r>
              <a:rPr sz="1200" dirty="0" smtClean="0">
                <a:latin typeface="Cambria Math"/>
                <a:cs typeface="Cambria Math"/>
              </a:rPr>
              <a:t>;</a:t>
            </a:r>
            <a:r>
              <a:rPr sz="1200" spc="14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𝐼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644413" y="7866127"/>
            <a:ext cx="93471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98830" algn="l"/>
              </a:tabLst>
            </a:pPr>
            <a:r>
              <a:rPr sz="850" spc="90" dirty="0">
                <a:latin typeface="Cambria Math"/>
                <a:cs typeface="Cambria Math"/>
              </a:rPr>
              <a:t>𝑘𝑎	𝑘𝑟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80607" y="7701533"/>
            <a:ext cx="5048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=</a:t>
            </a:r>
            <a:r>
              <a:rPr sz="1200" u="sng" spc="229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850" u="sng" spc="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−𝑄</a:t>
            </a:r>
            <a:r>
              <a:rPr sz="1050" u="sng" spc="37" baseline="-15873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𝑘</a:t>
            </a:r>
            <a:r>
              <a:rPr sz="1050" u="sng" spc="-97" baseline="-15873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endParaRPr sz="1050" baseline="-15873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46164" y="7939785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4" h="7620">
                <a:moveTo>
                  <a:pt x="62483" y="0"/>
                </a:moveTo>
                <a:lnTo>
                  <a:pt x="0" y="0"/>
                </a:lnTo>
                <a:lnTo>
                  <a:pt x="0" y="7619"/>
                </a:lnTo>
                <a:lnTo>
                  <a:pt x="62483" y="7619"/>
                </a:lnTo>
                <a:lnTo>
                  <a:pt x="624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946115" y="7917942"/>
            <a:ext cx="11474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827405" algn="l"/>
              </a:tabLst>
            </a:pPr>
            <a:r>
              <a:rPr sz="850" spc="20" dirty="0">
                <a:latin typeface="Cambria Math"/>
                <a:cs typeface="Cambria Math"/>
              </a:rPr>
              <a:t>√</a:t>
            </a:r>
            <a:r>
              <a:rPr sz="1275" spc="30" baseline="3267" dirty="0">
                <a:latin typeface="Cambria Math"/>
                <a:cs typeface="Cambria Math"/>
              </a:rPr>
              <a:t>3𝑈</a:t>
            </a:r>
            <a:r>
              <a:rPr sz="1050" spc="30" baseline="-7936" dirty="0">
                <a:latin typeface="Cambria Math"/>
                <a:cs typeface="Cambria Math"/>
              </a:rPr>
              <a:t>𝑛	</a:t>
            </a:r>
            <a:r>
              <a:rPr sz="850" spc="20" dirty="0">
                <a:latin typeface="Cambria Math"/>
                <a:cs typeface="Cambria Math"/>
              </a:rPr>
              <a:t>√</a:t>
            </a:r>
            <a:r>
              <a:rPr sz="1275" spc="30" baseline="3267" dirty="0">
                <a:latin typeface="Cambria Math"/>
                <a:cs typeface="Cambria Math"/>
              </a:rPr>
              <a:t>3𝑈</a:t>
            </a:r>
            <a:r>
              <a:rPr sz="1050" spc="30" baseline="-7936" dirty="0">
                <a:latin typeface="Cambria Math"/>
                <a:cs typeface="Cambria Math"/>
              </a:rPr>
              <a:t>𝑛</a:t>
            </a:r>
            <a:endParaRPr sz="1050" baseline="-7936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79054" y="7791450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[3.2</a:t>
            </a:r>
            <a:r>
              <a:rPr sz="1200" spc="-5" dirty="0">
                <a:latin typeface="Times New Roman"/>
                <a:cs typeface="Times New Roman"/>
              </a:rPr>
              <a:t>7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95645" y="8163305"/>
            <a:ext cx="14611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7" baseline="4629" dirty="0">
                <a:latin typeface="Times New Roman"/>
                <a:cs typeface="Times New Roman"/>
              </a:rPr>
              <a:t>Entonces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(con</a:t>
            </a:r>
            <a:r>
              <a:rPr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U</a:t>
            </a:r>
            <a:r>
              <a:rPr sz="800" spc="-5" dirty="0">
                <a:latin typeface="Times New Roman"/>
                <a:cs typeface="Times New Roman"/>
              </a:rPr>
              <a:t>k</a:t>
            </a:r>
            <a:r>
              <a:rPr spc="-7" baseline="4629" dirty="0">
                <a:latin typeface="Cambria Math"/>
                <a:cs typeface="Cambria Math"/>
              </a:rPr>
              <a:t>≅</a:t>
            </a:r>
            <a:r>
              <a:rPr spc="-7" baseline="4629" dirty="0">
                <a:latin typeface="Times New Roman"/>
                <a:cs typeface="Times New Roman"/>
              </a:rPr>
              <a:t>U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pc="-7" baseline="4629" dirty="0">
                <a:latin typeface="Times New Roman"/>
                <a:cs typeface="Times New Roman"/>
              </a:rPr>
              <a:t>):</a:t>
            </a:r>
            <a:endParaRPr baseline="4629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94881" y="8436103"/>
            <a:ext cx="965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u="sng" spc="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4987" y="8477251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u="sng" spc="1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𝑢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95644" y="8481821"/>
            <a:ext cx="2192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74675" algn="l"/>
              </a:tabLst>
            </a:pPr>
            <a:r>
              <a:rPr sz="1200" dirty="0">
                <a:latin typeface="Cambria Math"/>
                <a:cs typeface="Cambria Math"/>
              </a:rPr>
              <a:t>∆𝑈</a:t>
            </a:r>
            <a:r>
              <a:rPr sz="1200" spc="8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	</a:t>
            </a:r>
            <a:r>
              <a:rPr spc="-7" baseline="2314" dirty="0">
                <a:latin typeface="Cambria Math"/>
                <a:cs typeface="Cambria Math"/>
              </a:rPr>
              <a:t>[</a:t>
            </a:r>
            <a:r>
              <a:rPr sz="1200" spc="-5" dirty="0">
                <a:latin typeface="Cambria Math"/>
                <a:cs typeface="Cambria Math"/>
              </a:rPr>
              <a:t>𝐿</a:t>
            </a:r>
            <a:r>
              <a:rPr sz="1200" spc="24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𝑃</a:t>
            </a:r>
            <a:r>
              <a:rPr sz="1200" spc="38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𝐿</a:t>
            </a:r>
            <a:r>
              <a:rPr sz="1200" spc="50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𝐿</a:t>
            </a:r>
            <a:r>
              <a:rPr sz="1200" spc="270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z="1200" dirty="0">
                <a:latin typeface="Cambria Math"/>
                <a:cs typeface="Cambria Math"/>
              </a:rPr>
              <a:t>𝑃</a:t>
            </a:r>
            <a:r>
              <a:rPr sz="1200" spc="39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𝐿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36836" y="8436103"/>
            <a:ext cx="1003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u="sng" spc="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𝑋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05417" y="8477251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u="sng" spc="1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𝑢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55258" y="8602218"/>
            <a:ext cx="317627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2990850" algn="l"/>
              </a:tabLst>
            </a:pPr>
            <a:r>
              <a:rPr sz="850" spc="30" dirty="0">
                <a:latin typeface="Cambria Math"/>
                <a:cs typeface="Cambria Math"/>
              </a:rPr>
              <a:t>𝑈</a:t>
            </a:r>
            <a:r>
              <a:rPr sz="1050" spc="44" baseline="-11904" dirty="0">
                <a:latin typeface="Cambria Math"/>
                <a:cs typeface="Cambria Math"/>
              </a:rPr>
              <a:t>𝑛	</a:t>
            </a:r>
            <a:r>
              <a:rPr sz="850" spc="30" dirty="0">
                <a:latin typeface="Cambria Math"/>
                <a:cs typeface="Cambria Math"/>
              </a:rPr>
              <a:t>𝑈</a:t>
            </a:r>
            <a:r>
              <a:rPr sz="1050" spc="44" baseline="-11904" dirty="0">
                <a:latin typeface="Cambria Math"/>
                <a:cs typeface="Cambria Math"/>
              </a:rPr>
              <a:t>𝑛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9015" y="8556498"/>
            <a:ext cx="48685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47370" algn="l"/>
                <a:tab pos="878205" algn="l"/>
                <a:tab pos="1090295" algn="l"/>
                <a:tab pos="1482090" algn="l"/>
                <a:tab pos="1811020" algn="l"/>
                <a:tab pos="2143760" algn="l"/>
                <a:tab pos="2353945" algn="l"/>
                <a:tab pos="2954020" algn="l"/>
                <a:tab pos="3509645" algn="l"/>
                <a:tab pos="3839845" algn="l"/>
                <a:tab pos="4071620" algn="l"/>
                <a:tab pos="4462145" algn="l"/>
                <a:tab pos="4792345" algn="l"/>
              </a:tabLst>
            </a:pPr>
            <a:r>
              <a:rPr sz="850" spc="20" dirty="0" smtClean="0">
                <a:latin typeface="Cambria Math"/>
                <a:cs typeface="Cambria Math"/>
              </a:rPr>
              <a:t>1</a:t>
            </a:r>
            <a:r>
              <a:rPr lang="es-ES" sz="850" spc="20" dirty="0" smtClean="0">
                <a:latin typeface="Cambria Math"/>
                <a:cs typeface="Cambria Math"/>
              </a:rPr>
              <a:t> </a:t>
            </a:r>
            <a:r>
              <a:rPr sz="850" spc="70" dirty="0" smtClean="0">
                <a:latin typeface="Cambria Math"/>
                <a:cs typeface="Cambria Math"/>
              </a:rPr>
              <a:t> </a:t>
            </a:r>
            <a:r>
              <a:rPr sz="850" spc="20" dirty="0">
                <a:latin typeface="Cambria Math"/>
                <a:cs typeface="Cambria Math"/>
              </a:rPr>
              <a:t>1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1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2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2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1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2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3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3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 smtClean="0">
                <a:latin typeface="Cambria Math"/>
                <a:cs typeface="Cambria Math"/>
              </a:rPr>
              <a:t>1</a:t>
            </a:r>
            <a:r>
              <a:rPr lang="es-ES" sz="850" dirty="0" smtClean="0">
                <a:latin typeface="Cambria Math"/>
                <a:cs typeface="Cambria Math"/>
              </a:rPr>
              <a:t>  </a:t>
            </a:r>
            <a:r>
              <a:rPr sz="850" spc="20" dirty="0" smtClean="0">
                <a:latin typeface="Cambria Math"/>
                <a:cs typeface="Cambria Math"/>
              </a:rPr>
              <a:t>1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1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2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2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1</a:t>
            </a:r>
            <a:r>
              <a:rPr sz="850" dirty="0">
                <a:latin typeface="Cambria Math"/>
                <a:cs typeface="Cambria Math"/>
              </a:rPr>
              <a:t>	</a:t>
            </a:r>
            <a:r>
              <a:rPr sz="850" spc="20" dirty="0">
                <a:latin typeface="Cambria Math"/>
                <a:cs typeface="Cambria Math"/>
              </a:rPr>
              <a:t>2</a:t>
            </a:r>
            <a:endParaRPr sz="850" dirty="0">
              <a:latin typeface="Cambria Math"/>
              <a:cs typeface="Cambria Math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59115" y="8481821"/>
            <a:ext cx="345312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52855" algn="l"/>
              </a:tabLst>
            </a:pPr>
            <a:r>
              <a:rPr sz="1200" dirty="0">
                <a:latin typeface="Cambria Math"/>
                <a:cs typeface="Cambria Math"/>
              </a:rPr>
              <a:t>+ </a:t>
            </a:r>
            <a:r>
              <a:rPr sz="1200" dirty="0" smtClean="0">
                <a:latin typeface="Cambria Math"/>
                <a:cs typeface="Cambria Math"/>
              </a:rPr>
              <a:t>𝐿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2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𝐿</a:t>
            </a:r>
            <a:r>
              <a:rPr sz="1200" spc="270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z="1200" dirty="0">
                <a:latin typeface="Cambria Math"/>
                <a:cs typeface="Cambria Math"/>
              </a:rPr>
              <a:t>𝑃</a:t>
            </a:r>
            <a:r>
              <a:rPr sz="1200" spc="140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]</a:t>
            </a:r>
            <a:r>
              <a:rPr spc="-7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	</a:t>
            </a:r>
            <a:r>
              <a:rPr spc="-7" baseline="2314" dirty="0">
                <a:latin typeface="Cambria Math"/>
                <a:cs typeface="Cambria Math"/>
              </a:rPr>
              <a:t>[</a:t>
            </a:r>
            <a:r>
              <a:rPr sz="1200" spc="-5" dirty="0">
                <a:latin typeface="Cambria Math"/>
                <a:cs typeface="Cambria Math"/>
              </a:rPr>
              <a:t>𝐿</a:t>
            </a:r>
            <a:r>
              <a:rPr sz="1200" spc="24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𝑄</a:t>
            </a:r>
            <a:r>
              <a:rPr sz="1200" spc="45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𝐿</a:t>
            </a:r>
            <a:r>
              <a:rPr sz="1200" spc="50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𝐿</a:t>
            </a:r>
            <a:r>
              <a:rPr sz="1200" spc="260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)</a:t>
            </a:r>
            <a:r>
              <a:rPr sz="1200" dirty="0">
                <a:latin typeface="Cambria Math"/>
                <a:cs typeface="Cambria Math"/>
              </a:rPr>
              <a:t>𝑄</a:t>
            </a:r>
            <a:r>
              <a:rPr sz="1200" spc="48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𝐿</a:t>
            </a:r>
            <a:r>
              <a:rPr sz="1200" spc="50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5" dirty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𝐿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1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229578" y="8728710"/>
            <a:ext cx="965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u="sng" spc="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𝑅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99682" y="8769858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u="sng" spc="1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𝑢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76417" y="8849106"/>
            <a:ext cx="22269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3840" algn="l"/>
                <a:tab pos="862965" algn="l"/>
                <a:tab pos="1400810" algn="l"/>
                <a:tab pos="1941830" algn="l"/>
              </a:tabLst>
            </a:pPr>
            <a:r>
              <a:rPr sz="850" spc="20" dirty="0">
                <a:latin typeface="Cambria Math"/>
                <a:cs typeface="Cambria Math"/>
              </a:rPr>
              <a:t>3	3	</a:t>
            </a:r>
            <a:r>
              <a:rPr sz="850" spc="15" dirty="0" smtClean="0">
                <a:latin typeface="Cambria Math"/>
                <a:cs typeface="Cambria Math"/>
              </a:rPr>
              <a:t>01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45" dirty="0" smtClean="0">
                <a:latin typeface="Cambria Math"/>
                <a:cs typeface="Cambria Math"/>
              </a:rPr>
              <a:t> </a:t>
            </a:r>
            <a:r>
              <a:rPr sz="850" spc="20" dirty="0">
                <a:latin typeface="Cambria Math"/>
                <a:cs typeface="Cambria Math"/>
              </a:rPr>
              <a:t>1	</a:t>
            </a:r>
            <a:r>
              <a:rPr sz="850" spc="15" dirty="0" smtClean="0">
                <a:latin typeface="Cambria Math"/>
                <a:cs typeface="Cambria Math"/>
              </a:rPr>
              <a:t>02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75" dirty="0" smtClean="0">
                <a:latin typeface="Cambria Math"/>
                <a:cs typeface="Cambria Math"/>
              </a:rPr>
              <a:t> </a:t>
            </a:r>
            <a:r>
              <a:rPr sz="850" spc="20" dirty="0">
                <a:latin typeface="Cambria Math"/>
                <a:cs typeface="Cambria Math"/>
              </a:rPr>
              <a:t>2	</a:t>
            </a:r>
            <a:r>
              <a:rPr sz="850" spc="15" dirty="0" smtClean="0">
                <a:latin typeface="Cambria Math"/>
                <a:cs typeface="Cambria Math"/>
              </a:rPr>
              <a:t>03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20" dirty="0" smtClean="0">
                <a:latin typeface="Cambria Math"/>
                <a:cs typeface="Cambria Math"/>
              </a:rPr>
              <a:t>3</a:t>
            </a:r>
            <a:endParaRPr sz="850" dirty="0">
              <a:latin typeface="Cambria Math"/>
              <a:cs typeface="Cambria Math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21242" y="8728710"/>
            <a:ext cx="1003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u="sng" spc="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𝑋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9823" y="8769858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u="sng" spc="1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𝑢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89953" y="8894827"/>
            <a:ext cx="21259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1940560" algn="l"/>
              </a:tabLst>
            </a:pPr>
            <a:r>
              <a:rPr sz="850" spc="30" dirty="0">
                <a:latin typeface="Cambria Math"/>
                <a:cs typeface="Cambria Math"/>
              </a:rPr>
              <a:t>𝑈</a:t>
            </a:r>
            <a:r>
              <a:rPr sz="1050" spc="44" baseline="-11904" dirty="0">
                <a:latin typeface="Cambria Math"/>
                <a:cs typeface="Cambria Math"/>
              </a:rPr>
              <a:t>𝑛	</a:t>
            </a:r>
            <a:r>
              <a:rPr sz="850" spc="30" dirty="0">
                <a:latin typeface="Cambria Math"/>
                <a:cs typeface="Cambria Math"/>
              </a:rPr>
              <a:t>𝑈</a:t>
            </a:r>
            <a:r>
              <a:rPr sz="1050" spc="44" baseline="-11904" dirty="0">
                <a:latin typeface="Cambria Math"/>
                <a:cs typeface="Cambria Math"/>
              </a:rPr>
              <a:t>𝑛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18677" y="8849106"/>
            <a:ext cx="14376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70230" algn="l"/>
                <a:tab pos="1130935" algn="l"/>
              </a:tabLst>
            </a:pPr>
            <a:r>
              <a:rPr sz="850" spc="15" dirty="0" smtClean="0">
                <a:latin typeface="Cambria Math"/>
                <a:cs typeface="Cambria Math"/>
              </a:rPr>
              <a:t>01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210" dirty="0" smtClean="0">
                <a:latin typeface="Cambria Math"/>
                <a:cs typeface="Cambria Math"/>
              </a:rPr>
              <a:t> </a:t>
            </a:r>
            <a:r>
              <a:rPr sz="850" spc="20" dirty="0">
                <a:latin typeface="Cambria Math"/>
                <a:cs typeface="Cambria Math"/>
              </a:rPr>
              <a:t>1	</a:t>
            </a:r>
            <a:r>
              <a:rPr sz="850" spc="15" dirty="0" smtClean="0">
                <a:latin typeface="Cambria Math"/>
                <a:cs typeface="Cambria Math"/>
              </a:rPr>
              <a:t>02</a:t>
            </a:r>
            <a:r>
              <a:rPr lang="es-ES" sz="850" spc="15" dirty="0" smtClean="0">
                <a:latin typeface="Cambria Math"/>
                <a:cs typeface="Cambria Math"/>
              </a:rPr>
              <a:t>  </a:t>
            </a:r>
            <a:r>
              <a:rPr sz="850" spc="20" dirty="0" smtClean="0">
                <a:latin typeface="Cambria Math"/>
                <a:cs typeface="Cambria Math"/>
              </a:rPr>
              <a:t>2</a:t>
            </a:r>
            <a:r>
              <a:rPr sz="850" spc="20" dirty="0">
                <a:latin typeface="Cambria Math"/>
                <a:cs typeface="Cambria Math"/>
              </a:rPr>
              <a:t>	</a:t>
            </a:r>
            <a:r>
              <a:rPr sz="850" spc="15" dirty="0" smtClean="0">
                <a:latin typeface="Cambria Math"/>
                <a:cs typeface="Cambria Math"/>
              </a:rPr>
              <a:t>03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160" dirty="0" smtClean="0">
                <a:latin typeface="Cambria Math"/>
                <a:cs typeface="Cambria Math"/>
              </a:rPr>
              <a:t> </a:t>
            </a:r>
            <a:r>
              <a:rPr sz="850" spc="20" dirty="0">
                <a:latin typeface="Cambria Math"/>
                <a:cs typeface="Cambria Math"/>
              </a:rPr>
              <a:t>3</a:t>
            </a:r>
            <a:endParaRPr sz="850" dirty="0">
              <a:latin typeface="Cambria Math"/>
              <a:cs typeface="Cambria Math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95644" y="8774429"/>
            <a:ext cx="49542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09625" algn="l"/>
                <a:tab pos="1074420" algn="l"/>
                <a:tab pos="1612900" algn="l"/>
                <a:tab pos="2153920" algn="l"/>
                <a:tab pos="2701290" algn="l"/>
                <a:tab pos="2966720" algn="l"/>
                <a:tab pos="3524250" algn="l"/>
                <a:tab pos="4084954" algn="l"/>
                <a:tab pos="4573270" algn="l"/>
              </a:tabLst>
            </a:pPr>
            <a:r>
              <a:rPr sz="1200" dirty="0" smtClean="0">
                <a:latin typeface="Cambria Math"/>
                <a:cs typeface="Cambria Math"/>
              </a:rPr>
              <a:t>𝐿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pc="7" baseline="2314" dirty="0" smtClean="0">
                <a:latin typeface="Cambria Math"/>
                <a:cs typeface="Cambria Math"/>
              </a:rPr>
              <a:t>)</a:t>
            </a:r>
            <a:r>
              <a:rPr sz="1200" dirty="0" smtClean="0">
                <a:latin typeface="Cambria Math"/>
                <a:cs typeface="Cambria Math"/>
              </a:rPr>
              <a:t>𝑄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baseline="2314" dirty="0" smtClean="0">
                <a:latin typeface="Cambria Math"/>
                <a:cs typeface="Cambria Math"/>
              </a:rPr>
              <a:t>]</a:t>
            </a:r>
            <a:r>
              <a:rPr spc="82" baseline="2314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	</a:t>
            </a:r>
            <a:r>
              <a:rPr spc="-7" baseline="2314" dirty="0">
                <a:latin typeface="Cambria Math"/>
                <a:cs typeface="Cambria Math"/>
              </a:rPr>
              <a:t>[</a:t>
            </a:r>
            <a:r>
              <a:rPr sz="1200" dirty="0">
                <a:latin typeface="Cambria Math"/>
                <a:cs typeface="Cambria Math"/>
              </a:rPr>
              <a:t>𝐿	</a:t>
            </a:r>
            <a:r>
              <a:rPr sz="1200" dirty="0" smtClean="0">
                <a:latin typeface="Cambria Math"/>
                <a:cs typeface="Cambria Math"/>
              </a:rPr>
              <a:t>𝑃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-13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𝐿	</a:t>
            </a:r>
            <a:r>
              <a:rPr sz="1200" dirty="0" smtClean="0">
                <a:latin typeface="Cambria Math"/>
                <a:cs typeface="Cambria Math"/>
              </a:rPr>
              <a:t>𝑃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-11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𝐿	</a:t>
            </a:r>
            <a:r>
              <a:rPr sz="1200" dirty="0" smtClean="0">
                <a:latin typeface="Cambria Math"/>
                <a:cs typeface="Cambria Math"/>
              </a:rPr>
              <a:t>𝑃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baseline="2314" dirty="0" smtClean="0">
                <a:latin typeface="Cambria Math"/>
                <a:cs typeface="Cambria Math"/>
              </a:rPr>
              <a:t>]</a:t>
            </a:r>
            <a:r>
              <a:rPr spc="-7" baseline="2314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	</a:t>
            </a:r>
            <a:r>
              <a:rPr sz="1200" spc="-5" dirty="0">
                <a:latin typeface="Cambria Math"/>
                <a:cs typeface="Cambria Math"/>
              </a:rPr>
              <a:t>[</a:t>
            </a:r>
            <a:r>
              <a:rPr sz="1200" dirty="0">
                <a:latin typeface="Cambria Math"/>
                <a:cs typeface="Cambria Math"/>
              </a:rPr>
              <a:t>𝐿	</a:t>
            </a:r>
            <a:r>
              <a:rPr sz="1200" dirty="0" smtClean="0">
                <a:latin typeface="Cambria Math"/>
                <a:cs typeface="Cambria Math"/>
              </a:rPr>
              <a:t>𝑄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-45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𝐿	</a:t>
            </a:r>
            <a:r>
              <a:rPr sz="1200" dirty="0" smtClean="0">
                <a:latin typeface="Cambria Math"/>
                <a:cs typeface="Cambria Math"/>
              </a:rPr>
              <a:t>𝑄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-25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 𝐿	</a:t>
            </a:r>
            <a:r>
              <a:rPr sz="1200" dirty="0" smtClean="0">
                <a:latin typeface="Cambria Math"/>
                <a:cs typeface="Cambria Math"/>
              </a:rPr>
              <a:t>𝑄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]</a:t>
            </a:r>
            <a:r>
              <a:rPr sz="1200" dirty="0">
                <a:latin typeface="Cambria Math"/>
                <a:cs typeface="Cambria Math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[3.2</a:t>
            </a:r>
            <a:r>
              <a:rPr sz="1200" spc="-5" dirty="0">
                <a:latin typeface="Times New Roman"/>
                <a:cs typeface="Times New Roman"/>
              </a:rPr>
              <a:t>8</a:t>
            </a:r>
            <a:r>
              <a:rPr sz="1200" dirty="0">
                <a:latin typeface="Times New Roman"/>
                <a:cs typeface="Times New Roman"/>
              </a:rPr>
              <a:t>]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570245" y="9131045"/>
            <a:ext cx="5836285" cy="5867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 marR="30480" algn="just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</a:rPr>
              <a:t>Como ya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5" dirty="0">
                <a:latin typeface="Times New Roman"/>
                <a:cs typeface="Times New Roman"/>
              </a:rPr>
              <a:t>ha </a:t>
            </a:r>
            <a:r>
              <a:rPr sz="1200" dirty="0">
                <a:latin typeface="Times New Roman"/>
                <a:cs typeface="Times New Roman"/>
              </a:rPr>
              <a:t>comentado </a:t>
            </a:r>
            <a:r>
              <a:rPr sz="1200" spc="-5" dirty="0">
                <a:latin typeface="Times New Roman"/>
                <a:cs typeface="Times New Roman"/>
              </a:rPr>
              <a:t>antes, cuando las </a:t>
            </a:r>
            <a:r>
              <a:rPr sz="1200" dirty="0">
                <a:latin typeface="Times New Roman"/>
                <a:cs typeface="Times New Roman"/>
              </a:rPr>
              <a:t>secciones no </a:t>
            </a:r>
            <a:r>
              <a:rPr sz="1200" spc="-5" dirty="0">
                <a:latin typeface="Times New Roman"/>
                <a:cs typeface="Times New Roman"/>
              </a:rPr>
              <a:t>son </a:t>
            </a:r>
            <a:r>
              <a:rPr sz="1200" dirty="0">
                <a:latin typeface="Times New Roman"/>
                <a:cs typeface="Times New Roman"/>
              </a:rPr>
              <a:t>muy grandes </a:t>
            </a:r>
            <a:r>
              <a:rPr sz="1200" spc="5" dirty="0">
                <a:latin typeface="Times New Roman"/>
                <a:cs typeface="Times New Roman"/>
              </a:rPr>
              <a:t>(95mm</a:t>
            </a:r>
            <a:r>
              <a:rPr sz="1200" spc="7" baseline="31250" dirty="0">
                <a:latin typeface="Times New Roman"/>
                <a:cs typeface="Times New Roman"/>
              </a:rPr>
              <a:t>2</a:t>
            </a:r>
            <a:r>
              <a:rPr sz="1200" spc="15" baseline="31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cobre</a:t>
            </a:r>
            <a:r>
              <a:rPr sz="1200" spc="-5" dirty="0">
                <a:latin typeface="Times New Roman"/>
                <a:cs typeface="Times New Roman"/>
              </a:rPr>
              <a:t>)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despreciar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sumando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asociado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reactancia,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despejando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∆U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llega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siguientes: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8493" y="2807930"/>
            <a:ext cx="4005071" cy="183084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77569"/>
            <a:ext cx="4142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 TENSIÓN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57366" y="1049782"/>
            <a:ext cx="952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20" dirty="0">
                <a:latin typeface="Cambria Math"/>
                <a:cs typeface="Cambria Math"/>
              </a:rPr>
              <a:t>𝜌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7958" y="1215899"/>
            <a:ext cx="2717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30" dirty="0">
                <a:latin typeface="Cambria Math"/>
                <a:cs typeface="Cambria Math"/>
              </a:rPr>
              <a:t>𝑆𝑈</a:t>
            </a:r>
            <a:r>
              <a:rPr sz="1050" spc="44" baseline="-11904" dirty="0">
                <a:latin typeface="Cambria Math"/>
                <a:cs typeface="Cambria Math"/>
              </a:rPr>
              <a:t>𝑛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06059" y="1211834"/>
            <a:ext cx="201295" cy="10795"/>
          </a:xfrm>
          <a:custGeom>
            <a:avLst/>
            <a:gdLst/>
            <a:ahLst/>
            <a:cxnLst/>
            <a:rect l="l" t="t" r="r" b="b"/>
            <a:pathLst>
              <a:path w="201294" h="10794">
                <a:moveTo>
                  <a:pt x="201168" y="0"/>
                </a:moveTo>
                <a:lnTo>
                  <a:pt x="0" y="0"/>
                </a:lnTo>
                <a:lnTo>
                  <a:pt x="0" y="10668"/>
                </a:lnTo>
                <a:lnTo>
                  <a:pt x="201168" y="10668"/>
                </a:lnTo>
                <a:lnTo>
                  <a:pt x="201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92645" y="1176273"/>
            <a:ext cx="5651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0" dirty="0">
                <a:latin typeface="Cambria Math"/>
                <a:cs typeface="Cambria Math"/>
              </a:rPr>
              <a:t>𝑖</a:t>
            </a:r>
            <a:r>
              <a:rPr sz="850" spc="-20" dirty="0">
                <a:latin typeface="Cambria Math"/>
                <a:cs typeface="Cambria Math"/>
              </a:rPr>
              <a:t>=</a:t>
            </a:r>
            <a:r>
              <a:rPr sz="850" spc="20" dirty="0" smtClean="0">
                <a:latin typeface="Cambria Math"/>
                <a:cs typeface="Cambria Math"/>
              </a:rPr>
              <a:t>1</a:t>
            </a:r>
            <a:r>
              <a:rPr lang="es-ES" sz="850" dirty="0" smtClean="0">
                <a:latin typeface="Cambria Math"/>
                <a:cs typeface="Cambria Math"/>
              </a:rPr>
              <a:t>  </a:t>
            </a:r>
            <a:r>
              <a:rPr sz="1275" spc="22" baseline="3267" dirty="0" smtClean="0">
                <a:latin typeface="Cambria Math"/>
                <a:cs typeface="Cambria Math"/>
              </a:rPr>
              <a:t>0</a:t>
            </a:r>
            <a:r>
              <a:rPr sz="1275" spc="135" baseline="3267" dirty="0" smtClean="0">
                <a:latin typeface="Cambria Math"/>
                <a:cs typeface="Cambria Math"/>
              </a:rPr>
              <a:t>𝑖</a:t>
            </a:r>
            <a:r>
              <a:rPr lang="es-ES" sz="1275" baseline="3267" dirty="0" smtClean="0">
                <a:latin typeface="Cambria Math"/>
                <a:cs typeface="Cambria Math"/>
              </a:rPr>
              <a:t> </a:t>
            </a:r>
            <a:r>
              <a:rPr sz="1275" spc="135" baseline="3267" dirty="0" smtClean="0">
                <a:latin typeface="Cambria Math"/>
                <a:cs typeface="Cambria Math"/>
              </a:rPr>
              <a:t>𝑖</a:t>
            </a:r>
            <a:endParaRPr sz="1275" baseline="3267" dirty="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70244" y="1095502"/>
            <a:ext cx="14859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62305" algn="l"/>
                <a:tab pos="1040765" algn="l"/>
                <a:tab pos="1258570" algn="l"/>
              </a:tabLst>
            </a:pPr>
            <a:r>
              <a:rPr sz="1200" spc="5" dirty="0">
                <a:latin typeface="Cambria Math"/>
                <a:cs typeface="Cambria Math"/>
              </a:rPr>
              <a:t>∆</a:t>
            </a:r>
            <a:r>
              <a:rPr sz="1200" dirty="0">
                <a:latin typeface="Cambria Math"/>
                <a:cs typeface="Cambria Math"/>
              </a:rPr>
              <a:t>𝑈</a:t>
            </a:r>
            <a:r>
              <a:rPr sz="1200" spc="8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	</a:t>
            </a:r>
            <a:r>
              <a:rPr sz="1200" spc="5" dirty="0">
                <a:latin typeface="Cambria Math"/>
                <a:cs typeface="Cambria Math"/>
              </a:rPr>
              <a:t>(</a:t>
            </a:r>
            <a:r>
              <a:rPr baseline="2314" dirty="0">
                <a:latin typeface="Cambria Math"/>
                <a:cs typeface="Cambria Math"/>
              </a:rPr>
              <a:t>∑</a:t>
            </a:r>
            <a:r>
              <a:rPr sz="1275" spc="165" baseline="32679" dirty="0">
                <a:latin typeface="Cambria Math"/>
                <a:cs typeface="Cambria Math"/>
              </a:rPr>
              <a:t>𝑛</a:t>
            </a:r>
            <a:r>
              <a:rPr sz="1275" baseline="32679" dirty="0">
                <a:latin typeface="Cambria Math"/>
                <a:cs typeface="Cambria Math"/>
              </a:rPr>
              <a:t>	</a:t>
            </a:r>
            <a:r>
              <a:rPr sz="1200" dirty="0">
                <a:latin typeface="Cambria Math"/>
                <a:cs typeface="Cambria Math"/>
              </a:rPr>
              <a:t>𝐿	𝑃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)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4275" y="1095502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[3.2</a:t>
            </a:r>
            <a:r>
              <a:rPr sz="1200" spc="-5" dirty="0">
                <a:latin typeface="Times New Roman"/>
                <a:cs typeface="Times New Roman"/>
              </a:rPr>
              <a:t>9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37554" y="1656334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spc="155" dirty="0">
                <a:latin typeface="Cambria Math"/>
                <a:cs typeface="Cambria Math"/>
              </a:rPr>
              <a:t>𝑛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82664" y="1610614"/>
            <a:ext cx="270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65" dirty="0">
                <a:latin typeface="Cambria Math"/>
                <a:cs typeface="Cambria Math"/>
              </a:rPr>
              <a:t>𝗌𝑈</a:t>
            </a:r>
            <a:r>
              <a:rPr sz="1050" spc="97" baseline="23809" dirty="0">
                <a:latin typeface="Cambria Math"/>
                <a:cs typeface="Cambria Math"/>
              </a:rPr>
              <a:t>2</a:t>
            </a:r>
            <a:endParaRPr sz="1050" baseline="23809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90285" y="1606550"/>
            <a:ext cx="259079" cy="10795"/>
          </a:xfrm>
          <a:custGeom>
            <a:avLst/>
            <a:gdLst/>
            <a:ahLst/>
            <a:cxnLst/>
            <a:rect l="l" t="t" r="r" b="b"/>
            <a:pathLst>
              <a:path w="259080" h="10794">
                <a:moveTo>
                  <a:pt x="259080" y="0"/>
                </a:moveTo>
                <a:lnTo>
                  <a:pt x="0" y="0"/>
                </a:lnTo>
                <a:lnTo>
                  <a:pt x="0" y="10668"/>
                </a:lnTo>
                <a:lnTo>
                  <a:pt x="259080" y="10668"/>
                </a:lnTo>
                <a:lnTo>
                  <a:pt x="2590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570245" y="1400302"/>
            <a:ext cx="8858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𝑆</a:t>
            </a:r>
            <a:r>
              <a:rPr spc="97" baseline="-32407" dirty="0">
                <a:latin typeface="Cambria Math"/>
                <a:cs typeface="Cambria Math"/>
              </a:rPr>
              <a:t> 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60" baseline="-32407" dirty="0">
                <a:latin typeface="Cambria Math"/>
                <a:cs typeface="Cambria Math"/>
              </a:rPr>
              <a:t> </a:t>
            </a:r>
            <a:r>
              <a:rPr sz="850" spc="30" dirty="0">
                <a:latin typeface="Cambria Math"/>
                <a:cs typeface="Cambria Math"/>
              </a:rPr>
              <a:t>100𝜌</a:t>
            </a:r>
            <a:r>
              <a:rPr sz="850" spc="10" dirty="0">
                <a:latin typeface="Cambria Math"/>
                <a:cs typeface="Cambria Math"/>
              </a:rPr>
              <a:t> </a:t>
            </a:r>
            <a:r>
              <a:rPr spc="30" baseline="-32407" dirty="0">
                <a:latin typeface="Cambria Math"/>
                <a:cs typeface="Cambria Math"/>
              </a:rPr>
              <a:t>(</a:t>
            </a:r>
            <a:r>
              <a:rPr spc="30" baseline="-30092" dirty="0">
                <a:latin typeface="Cambria Math"/>
                <a:cs typeface="Cambria Math"/>
              </a:rPr>
              <a:t>∑</a:t>
            </a:r>
            <a:r>
              <a:rPr sz="1275" spc="30" baseline="-13071" dirty="0">
                <a:latin typeface="Cambria Math"/>
                <a:cs typeface="Cambria Math"/>
              </a:rPr>
              <a:t>𝑛</a:t>
            </a:r>
            <a:endParaRPr sz="1275" baseline="-13071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34734" y="1570990"/>
            <a:ext cx="5607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mbria Math"/>
                <a:cs typeface="Cambria Math"/>
              </a:rPr>
              <a:t>𝑖=</a:t>
            </a:r>
            <a:r>
              <a:rPr sz="850" spc="15" dirty="0" smtClean="0">
                <a:latin typeface="Cambria Math"/>
                <a:cs typeface="Cambria Math"/>
              </a:rPr>
              <a:t>1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185" dirty="0" smtClean="0">
                <a:latin typeface="Cambria Math"/>
                <a:cs typeface="Cambria Math"/>
              </a:rPr>
              <a:t> </a:t>
            </a:r>
            <a:r>
              <a:rPr sz="1275" spc="22" baseline="3267" dirty="0" smtClean="0">
                <a:latin typeface="Cambria Math"/>
                <a:cs typeface="Cambria Math"/>
              </a:rPr>
              <a:t>01</a:t>
            </a:r>
            <a:r>
              <a:rPr lang="es-ES" sz="1275" spc="22" baseline="3267" dirty="0" smtClean="0">
                <a:latin typeface="Cambria Math"/>
                <a:cs typeface="Cambria Math"/>
              </a:rPr>
              <a:t> </a:t>
            </a:r>
            <a:r>
              <a:rPr sz="1275" spc="75" baseline="3267" dirty="0" smtClean="0">
                <a:latin typeface="Cambria Math"/>
                <a:cs typeface="Cambria Math"/>
              </a:rPr>
              <a:t> </a:t>
            </a:r>
            <a:r>
              <a:rPr sz="1275" spc="37" baseline="3267" dirty="0">
                <a:latin typeface="Cambria Math"/>
                <a:cs typeface="Cambria Math"/>
              </a:rPr>
              <a:t>𝑖</a:t>
            </a:r>
            <a:endParaRPr sz="1275" baseline="3267" dirty="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40473" y="1490217"/>
            <a:ext cx="10629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25425" algn="l"/>
                <a:tab pos="681990" algn="l"/>
              </a:tabLst>
            </a:pPr>
            <a:r>
              <a:rPr sz="1200" dirty="0">
                <a:latin typeface="Cambria Math"/>
                <a:cs typeface="Cambria Math"/>
              </a:rPr>
              <a:t>𝐿	𝑃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)	</a:t>
            </a:r>
            <a:r>
              <a:rPr sz="1200" dirty="0">
                <a:latin typeface="Times New Roman"/>
                <a:cs typeface="Times New Roman"/>
              </a:rPr>
              <a:t>[3.3</a:t>
            </a:r>
            <a:r>
              <a:rPr sz="1200" spc="-5" dirty="0">
                <a:latin typeface="Times New Roman"/>
                <a:cs typeface="Times New Roman"/>
              </a:rPr>
              <a:t>0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95644" y="1851405"/>
            <a:ext cx="5781040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</a:rPr>
              <a:t>Siendo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nudos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expresiones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anteriores.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caso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monofásicas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despejar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sección </a:t>
            </a:r>
            <a:r>
              <a:rPr sz="1200" spc="-5" dirty="0">
                <a:latin typeface="Times New Roman"/>
                <a:cs typeface="Times New Roman"/>
              </a:rPr>
              <a:t>queda: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37554" y="2535682"/>
            <a:ext cx="8826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spc="155" dirty="0">
                <a:latin typeface="Cambria Math"/>
                <a:cs typeface="Cambria Math"/>
              </a:rPr>
              <a:t>𝑛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82664" y="2489962"/>
            <a:ext cx="270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65" dirty="0">
                <a:latin typeface="Cambria Math"/>
                <a:cs typeface="Cambria Math"/>
              </a:rPr>
              <a:t>𝗌𝑈</a:t>
            </a:r>
            <a:r>
              <a:rPr sz="1050" spc="97" baseline="23809" dirty="0">
                <a:latin typeface="Cambria Math"/>
                <a:cs typeface="Cambria Math"/>
              </a:rPr>
              <a:t>2</a:t>
            </a:r>
            <a:endParaRPr sz="1050" baseline="23809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90285" y="2485898"/>
            <a:ext cx="259079" cy="10795"/>
          </a:xfrm>
          <a:custGeom>
            <a:avLst/>
            <a:gdLst/>
            <a:ahLst/>
            <a:cxnLst/>
            <a:rect l="l" t="t" r="r" b="b"/>
            <a:pathLst>
              <a:path w="259080" h="10794">
                <a:moveTo>
                  <a:pt x="259080" y="0"/>
                </a:moveTo>
                <a:lnTo>
                  <a:pt x="0" y="0"/>
                </a:lnTo>
                <a:lnTo>
                  <a:pt x="0" y="10668"/>
                </a:lnTo>
                <a:lnTo>
                  <a:pt x="259080" y="10668"/>
                </a:lnTo>
                <a:lnTo>
                  <a:pt x="2590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570245" y="2279650"/>
            <a:ext cx="8858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aseline="-32407" dirty="0">
                <a:latin typeface="Cambria Math"/>
                <a:cs typeface="Cambria Math"/>
              </a:rPr>
              <a:t>𝑆</a:t>
            </a:r>
            <a:r>
              <a:rPr spc="97" baseline="-32407" dirty="0">
                <a:latin typeface="Cambria Math"/>
                <a:cs typeface="Cambria Math"/>
              </a:rPr>
              <a:t> 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60" baseline="-32407" dirty="0">
                <a:latin typeface="Cambria Math"/>
                <a:cs typeface="Cambria Math"/>
              </a:rPr>
              <a:t> </a:t>
            </a:r>
            <a:r>
              <a:rPr sz="850" spc="30" dirty="0">
                <a:latin typeface="Cambria Math"/>
                <a:cs typeface="Cambria Math"/>
              </a:rPr>
              <a:t>200𝜌</a:t>
            </a:r>
            <a:r>
              <a:rPr sz="850" spc="10" dirty="0">
                <a:latin typeface="Cambria Math"/>
                <a:cs typeface="Cambria Math"/>
              </a:rPr>
              <a:t> </a:t>
            </a:r>
            <a:r>
              <a:rPr spc="30" baseline="-32407" dirty="0">
                <a:latin typeface="Cambria Math"/>
                <a:cs typeface="Cambria Math"/>
              </a:rPr>
              <a:t>(</a:t>
            </a:r>
            <a:r>
              <a:rPr spc="30" baseline="-30092" dirty="0">
                <a:latin typeface="Cambria Math"/>
                <a:cs typeface="Cambria Math"/>
              </a:rPr>
              <a:t>∑</a:t>
            </a:r>
            <a:r>
              <a:rPr sz="1275" spc="30" baseline="-13071" dirty="0">
                <a:latin typeface="Cambria Math"/>
                <a:cs typeface="Cambria Math"/>
              </a:rPr>
              <a:t>𝑛</a:t>
            </a:r>
            <a:endParaRPr sz="1275" baseline="-13071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34734" y="2450338"/>
            <a:ext cx="5607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mbria Math"/>
                <a:cs typeface="Cambria Math"/>
              </a:rPr>
              <a:t>𝑖=</a:t>
            </a:r>
            <a:r>
              <a:rPr sz="850" spc="15" dirty="0" smtClean="0">
                <a:latin typeface="Cambria Math"/>
                <a:cs typeface="Cambria Math"/>
              </a:rPr>
              <a:t>1</a:t>
            </a:r>
            <a:r>
              <a:rPr lang="es-ES" sz="850" spc="15" dirty="0" smtClean="0">
                <a:latin typeface="Cambria Math"/>
                <a:cs typeface="Cambria Math"/>
              </a:rPr>
              <a:t> </a:t>
            </a:r>
            <a:r>
              <a:rPr sz="850" spc="185" dirty="0" smtClean="0">
                <a:latin typeface="Cambria Math"/>
                <a:cs typeface="Cambria Math"/>
              </a:rPr>
              <a:t> </a:t>
            </a:r>
            <a:r>
              <a:rPr sz="1275" spc="22" baseline="3267" dirty="0" smtClean="0">
                <a:latin typeface="Cambria Math"/>
                <a:cs typeface="Cambria Math"/>
              </a:rPr>
              <a:t>01</a:t>
            </a:r>
            <a:r>
              <a:rPr lang="es-ES" sz="1275" spc="22" baseline="3267" dirty="0" smtClean="0">
                <a:latin typeface="Cambria Math"/>
                <a:cs typeface="Cambria Math"/>
              </a:rPr>
              <a:t> </a:t>
            </a:r>
            <a:r>
              <a:rPr sz="1275" spc="75" baseline="3267" dirty="0" smtClean="0">
                <a:latin typeface="Cambria Math"/>
                <a:cs typeface="Cambria Math"/>
              </a:rPr>
              <a:t> </a:t>
            </a:r>
            <a:r>
              <a:rPr sz="1275" spc="37" baseline="3267" dirty="0">
                <a:latin typeface="Cambria Math"/>
                <a:cs typeface="Cambria Math"/>
              </a:rPr>
              <a:t>𝑖</a:t>
            </a:r>
            <a:endParaRPr sz="1275" baseline="3267" dirty="0">
              <a:latin typeface="Cambria Math"/>
              <a:cs typeface="Cambria Mat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40473" y="2369565"/>
            <a:ext cx="10629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25425" algn="l"/>
                <a:tab pos="681990" algn="l"/>
              </a:tabLst>
            </a:pPr>
            <a:r>
              <a:rPr sz="1200" dirty="0">
                <a:latin typeface="Cambria Math"/>
                <a:cs typeface="Cambria Math"/>
              </a:rPr>
              <a:t>𝐿	𝑃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)	</a:t>
            </a: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3.31]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20789" y="2729229"/>
            <a:ext cx="49326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múltiples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distribuidas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anillo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sección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uniforme.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95645" y="6221349"/>
            <a:ext cx="5785485" cy="1029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19: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caída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tensión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cargas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anillo.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  <a:spcBef>
                <a:spcPts val="860"/>
              </a:spcBef>
            </a:pPr>
            <a:r>
              <a:rPr sz="1200" dirty="0">
                <a:latin typeface="Times New Roman"/>
                <a:cs typeface="Times New Roman"/>
              </a:rPr>
              <a:t>Este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apreciar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5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19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estudiar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abriendo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anillo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punto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alimentación. </a:t>
            </a:r>
            <a:r>
              <a:rPr sz="1200" dirty="0">
                <a:latin typeface="Times New Roman"/>
                <a:cs typeface="Times New Roman"/>
              </a:rPr>
              <a:t>La única </a:t>
            </a:r>
            <a:r>
              <a:rPr sz="1200" spc="-5" dirty="0">
                <a:latin typeface="Times New Roman"/>
                <a:cs typeface="Times New Roman"/>
              </a:rPr>
              <a:t>diferencia con el </a:t>
            </a:r>
            <a:r>
              <a:rPr sz="1200" dirty="0">
                <a:latin typeface="Times New Roman"/>
                <a:cs typeface="Times New Roman"/>
              </a:rPr>
              <a:t>anterior caso de </a:t>
            </a:r>
            <a:r>
              <a:rPr sz="1200" spc="-5" dirty="0">
                <a:latin typeface="Times New Roman"/>
                <a:cs typeface="Times New Roman"/>
              </a:rPr>
              <a:t>cargas distribuidas, es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caso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caída </a:t>
            </a:r>
            <a:r>
              <a:rPr sz="1200" dirty="0">
                <a:latin typeface="Times New Roman"/>
                <a:cs typeface="Times New Roman"/>
              </a:rPr>
              <a:t>de tensión </a:t>
            </a:r>
            <a:r>
              <a:rPr sz="1200" spc="-5" dirty="0">
                <a:latin typeface="Times New Roman"/>
                <a:cs typeface="Times New Roman"/>
              </a:rPr>
              <a:t>entre el origen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el extremo </a:t>
            </a:r>
            <a:r>
              <a:rPr sz="1200" dirty="0">
                <a:latin typeface="Times New Roman"/>
                <a:cs typeface="Times New Roman"/>
              </a:rPr>
              <a:t>tiene que </a:t>
            </a:r>
            <a:r>
              <a:rPr sz="1200" spc="-5" dirty="0">
                <a:latin typeface="Times New Roman"/>
                <a:cs typeface="Times New Roman"/>
              </a:rPr>
              <a:t>ser </a:t>
            </a:r>
            <a:r>
              <a:rPr sz="1200" dirty="0">
                <a:latin typeface="Times New Roman"/>
                <a:cs typeface="Times New Roman"/>
              </a:rPr>
              <a:t>nula </a:t>
            </a:r>
            <a:r>
              <a:rPr sz="1200" spc="-5" dirty="0">
                <a:latin typeface="Times New Roman"/>
                <a:cs typeface="Times New Roman"/>
              </a:rPr>
              <a:t>al tratarse del </a:t>
            </a:r>
            <a:r>
              <a:rPr sz="1200" dirty="0" err="1" smtClean="0">
                <a:latin typeface="Times New Roman"/>
                <a:cs typeface="Times New Roman"/>
              </a:rPr>
              <a:t>mismo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punto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 que</a:t>
            </a:r>
            <a:r>
              <a:rPr sz="1200" spc="-5" dirty="0">
                <a:latin typeface="Times New Roman"/>
                <a:cs typeface="Times New Roman"/>
              </a:rPr>
              <a:t> implica: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70244" y="7272908"/>
            <a:ext cx="2552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44" baseline="-20833" dirty="0">
                <a:latin typeface="Cambria Math"/>
                <a:cs typeface="Cambria Math"/>
              </a:rPr>
              <a:t>∑</a:t>
            </a:r>
            <a:r>
              <a:rPr sz="850" spc="30" dirty="0">
                <a:latin typeface="Cambria Math"/>
                <a:cs typeface="Cambria Math"/>
              </a:rPr>
              <a:t>𝑛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03849" y="7416166"/>
            <a:ext cx="2089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14" dirty="0">
                <a:latin typeface="Cambria Math"/>
                <a:cs typeface="Cambria Math"/>
              </a:rPr>
              <a:t>𝑖</a:t>
            </a:r>
            <a:r>
              <a:rPr sz="850" spc="-20" dirty="0">
                <a:latin typeface="Cambria Math"/>
                <a:cs typeface="Cambria Math"/>
              </a:rPr>
              <a:t>=</a:t>
            </a:r>
            <a:r>
              <a:rPr sz="850" spc="20" dirty="0">
                <a:latin typeface="Cambria Math"/>
                <a:cs typeface="Cambria Math"/>
              </a:rPr>
              <a:t>1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85712" y="7335392"/>
            <a:ext cx="14033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996950" algn="l"/>
              </a:tabLst>
            </a:pPr>
            <a:r>
              <a:rPr sz="1200" spc="10" dirty="0">
                <a:latin typeface="Cambria Math"/>
                <a:cs typeface="Cambria Math"/>
              </a:rPr>
              <a:t>𝐿</a:t>
            </a:r>
            <a:r>
              <a:rPr sz="1275" spc="15" baseline="-16339" dirty="0">
                <a:latin typeface="Cambria Math"/>
                <a:cs typeface="Cambria Math"/>
              </a:rPr>
              <a:t>0𝑖</a:t>
            </a:r>
            <a:r>
              <a:rPr sz="1275" spc="150" baseline="-16339" dirty="0">
                <a:latin typeface="Cambria Math"/>
                <a:cs typeface="Cambria Math"/>
              </a:rPr>
              <a:t> 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37" baseline="-16339" dirty="0">
                <a:latin typeface="Cambria Math"/>
                <a:cs typeface="Cambria Math"/>
              </a:rPr>
              <a:t>𝑖</a:t>
            </a:r>
            <a:r>
              <a:rPr sz="1275" spc="33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00" spc="20" dirty="0">
                <a:latin typeface="Cambria Math"/>
                <a:cs typeface="Cambria Math"/>
              </a:rPr>
              <a:t>𝐿</a:t>
            </a:r>
            <a:r>
              <a:rPr sz="1275" spc="30" baseline="-16339" dirty="0">
                <a:latin typeface="Cambria Math"/>
                <a:cs typeface="Cambria Math"/>
              </a:rPr>
              <a:t>𝑇</a:t>
            </a:r>
            <a:r>
              <a:rPr sz="1275" spc="-142" baseline="-16339" dirty="0">
                <a:latin typeface="Cambria Math"/>
                <a:cs typeface="Cambria Math"/>
              </a:rPr>
              <a:t> 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44" baseline="-16339" dirty="0">
                <a:latin typeface="Cambria Math"/>
                <a:cs typeface="Cambria Math"/>
              </a:rPr>
              <a:t>𝐵	</a:t>
            </a:r>
            <a:r>
              <a:rPr sz="1200" spc="-5" dirty="0">
                <a:latin typeface="Times New Roman"/>
                <a:cs typeface="Times New Roman"/>
              </a:rPr>
              <a:t>[3.32]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95644" y="7651241"/>
            <a:ext cx="2272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7" baseline="4629" dirty="0">
                <a:latin typeface="Times New Roman"/>
                <a:cs typeface="Times New Roman"/>
              </a:rPr>
              <a:t>Operando </a:t>
            </a:r>
            <a:r>
              <a:rPr baseline="4629" dirty="0">
                <a:latin typeface="Times New Roman"/>
                <a:cs typeface="Times New Roman"/>
              </a:rPr>
              <a:t>se</a:t>
            </a:r>
            <a:r>
              <a:rPr spc="-1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llega al </a:t>
            </a:r>
            <a:r>
              <a:rPr baseline="4629" dirty="0">
                <a:latin typeface="Times New Roman"/>
                <a:cs typeface="Times New Roman"/>
              </a:rPr>
              <a:t>valor de</a:t>
            </a:r>
            <a:r>
              <a:rPr spc="-7" baseline="4629" dirty="0">
                <a:latin typeface="Times New Roman"/>
                <a:cs typeface="Times New Roman"/>
              </a:rPr>
              <a:t> I</a:t>
            </a:r>
            <a:r>
              <a:rPr sz="800" spc="-5" dirty="0">
                <a:latin typeface="Times New Roman"/>
                <a:cs typeface="Times New Roman"/>
              </a:rPr>
              <a:t>B</a:t>
            </a:r>
            <a:r>
              <a:rPr sz="800" spc="95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e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A</a:t>
            </a:r>
            <a:r>
              <a:rPr spc="-15" baseline="4629" dirty="0">
                <a:latin typeface="Times New Roman"/>
                <a:cs typeface="Times New Roman"/>
              </a:rPr>
              <a:t>:</a:t>
            </a:r>
            <a:endParaRPr baseline="4629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403822" y="8063229"/>
            <a:ext cx="45720" cy="7620"/>
          </a:xfrm>
          <a:custGeom>
            <a:avLst/>
            <a:gdLst/>
            <a:ahLst/>
            <a:cxnLst/>
            <a:rect l="l" t="t" r="r" b="b"/>
            <a:pathLst>
              <a:path w="45719" h="7620">
                <a:moveTo>
                  <a:pt x="45719" y="0"/>
                </a:moveTo>
                <a:lnTo>
                  <a:pt x="0" y="0"/>
                </a:lnTo>
                <a:lnTo>
                  <a:pt x="0" y="7620"/>
                </a:lnTo>
                <a:lnTo>
                  <a:pt x="45719" y="7620"/>
                </a:lnTo>
                <a:lnTo>
                  <a:pt x="457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216370" y="7948422"/>
            <a:ext cx="3016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75" u="sng" spc="44" baseline="13071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𝐿</a:t>
            </a:r>
            <a:r>
              <a:rPr sz="700" u="sng" spc="3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0𝑖</a:t>
            </a:r>
            <a:r>
              <a:rPr sz="1275" u="sng" spc="44" baseline="13071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700" u="sng" spc="3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𝑖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70244" y="7969757"/>
            <a:ext cx="584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u="sng" dirty="0" smtClean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6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40" dirty="0">
                <a:latin typeface="Cambria Math"/>
                <a:cs typeface="Cambria Math"/>
              </a:rPr>
              <a:t> </a:t>
            </a:r>
            <a:r>
              <a:rPr spc="44" baseline="2314" dirty="0">
                <a:latin typeface="Cambria Math"/>
                <a:cs typeface="Cambria Math"/>
              </a:rPr>
              <a:t>∑</a:t>
            </a:r>
            <a:r>
              <a:rPr sz="1275" spc="44" baseline="32679" dirty="0">
                <a:latin typeface="Cambria Math"/>
                <a:cs typeface="Cambria Math"/>
              </a:rPr>
              <a:t>𝑛</a:t>
            </a:r>
            <a:endParaRPr sz="1275" baseline="32679" dirty="0">
              <a:latin typeface="Cambria Math"/>
              <a:cs typeface="Cambria Math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619012" y="8050530"/>
            <a:ext cx="8470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26084" algn="l"/>
              </a:tabLst>
            </a:pPr>
            <a:r>
              <a:rPr sz="1275" spc="30" baseline="3267" dirty="0">
                <a:latin typeface="Cambria Math"/>
                <a:cs typeface="Cambria Math"/>
              </a:rPr>
              <a:t>𝐵	</a:t>
            </a:r>
            <a:r>
              <a:rPr sz="850" spc="20" dirty="0">
                <a:latin typeface="Cambria Math"/>
                <a:cs typeface="Cambria Math"/>
              </a:rPr>
              <a:t>𝑖=1</a:t>
            </a:r>
            <a:r>
              <a:rPr sz="850" spc="165" dirty="0">
                <a:latin typeface="Cambria Math"/>
                <a:cs typeface="Cambria Math"/>
              </a:rPr>
              <a:t> </a:t>
            </a:r>
            <a:r>
              <a:rPr sz="1275" spc="52" baseline="-19607" dirty="0">
                <a:latin typeface="Cambria Math"/>
                <a:cs typeface="Cambria Math"/>
              </a:rPr>
              <a:t>𝐿</a:t>
            </a:r>
            <a:r>
              <a:rPr sz="1050" spc="52" baseline="-39682" dirty="0">
                <a:latin typeface="Cambria Math"/>
                <a:cs typeface="Cambria Math"/>
              </a:rPr>
              <a:t>𝑇</a:t>
            </a:r>
            <a:endParaRPr sz="1050" baseline="-39682">
              <a:latin typeface="Cambria Math"/>
              <a:cs typeface="Cambria Math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84670" y="7969757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[3.3</a:t>
            </a:r>
            <a:r>
              <a:rPr sz="1200" spc="-5" dirty="0">
                <a:latin typeface="Times New Roman"/>
                <a:cs typeface="Times New Roman"/>
              </a:rPr>
              <a:t>3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29934" y="8408670"/>
            <a:ext cx="2089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14" dirty="0">
                <a:latin typeface="Cambria Math"/>
                <a:cs typeface="Cambria Math"/>
              </a:rPr>
              <a:t>𝑖</a:t>
            </a:r>
            <a:r>
              <a:rPr sz="850" spc="-20" dirty="0">
                <a:latin typeface="Cambria Math"/>
                <a:cs typeface="Cambria Math"/>
              </a:rPr>
              <a:t>=</a:t>
            </a:r>
            <a:r>
              <a:rPr sz="850" spc="20" dirty="0">
                <a:latin typeface="Cambria Math"/>
                <a:cs typeface="Cambria Math"/>
              </a:rPr>
              <a:t>1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70244" y="8327897"/>
            <a:ext cx="15811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79450" algn="l"/>
                <a:tab pos="1174750" algn="l"/>
              </a:tabLst>
            </a:pP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37" baseline="-16339" dirty="0">
                <a:latin typeface="Cambria Math"/>
                <a:cs typeface="Cambria Math"/>
              </a:rPr>
              <a:t>𝐴</a:t>
            </a:r>
            <a:r>
              <a:rPr sz="1275" spc="30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pc="44" baseline="2314" dirty="0">
                <a:latin typeface="Cambria Math"/>
                <a:cs typeface="Cambria Math"/>
              </a:rPr>
              <a:t>∑</a:t>
            </a:r>
            <a:r>
              <a:rPr sz="1275" spc="44" baseline="32679" dirty="0">
                <a:latin typeface="Cambria Math"/>
                <a:cs typeface="Cambria Math"/>
              </a:rPr>
              <a:t>𝑛	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7" baseline="-16339" dirty="0">
                <a:latin typeface="Cambria Math"/>
                <a:cs typeface="Cambria Math"/>
              </a:rPr>
              <a:t>𝑖</a:t>
            </a:r>
            <a:r>
              <a:rPr sz="1200" spc="-5" dirty="0">
                <a:latin typeface="Cambria Math"/>
                <a:cs typeface="Cambria Math"/>
              </a:rPr>
              <a:t>−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𝐼</a:t>
            </a:r>
            <a:r>
              <a:rPr sz="1275" spc="-7" baseline="-16339" dirty="0">
                <a:latin typeface="Cambria Math"/>
                <a:cs typeface="Cambria Math"/>
              </a:rPr>
              <a:t>𝐵	</a:t>
            </a:r>
            <a:r>
              <a:rPr sz="1200" spc="-5" dirty="0">
                <a:latin typeface="Times New Roman"/>
                <a:cs typeface="Times New Roman"/>
              </a:rPr>
              <a:t>[3.34]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595645" y="8631173"/>
            <a:ext cx="5779135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punto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-5" dirty="0">
                <a:latin typeface="Times New Roman"/>
                <a:cs typeface="Times New Roman"/>
              </a:rPr>
              <a:t> caída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5" dirty="0">
                <a:latin typeface="Times New Roman"/>
                <a:cs typeface="Times New Roman"/>
              </a:rPr>
              <a:t> se </a:t>
            </a:r>
            <a:r>
              <a:rPr sz="1200" dirty="0">
                <a:latin typeface="Times New Roman"/>
                <a:cs typeface="Times New Roman"/>
              </a:rPr>
              <a:t>dará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uno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nudos.</a:t>
            </a:r>
          </a:p>
          <a:p>
            <a:pPr marL="12700" marR="5080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Este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análisis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simplificar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desprecia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asociada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reactancia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Llegando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expresión: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3056" y="2995633"/>
            <a:ext cx="4372785" cy="30927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7" y="877569"/>
            <a:ext cx="4640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70245" y="1311909"/>
            <a:ext cx="3930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60" dirty="0">
                <a:latin typeface="Cambria Math"/>
                <a:cs typeface="Cambria Math"/>
              </a:rPr>
              <a:t>𝑃</a:t>
            </a:r>
            <a:r>
              <a:rPr sz="1275" spc="-89" baseline="-16339" dirty="0">
                <a:latin typeface="Cambria Math"/>
                <a:cs typeface="Cambria Math"/>
              </a:rPr>
              <a:t>𝐵</a:t>
            </a:r>
            <a:r>
              <a:rPr sz="1275" spc="6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9909" y="1217423"/>
            <a:ext cx="21526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75" spc="60" baseline="-22875" dirty="0">
                <a:latin typeface="Cambria Math"/>
                <a:cs typeface="Cambria Math"/>
              </a:rPr>
              <a:t>∑</a:t>
            </a:r>
            <a:r>
              <a:rPr sz="700" spc="40" dirty="0">
                <a:latin typeface="Cambria Math"/>
                <a:cs typeface="Cambria Math"/>
              </a:rPr>
              <a:t>𝑛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06059" y="1298194"/>
            <a:ext cx="5124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700" spc="15" dirty="0">
                <a:latin typeface="Cambria Math"/>
                <a:cs typeface="Cambria Math"/>
              </a:rPr>
              <a:t>𝑖=1</a:t>
            </a:r>
            <a:r>
              <a:rPr sz="700" spc="-35" dirty="0">
                <a:latin typeface="Cambria Math"/>
                <a:cs typeface="Cambria Math"/>
              </a:rPr>
              <a:t> </a:t>
            </a:r>
            <a:r>
              <a:rPr sz="1275" spc="44" baseline="16339" dirty="0">
                <a:latin typeface="Cambria Math"/>
                <a:cs typeface="Cambria Math"/>
              </a:rPr>
              <a:t>𝐿</a:t>
            </a:r>
            <a:r>
              <a:rPr sz="1050" spc="44" baseline="3968" dirty="0">
                <a:latin typeface="Cambria Math"/>
                <a:cs typeface="Cambria Math"/>
              </a:rPr>
              <a:t>0𝑖</a:t>
            </a:r>
            <a:r>
              <a:rPr sz="1275" spc="44" baseline="16339" dirty="0">
                <a:latin typeface="Cambria Math"/>
                <a:cs typeface="Cambria Math"/>
              </a:rPr>
              <a:t>𝑃</a:t>
            </a:r>
            <a:r>
              <a:rPr sz="1050" spc="44" baseline="3968" dirty="0">
                <a:latin typeface="Cambria Math"/>
                <a:cs typeface="Cambria Math"/>
              </a:rPr>
              <a:t>𝑖</a:t>
            </a:r>
            <a:endParaRPr sz="1050" baseline="3968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20359" y="1432306"/>
            <a:ext cx="1962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𝐿</a:t>
            </a:r>
            <a:r>
              <a:rPr sz="1050" spc="52" baseline="-11904" dirty="0">
                <a:latin typeface="Cambria Math"/>
                <a:cs typeface="Cambria Math"/>
              </a:rPr>
              <a:t>𝑇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68009" y="1428242"/>
            <a:ext cx="504825" cy="10795"/>
          </a:xfrm>
          <a:custGeom>
            <a:avLst/>
            <a:gdLst/>
            <a:ahLst/>
            <a:cxnLst/>
            <a:rect l="l" t="t" r="r" b="b"/>
            <a:pathLst>
              <a:path w="504825" h="10794">
                <a:moveTo>
                  <a:pt x="504443" y="0"/>
                </a:moveTo>
                <a:lnTo>
                  <a:pt x="0" y="0"/>
                </a:lnTo>
                <a:lnTo>
                  <a:pt x="0" y="10668"/>
                </a:lnTo>
                <a:lnTo>
                  <a:pt x="504443" y="10668"/>
                </a:lnTo>
                <a:lnTo>
                  <a:pt x="5044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12101" y="1311909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[3.3</a:t>
            </a:r>
            <a:r>
              <a:rPr sz="1200" spc="-5" dirty="0">
                <a:latin typeface="Times New Roman"/>
                <a:cs typeface="Times New Roman"/>
              </a:rPr>
              <a:t>5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2144" y="1668526"/>
            <a:ext cx="5888990" cy="389478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6200" marR="44450" algn="just">
              <a:lnSpc>
                <a:spcPct val="1032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Por </a:t>
            </a:r>
            <a:r>
              <a:rPr sz="1200" dirty="0">
                <a:latin typeface="Times New Roman"/>
                <a:cs typeface="Times New Roman"/>
              </a:rPr>
              <a:t>tanto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punto de mínima tensión y por </a:t>
            </a:r>
            <a:r>
              <a:rPr sz="1200" spc="-5" dirty="0">
                <a:latin typeface="Times New Roman"/>
                <a:cs typeface="Times New Roman"/>
              </a:rPr>
              <a:t>consiguiente </a:t>
            </a:r>
            <a:r>
              <a:rPr sz="1200" dirty="0">
                <a:latin typeface="Times New Roman"/>
                <a:cs typeface="Times New Roman"/>
              </a:rPr>
              <a:t>donde la caída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máxima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está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situado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nudo donde</a:t>
            </a:r>
            <a:r>
              <a:rPr sz="1200" spc="-5" dirty="0">
                <a:latin typeface="Times New Roman"/>
                <a:cs typeface="Times New Roman"/>
              </a:rPr>
              <a:t> el</a:t>
            </a:r>
            <a:r>
              <a:rPr sz="1200" dirty="0">
                <a:latin typeface="Times New Roman"/>
                <a:cs typeface="Times New Roman"/>
              </a:rPr>
              <a:t> sentido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intensidad </a:t>
            </a:r>
            <a:r>
              <a:rPr sz="1200" spc="-5" dirty="0">
                <a:latin typeface="Times New Roman"/>
                <a:cs typeface="Times New Roman"/>
              </a:rPr>
              <a:t>se invierte.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Una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vez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localizado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ese</a:t>
            </a:r>
            <a:r>
              <a:rPr sz="1200" dirty="0">
                <a:latin typeface="Times New Roman"/>
                <a:cs typeface="Times New Roman"/>
              </a:rPr>
              <a:t> nudo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aplica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[3.29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]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despeja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caída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tensión.</a:t>
            </a:r>
          </a:p>
          <a:p>
            <a:pPr marL="616585">
              <a:spcBef>
                <a:spcPts val="850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4.2.3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CRITERIO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INTENSIDAD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MÁXIMA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CRITERIO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TÉRMICO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76200" marR="45720" algn="just">
              <a:lnSpc>
                <a:spcPct val="103499"/>
              </a:lnSpc>
              <a:spcBef>
                <a:spcPts val="795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funcionamiento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conductores desnudos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cables aislados, produce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aumento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 smtClean="0">
                <a:latin typeface="Times New Roman"/>
                <a:cs typeface="Times New Roman"/>
              </a:rPr>
              <a:t>su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temperatura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debido</a:t>
            </a:r>
            <a:r>
              <a:rPr sz="1200" dirty="0">
                <a:latin typeface="Times New Roman"/>
                <a:cs typeface="Times New Roman"/>
              </a:rPr>
              <a:t> a :</a:t>
            </a:r>
          </a:p>
          <a:p>
            <a:pPr marL="532765" indent="-228600">
              <a:spcBef>
                <a:spcPts val="925"/>
              </a:spcBef>
              <a:buFont typeface="Symbol"/>
              <a:buChar char=""/>
              <a:tabLst>
                <a:tab pos="532765" algn="l"/>
                <a:tab pos="533400" algn="l"/>
              </a:tabLst>
            </a:pPr>
            <a:r>
              <a:rPr sz="1200" spc="-5" dirty="0">
                <a:latin typeface="Times New Roman"/>
                <a:cs typeface="Times New Roman"/>
              </a:rPr>
              <a:t>Pérdidas</a:t>
            </a:r>
            <a:r>
              <a:rPr sz="1200" dirty="0">
                <a:latin typeface="Times New Roman"/>
                <a:cs typeface="Times New Roman"/>
              </a:rPr>
              <a:t> por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paso de la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(efecto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Joule).</a:t>
            </a:r>
            <a:endParaRPr sz="1200" dirty="0">
              <a:latin typeface="Times New Roman"/>
              <a:cs typeface="Times New Roman"/>
            </a:endParaRPr>
          </a:p>
          <a:p>
            <a:pPr marL="532765" indent="-228600">
              <a:spcBef>
                <a:spcPts val="35"/>
              </a:spcBef>
              <a:buFont typeface="Symbol"/>
              <a:buChar char=""/>
              <a:tabLst>
                <a:tab pos="532765" algn="l"/>
                <a:tab pos="533400" algn="l"/>
              </a:tabLst>
            </a:pPr>
            <a:r>
              <a:rPr sz="1200" spc="-5" dirty="0">
                <a:latin typeface="Times New Roman"/>
                <a:cs typeface="Times New Roman"/>
              </a:rPr>
              <a:t>Pérdidas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corrientes </a:t>
            </a:r>
            <a:r>
              <a:rPr sz="1200" dirty="0">
                <a:latin typeface="Times New Roman"/>
                <a:cs typeface="Times New Roman"/>
              </a:rPr>
              <a:t>inducidas.</a:t>
            </a:r>
          </a:p>
          <a:p>
            <a:pPr marL="532765" indent="-228600">
              <a:lnSpc>
                <a:spcPts val="1410"/>
              </a:lnSpc>
              <a:spcBef>
                <a:spcPts val="25"/>
              </a:spcBef>
              <a:buFont typeface="Symbol"/>
              <a:buChar char=""/>
              <a:tabLst>
                <a:tab pos="532765" algn="l"/>
                <a:tab pos="533400" algn="l"/>
              </a:tabLst>
            </a:pPr>
            <a:r>
              <a:rPr sz="1200" spc="-5" dirty="0">
                <a:latin typeface="Times New Roman"/>
                <a:cs typeface="Times New Roman"/>
              </a:rPr>
              <a:t>Aportes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externos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(radiación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solar,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procesos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desprendan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calor).</a:t>
            </a:r>
          </a:p>
          <a:p>
            <a:pPr marL="76200" algn="just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Este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calor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evacuado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hacia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exterior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conductores,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así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evitar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daños</a:t>
            </a:r>
            <a:endParaRPr sz="1200" dirty="0">
              <a:latin typeface="Times New Roman"/>
              <a:cs typeface="Times New Roman"/>
            </a:endParaRPr>
          </a:p>
          <a:p>
            <a:pPr marL="76200" marR="45085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irreversibles </a:t>
            </a:r>
            <a:r>
              <a:rPr sz="1200" dirty="0">
                <a:latin typeface="Times New Roman"/>
                <a:cs typeface="Times New Roman"/>
              </a:rPr>
              <a:t>tanto </a:t>
            </a:r>
            <a:r>
              <a:rPr sz="1200" spc="-5" dirty="0">
                <a:latin typeface="Times New Roman"/>
                <a:cs typeface="Times New Roman"/>
              </a:rPr>
              <a:t>en el </a:t>
            </a:r>
            <a:r>
              <a:rPr sz="1200" dirty="0">
                <a:latin typeface="Times New Roman"/>
                <a:cs typeface="Times New Roman"/>
              </a:rPr>
              <a:t>propio </a:t>
            </a:r>
            <a:r>
              <a:rPr sz="1200" spc="-5" dirty="0">
                <a:latin typeface="Times New Roman"/>
                <a:cs typeface="Times New Roman"/>
              </a:rPr>
              <a:t>conductor como en su aislamiento. </a:t>
            </a:r>
            <a:r>
              <a:rPr sz="1200" dirty="0">
                <a:latin typeface="Times New Roman"/>
                <a:cs typeface="Times New Roman"/>
              </a:rPr>
              <a:t>En la </a:t>
            </a:r>
            <a:r>
              <a:rPr sz="1200" spc="-5" dirty="0">
                <a:latin typeface="Times New Roman"/>
                <a:cs typeface="Times New Roman"/>
              </a:rPr>
              <a:t>práctica se </a:t>
            </a:r>
            <a:r>
              <a:rPr sz="1200" dirty="0" err="1">
                <a:latin typeface="Times New Roman"/>
                <a:cs typeface="Times New Roman"/>
              </a:rPr>
              <a:t>va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considerar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aporte de </a:t>
            </a:r>
            <a:r>
              <a:rPr sz="1200" spc="-5" dirty="0">
                <a:latin typeface="Times New Roman"/>
                <a:cs typeface="Times New Roman"/>
              </a:rPr>
              <a:t>calor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efecto Joule, </a:t>
            </a:r>
            <a:r>
              <a:rPr sz="1200" dirty="0">
                <a:latin typeface="Times New Roman"/>
                <a:cs typeface="Times New Roman"/>
              </a:rPr>
              <a:t>ya que </a:t>
            </a:r>
            <a:r>
              <a:rPr sz="1200" spc="-5" dirty="0">
                <a:latin typeface="Times New Roman"/>
                <a:cs typeface="Times New Roman"/>
              </a:rPr>
              <a:t>es el </a:t>
            </a:r>
            <a:r>
              <a:rPr sz="1200" dirty="0">
                <a:latin typeface="Times New Roman"/>
                <a:cs typeface="Times New Roman"/>
              </a:rPr>
              <a:t>aporte más </a:t>
            </a:r>
            <a:r>
              <a:rPr sz="1200" spc="-5" dirty="0">
                <a:latin typeface="Times New Roman"/>
                <a:cs typeface="Times New Roman"/>
              </a:rPr>
              <a:t>cuantioso. </a:t>
            </a:r>
            <a:r>
              <a:rPr sz="1200" spc="-5" dirty="0" err="1" smtClean="0">
                <a:latin typeface="Times New Roman"/>
                <a:cs typeface="Times New Roman"/>
              </a:rPr>
              <a:t>Entonces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ecuación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equilibrio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térmico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queda: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spcBef>
                <a:spcPts val="885"/>
              </a:spcBef>
              <a:tabLst>
                <a:tab pos="1513205" algn="l"/>
              </a:tabLst>
            </a:pPr>
            <a:r>
              <a:rPr sz="1200" spc="30" dirty="0">
                <a:latin typeface="Cambria Math"/>
                <a:cs typeface="Cambria Math"/>
              </a:rPr>
              <a:t>𝑅𝐼</a:t>
            </a:r>
            <a:r>
              <a:rPr sz="1275" spc="44" baseline="29411" dirty="0">
                <a:latin typeface="Cambria Math"/>
                <a:cs typeface="Cambria Math"/>
              </a:rPr>
              <a:t>2</a:t>
            </a:r>
            <a:r>
              <a:rPr sz="1275" spc="292" baseline="29411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5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𝑘𝑆</a:t>
            </a:r>
            <a:r>
              <a:rPr sz="1275" spc="-15" baseline="-16339" dirty="0">
                <a:latin typeface="Cambria Math"/>
                <a:cs typeface="Cambria Math"/>
              </a:rPr>
              <a:t>𝑐</a:t>
            </a:r>
            <a:r>
              <a:rPr sz="1200" spc="-10" dirty="0">
                <a:latin typeface="Cambria Math"/>
                <a:cs typeface="Cambria Math"/>
              </a:rPr>
              <a:t>(𝑇</a:t>
            </a:r>
            <a:r>
              <a:rPr sz="1275" spc="-15" baseline="-16339" dirty="0">
                <a:latin typeface="Cambria Math"/>
                <a:cs typeface="Cambria Math"/>
              </a:rPr>
              <a:t>𝑐</a:t>
            </a:r>
            <a:r>
              <a:rPr sz="1275" spc="232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− </a:t>
            </a:r>
            <a:r>
              <a:rPr sz="1200" spc="-15" dirty="0">
                <a:latin typeface="Cambria Math"/>
                <a:cs typeface="Cambria Math"/>
              </a:rPr>
              <a:t>𝑇</a:t>
            </a:r>
            <a:r>
              <a:rPr sz="1275" spc="-22" baseline="-16339" dirty="0">
                <a:latin typeface="Cambria Math"/>
                <a:cs typeface="Cambria Math"/>
              </a:rPr>
              <a:t>𝑎</a:t>
            </a:r>
            <a:r>
              <a:rPr sz="1200" spc="-15" dirty="0">
                <a:latin typeface="Cambria Math"/>
                <a:cs typeface="Cambria Math"/>
              </a:rPr>
              <a:t>)	</a:t>
            </a:r>
            <a:r>
              <a:rPr sz="1200" spc="-5" dirty="0">
                <a:latin typeface="Times New Roman"/>
                <a:cs typeface="Times New Roman"/>
              </a:rPr>
              <a:t>[3.36]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spcBef>
                <a:spcPts val="950"/>
              </a:spcBef>
            </a:pPr>
            <a:r>
              <a:rPr baseline="4629" dirty="0">
                <a:latin typeface="Times New Roman"/>
                <a:cs typeface="Times New Roman"/>
              </a:rPr>
              <a:t>Con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i="1" baseline="4629" dirty="0">
                <a:latin typeface="Times New Roman"/>
                <a:cs typeface="Times New Roman"/>
              </a:rPr>
              <a:t>k</a:t>
            </a:r>
            <a:r>
              <a:rPr i="1" spc="-3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conductividad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térmica(W/Km),</a:t>
            </a:r>
            <a:r>
              <a:rPr spc="15" baseline="4629" dirty="0">
                <a:latin typeface="Times New Roman"/>
                <a:cs typeface="Times New Roman"/>
              </a:rPr>
              <a:t> </a:t>
            </a:r>
            <a:r>
              <a:rPr i="1" baseline="4629" dirty="0">
                <a:latin typeface="Times New Roman"/>
                <a:cs typeface="Times New Roman"/>
              </a:rPr>
              <a:t>S</a:t>
            </a:r>
            <a:r>
              <a:rPr sz="800" i="1" dirty="0">
                <a:latin typeface="Times New Roman"/>
                <a:cs typeface="Times New Roman"/>
              </a:rPr>
              <a:t>c</a:t>
            </a:r>
            <a:r>
              <a:rPr sz="800" i="1" spc="9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superficie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del</a:t>
            </a:r>
            <a:r>
              <a:rPr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conductor</a:t>
            </a:r>
            <a:r>
              <a:rPr baseline="4629" dirty="0">
                <a:latin typeface="Times New Roman"/>
                <a:cs typeface="Times New Roman"/>
              </a:rPr>
              <a:t> por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metro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longitud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(m) </a:t>
            </a:r>
            <a:r>
              <a:rPr i="1" baseline="4629" dirty="0">
                <a:latin typeface="Times New Roman"/>
                <a:cs typeface="Times New Roman"/>
              </a:rPr>
              <a:t>T</a:t>
            </a:r>
            <a:r>
              <a:rPr sz="800" i="1" dirty="0">
                <a:latin typeface="Times New Roman"/>
                <a:cs typeface="Times New Roman"/>
              </a:rPr>
              <a:t>c</a:t>
            </a:r>
            <a:endParaRPr sz="800" dirty="0">
              <a:latin typeface="Times New Roman"/>
              <a:cs typeface="Times New Roman"/>
            </a:endParaRPr>
          </a:p>
          <a:p>
            <a:pPr marL="76200">
              <a:spcBef>
                <a:spcPts val="50"/>
              </a:spcBef>
            </a:pPr>
            <a:r>
              <a:rPr baseline="4629" dirty="0">
                <a:latin typeface="Times New Roman"/>
                <a:cs typeface="Times New Roman"/>
              </a:rPr>
              <a:t>y </a:t>
            </a:r>
            <a:r>
              <a:rPr i="1" baseline="4629" dirty="0">
                <a:latin typeface="Times New Roman"/>
                <a:cs typeface="Times New Roman"/>
              </a:rPr>
              <a:t>T</a:t>
            </a:r>
            <a:r>
              <a:rPr sz="800" i="1" dirty="0">
                <a:latin typeface="Times New Roman"/>
                <a:cs typeface="Times New Roman"/>
              </a:rPr>
              <a:t>a</a:t>
            </a:r>
            <a:r>
              <a:rPr sz="800" i="1" spc="110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temperaturas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(K)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del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conductor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del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ambiente </a:t>
            </a:r>
            <a:r>
              <a:rPr spc="-7" baseline="4629" dirty="0">
                <a:latin typeface="Times New Roman"/>
                <a:cs typeface="Times New Roman"/>
              </a:rPr>
              <a:t>respectivamente.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Operando: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595644" y="5654420"/>
            <a:ext cx="111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𝜌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8420" y="5608702"/>
            <a:ext cx="3797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0" dirty="0">
                <a:latin typeface="Cambria Math"/>
                <a:cs typeface="Cambria Math"/>
              </a:rPr>
              <a:t>(𝜎𝜋𝑟</a:t>
            </a:r>
            <a:r>
              <a:rPr sz="850" spc="240" dirty="0">
                <a:latin typeface="Cambria Math"/>
                <a:cs typeface="Cambria Math"/>
              </a:rPr>
              <a:t> </a:t>
            </a:r>
            <a:r>
              <a:rPr sz="850" dirty="0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59880" y="5588889"/>
            <a:ext cx="18034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00" spc="25" dirty="0">
                <a:latin typeface="Cambria Math"/>
                <a:cs typeface="Cambria Math"/>
              </a:rPr>
              <a:t>2</a:t>
            </a:r>
            <a:r>
              <a:rPr sz="700" spc="155" dirty="0">
                <a:latin typeface="Cambria Math"/>
                <a:cs typeface="Cambria Math"/>
              </a:rPr>
              <a:t> </a:t>
            </a:r>
            <a:r>
              <a:rPr sz="700" spc="25" dirty="0">
                <a:latin typeface="Cambria Math"/>
                <a:cs typeface="Cambria Math"/>
              </a:rPr>
              <a:t>2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1225" y="5774817"/>
            <a:ext cx="26606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65" dirty="0">
                <a:latin typeface="Cambria Math"/>
                <a:cs typeface="Cambria Math"/>
              </a:rPr>
              <a:t>𝜋𝑟</a:t>
            </a:r>
            <a:r>
              <a:rPr sz="1050" spc="97" baseline="19841" dirty="0">
                <a:latin typeface="Cambria Math"/>
                <a:cs typeface="Cambria Math"/>
              </a:rPr>
              <a:t>2</a:t>
            </a:r>
            <a:endParaRPr sz="1050" baseline="19841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21121" y="5770753"/>
            <a:ext cx="410209" cy="10795"/>
          </a:xfrm>
          <a:custGeom>
            <a:avLst/>
            <a:gdLst/>
            <a:ahLst/>
            <a:cxnLst/>
            <a:rect l="l" t="t" r="r" b="b"/>
            <a:pathLst>
              <a:path w="410209" h="10795">
                <a:moveTo>
                  <a:pt x="409956" y="0"/>
                </a:moveTo>
                <a:lnTo>
                  <a:pt x="0" y="0"/>
                </a:lnTo>
                <a:lnTo>
                  <a:pt x="0" y="10667"/>
                </a:lnTo>
                <a:lnTo>
                  <a:pt x="409956" y="10667"/>
                </a:lnTo>
                <a:lnTo>
                  <a:pt x="40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85838" y="5729097"/>
            <a:ext cx="4089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28295" algn="l"/>
              </a:tabLst>
            </a:pPr>
            <a:r>
              <a:rPr sz="850" spc="85" dirty="0">
                <a:latin typeface="Cambria Math"/>
                <a:cs typeface="Cambria Math"/>
              </a:rPr>
              <a:t>𝑐	</a:t>
            </a:r>
            <a:r>
              <a:rPr sz="850" spc="105" dirty="0">
                <a:latin typeface="Cambria Math"/>
                <a:cs typeface="Cambria Math"/>
              </a:rPr>
              <a:t>𝑎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60997" y="5654420"/>
            <a:ext cx="17411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60170" algn="l"/>
              </a:tabLst>
            </a:pP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𝑘2𝜋</a:t>
            </a:r>
            <a:r>
              <a:rPr sz="1200" spc="30" dirty="0">
                <a:latin typeface="Cambria Math"/>
                <a:cs typeface="Cambria Math"/>
              </a:rPr>
              <a:t>𝑟</a:t>
            </a:r>
            <a:r>
              <a:rPr sz="1200" spc="5" dirty="0">
                <a:latin typeface="Cambria Math"/>
                <a:cs typeface="Cambria Math"/>
              </a:rPr>
              <a:t>(</a:t>
            </a:r>
            <a:r>
              <a:rPr sz="1200" dirty="0" smtClean="0">
                <a:latin typeface="Cambria Math"/>
                <a:cs typeface="Cambria Math"/>
              </a:rPr>
              <a:t>𝑇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− 𝑇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dirty="0" smtClean="0">
                <a:latin typeface="Cambria Math"/>
                <a:cs typeface="Cambria Math"/>
              </a:rPr>
              <a:t>)</a:t>
            </a:r>
            <a:r>
              <a:rPr sz="1200" dirty="0">
                <a:latin typeface="Cambria Math"/>
                <a:cs typeface="Cambria Math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[3.3</a:t>
            </a:r>
            <a:r>
              <a:rPr sz="1200" spc="-5" dirty="0">
                <a:latin typeface="Times New Roman"/>
                <a:cs typeface="Times New Roman"/>
              </a:rPr>
              <a:t>7</a:t>
            </a:r>
            <a:r>
              <a:rPr sz="1200" dirty="0">
                <a:latin typeface="Times New Roman"/>
                <a:cs typeface="Times New Roman"/>
              </a:rPr>
              <a:t>]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570245" y="5945504"/>
            <a:ext cx="958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52" baseline="-32407" dirty="0">
                <a:latin typeface="Cambria Math"/>
                <a:cs typeface="Cambria Math"/>
              </a:rPr>
              <a:t>𝜎</a:t>
            </a:r>
            <a:r>
              <a:rPr sz="1275" spc="52" baseline="-16339" dirty="0">
                <a:latin typeface="Cambria Math"/>
                <a:cs typeface="Cambria Math"/>
              </a:rPr>
              <a:t>2</a:t>
            </a:r>
            <a:r>
              <a:rPr sz="1275" spc="270" baseline="-16339" dirty="0">
                <a:latin typeface="Cambria Math"/>
                <a:cs typeface="Cambria Math"/>
              </a:rPr>
              <a:t> 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75" baseline="-32407" dirty="0">
                <a:latin typeface="Cambria Math"/>
                <a:cs typeface="Cambria Math"/>
              </a:rPr>
              <a:t> 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𝑘2(𝑇</a:t>
            </a:r>
            <a:r>
              <a:rPr sz="1050" u="sng" baseline="-11904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𝑐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−𝑇</a:t>
            </a:r>
            <a:r>
              <a:rPr sz="1050" u="sng" baseline="-11904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𝑎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53378" y="6155816"/>
            <a:ext cx="15367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20" dirty="0">
                <a:latin typeface="Cambria Math"/>
                <a:cs typeface="Cambria Math"/>
              </a:rPr>
              <a:t>𝜌</a:t>
            </a:r>
            <a:r>
              <a:rPr sz="850" spc="95" dirty="0">
                <a:latin typeface="Cambria Math"/>
                <a:cs typeface="Cambria Math"/>
              </a:rPr>
              <a:t>𝑟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65441" y="6035420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[3.3</a:t>
            </a:r>
            <a:r>
              <a:rPr sz="1200" spc="-5" dirty="0">
                <a:latin typeface="Times New Roman"/>
                <a:cs typeface="Times New Roman"/>
              </a:rPr>
              <a:t>8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70245" y="6286881"/>
            <a:ext cx="5837555" cy="288988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38100" algn="just">
              <a:spcBef>
                <a:spcPts val="940"/>
              </a:spcBef>
            </a:pP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i="1" dirty="0">
                <a:latin typeface="Times New Roman"/>
                <a:cs typeface="Times New Roman"/>
              </a:rPr>
              <a:t>σ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densidad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corriente(A/m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), </a:t>
            </a:r>
            <a:r>
              <a:rPr sz="1200" i="1" dirty="0">
                <a:latin typeface="Times New Roman"/>
                <a:cs typeface="Times New Roman"/>
              </a:rPr>
              <a:t>ρ </a:t>
            </a:r>
            <a:r>
              <a:rPr sz="1200" spc="-5" dirty="0">
                <a:latin typeface="Times New Roman"/>
                <a:cs typeface="Times New Roman"/>
              </a:rPr>
              <a:t>resistividad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(Ωm)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r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radio</a:t>
            </a:r>
            <a:r>
              <a:rPr sz="1200" dirty="0">
                <a:latin typeface="Times New Roman"/>
                <a:cs typeface="Times New Roman"/>
              </a:rPr>
              <a:t> del conductor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(m).</a:t>
            </a:r>
            <a:endParaRPr sz="1200" dirty="0">
              <a:latin typeface="Times New Roman"/>
              <a:cs typeface="Times New Roman"/>
            </a:endParaRPr>
          </a:p>
          <a:p>
            <a:pPr marL="38100" marR="31115" algn="just">
              <a:lnSpc>
                <a:spcPct val="103499"/>
              </a:lnSpc>
              <a:spcBef>
                <a:spcPts val="790"/>
              </a:spcBef>
            </a:pPr>
            <a:r>
              <a:rPr sz="1200" spc="-5" dirty="0">
                <a:latin typeface="Times New Roman"/>
                <a:cs typeface="Times New Roman"/>
              </a:rPr>
              <a:t>Se puede ver según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expresión [3.38] </a:t>
            </a:r>
            <a:r>
              <a:rPr sz="1200" dirty="0">
                <a:latin typeface="Times New Roman"/>
                <a:cs typeface="Times New Roman"/>
              </a:rPr>
              <a:t>que a mayor </a:t>
            </a:r>
            <a:r>
              <a:rPr sz="1200" spc="-5" dirty="0">
                <a:latin typeface="Times New Roman"/>
                <a:cs typeface="Times New Roman"/>
              </a:rPr>
              <a:t>tamaño del </a:t>
            </a:r>
            <a:r>
              <a:rPr sz="1200" dirty="0">
                <a:latin typeface="Times New Roman"/>
                <a:cs typeface="Times New Roman"/>
              </a:rPr>
              <a:t>conductor la </a:t>
            </a:r>
            <a:r>
              <a:rPr sz="1200" spc="-5" dirty="0" err="1">
                <a:latin typeface="Times New Roman"/>
                <a:cs typeface="Times New Roman"/>
              </a:rPr>
              <a:t>densidad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menor y por tanto menor </a:t>
            </a:r>
            <a:r>
              <a:rPr sz="1200" spc="-5" dirty="0">
                <a:latin typeface="Times New Roman"/>
                <a:cs typeface="Times New Roman"/>
              </a:rPr>
              <a:t>será el </a:t>
            </a:r>
            <a:r>
              <a:rPr sz="1200" dirty="0">
                <a:latin typeface="Times New Roman"/>
                <a:cs typeface="Times New Roman"/>
              </a:rPr>
              <a:t>problema </a:t>
            </a:r>
            <a:r>
              <a:rPr sz="1200" spc="-5" dirty="0">
                <a:latin typeface="Times New Roman"/>
                <a:cs typeface="Times New Roman"/>
              </a:rPr>
              <a:t>térmico. </a:t>
            </a:r>
            <a:r>
              <a:rPr sz="1200" dirty="0">
                <a:latin typeface="Times New Roman"/>
                <a:cs typeface="Times New Roman"/>
              </a:rPr>
              <a:t>Pero </a:t>
            </a:r>
            <a:r>
              <a:rPr sz="1200" spc="-5" dirty="0">
                <a:latin typeface="Times New Roman"/>
                <a:cs typeface="Times New Roman"/>
              </a:rPr>
              <a:t>en esta </a:t>
            </a:r>
            <a:r>
              <a:rPr sz="1200" spc="-5" dirty="0" err="1">
                <a:latin typeface="Times New Roman"/>
                <a:cs typeface="Times New Roman"/>
              </a:rPr>
              <a:t>aproximación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tienen en </a:t>
            </a:r>
            <a:r>
              <a:rPr sz="1200" dirty="0">
                <a:latin typeface="Times New Roman"/>
                <a:cs typeface="Times New Roman"/>
              </a:rPr>
              <a:t>cuenta </a:t>
            </a:r>
            <a:r>
              <a:rPr sz="1200" spc="-5" dirty="0">
                <a:latin typeface="Times New Roman"/>
                <a:cs typeface="Times New Roman"/>
              </a:rPr>
              <a:t>factores </a:t>
            </a:r>
            <a:r>
              <a:rPr sz="1200" dirty="0">
                <a:latin typeface="Times New Roman"/>
                <a:cs typeface="Times New Roman"/>
              </a:rPr>
              <a:t>tan </a:t>
            </a:r>
            <a:r>
              <a:rPr sz="1200" spc="-5" dirty="0">
                <a:latin typeface="Times New Roman"/>
                <a:cs typeface="Times New Roman"/>
              </a:rPr>
              <a:t>importantes </a:t>
            </a: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10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modo de instalación </a:t>
            </a:r>
            <a:r>
              <a:rPr sz="1200" spc="-5" dirty="0">
                <a:latin typeface="Times New Roman"/>
                <a:cs typeface="Times New Roman"/>
              </a:rPr>
              <a:t>del conductor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renovación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aire circundante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conductores, </a:t>
            </a:r>
            <a:r>
              <a:rPr sz="1200" spc="-5" dirty="0">
                <a:latin typeface="Times New Roman"/>
                <a:cs typeface="Times New Roman"/>
              </a:rPr>
              <a:t>conductividad </a:t>
            </a:r>
            <a:r>
              <a:rPr sz="1200" dirty="0">
                <a:latin typeface="Times New Roman"/>
                <a:cs typeface="Times New Roman"/>
              </a:rPr>
              <a:t>del medio, </a:t>
            </a:r>
            <a:r>
              <a:rPr sz="1200" spc="-5" dirty="0">
                <a:latin typeface="Times New Roman"/>
                <a:cs typeface="Times New Roman"/>
              </a:rPr>
              <a:t>etc. Es </a:t>
            </a:r>
            <a:r>
              <a:rPr sz="1200" spc="10" dirty="0" err="1">
                <a:latin typeface="Times New Roman"/>
                <a:cs typeface="Times New Roman"/>
              </a:rPr>
              <a:t>por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complejidad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inherente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problema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térmico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imposibilidad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hacer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estudio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individualizado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cada </a:t>
            </a:r>
            <a:r>
              <a:rPr sz="1200" spc="-5" dirty="0">
                <a:latin typeface="Times New Roman"/>
                <a:cs typeface="Times New Roman"/>
              </a:rPr>
              <a:t>instalación,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reglamentos proporcionan </a:t>
            </a:r>
            <a:r>
              <a:rPr sz="1200" dirty="0">
                <a:latin typeface="Times New Roman"/>
                <a:cs typeface="Times New Roman"/>
              </a:rPr>
              <a:t>tablas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dirty="0" err="1" smtClean="0">
                <a:latin typeface="Times New Roman"/>
                <a:cs typeface="Times New Roman"/>
              </a:rPr>
              <a:t>determinar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admisible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aislamiento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modo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instalación,</a:t>
            </a:r>
            <a:r>
              <a:rPr sz="1200" dirty="0">
                <a:latin typeface="Times New Roman"/>
                <a:cs typeface="Times New Roman"/>
              </a:rPr>
              <a:t> condiciones </a:t>
            </a:r>
            <a:r>
              <a:rPr sz="1200" spc="-5" dirty="0">
                <a:latin typeface="Times New Roman"/>
                <a:cs typeface="Times New Roman"/>
              </a:rPr>
              <a:t>exteriores,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endParaRPr sz="12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Estas tablas devuelven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máxima </a:t>
            </a:r>
            <a:r>
              <a:rPr sz="1200" spc="-5" dirty="0">
                <a:latin typeface="Times New Roman"/>
                <a:cs typeface="Times New Roman"/>
              </a:rPr>
              <a:t>admisible, </a:t>
            </a:r>
            <a:r>
              <a:rPr sz="1200" dirty="0">
                <a:latin typeface="Times New Roman"/>
                <a:cs typeface="Times New Roman"/>
              </a:rPr>
              <a:t>la cual no </a:t>
            </a:r>
            <a:r>
              <a:rPr sz="1200" spc="-5" dirty="0">
                <a:latin typeface="Times New Roman"/>
                <a:cs typeface="Times New Roman"/>
              </a:rPr>
              <a:t>debe ser superada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intensidad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operación del conductor. Para así garantizar </a:t>
            </a:r>
            <a:r>
              <a:rPr sz="1200" dirty="0">
                <a:latin typeface="Times New Roman"/>
                <a:cs typeface="Times New Roman"/>
              </a:rPr>
              <a:t>que no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rebasará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temperatura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límite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definida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dirty="0">
                <a:latin typeface="Times New Roman"/>
                <a:cs typeface="Times New Roman"/>
              </a:rPr>
              <a:t> del conductor.</a:t>
            </a:r>
          </a:p>
          <a:p>
            <a:pPr marL="578485">
              <a:spcBef>
                <a:spcPts val="850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4.2.4</a:t>
            </a:r>
            <a:r>
              <a:rPr sz="1200" b="1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DIMENSIONAMIENTO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CONDUCTORES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POR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CRITERIO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TÉRMICO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57545" y="854709"/>
            <a:ext cx="5860415" cy="11988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0800">
              <a:spcBef>
                <a:spcPts val="28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50800" marR="43180">
              <a:lnSpc>
                <a:spcPct val="103299"/>
              </a:lnSpc>
              <a:spcBef>
                <a:spcPts val="130"/>
              </a:spcBef>
            </a:pPr>
            <a:r>
              <a:rPr spc="-7" baseline="4629" dirty="0">
                <a:latin typeface="Times New Roman"/>
                <a:cs typeface="Times New Roman"/>
              </a:rPr>
              <a:t>Siguiendo</a:t>
            </a:r>
            <a:r>
              <a:rPr spc="3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con</a:t>
            </a:r>
            <a:r>
              <a:rPr spc="3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39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idea</a:t>
            </a:r>
            <a:r>
              <a:rPr spc="3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básica</a:t>
            </a:r>
            <a:r>
              <a:rPr spc="3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3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que</a:t>
            </a:r>
            <a:r>
              <a:rPr spc="3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3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intensidad</a:t>
            </a:r>
            <a:r>
              <a:rPr spc="3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3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servicio</a:t>
            </a:r>
            <a:r>
              <a:rPr spc="3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(I</a:t>
            </a:r>
            <a:r>
              <a:rPr sz="800" dirty="0">
                <a:latin typeface="Times New Roman"/>
                <a:cs typeface="Times New Roman"/>
              </a:rPr>
              <a:t>B</a:t>
            </a:r>
            <a:r>
              <a:rPr baseline="4629" dirty="0">
                <a:latin typeface="Times New Roman"/>
                <a:cs typeface="Times New Roman"/>
              </a:rPr>
              <a:t>)</a:t>
            </a:r>
            <a:r>
              <a:rPr spc="3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no</a:t>
            </a:r>
            <a:r>
              <a:rPr spc="39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puede</a:t>
            </a:r>
            <a:r>
              <a:rPr spc="375" baseline="4629" dirty="0">
                <a:latin typeface="Times New Roman"/>
                <a:cs typeface="Times New Roman"/>
              </a:rPr>
              <a:t> </a:t>
            </a:r>
            <a:r>
              <a:rPr spc="-7" baseline="4629" dirty="0" err="1">
                <a:latin typeface="Times New Roman"/>
                <a:cs typeface="Times New Roman"/>
              </a:rPr>
              <a:t>superar</a:t>
            </a:r>
            <a:r>
              <a:rPr spc="382" baseline="4629" dirty="0">
                <a:latin typeface="Times New Roman"/>
                <a:cs typeface="Times New Roman"/>
              </a:rPr>
              <a:t> </a:t>
            </a:r>
            <a:r>
              <a:rPr baseline="4629" dirty="0" err="1" smtClean="0">
                <a:latin typeface="Times New Roman"/>
                <a:cs typeface="Times New Roman"/>
              </a:rPr>
              <a:t>una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intensidad</a:t>
            </a:r>
            <a:r>
              <a:rPr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máxima admisible </a:t>
            </a:r>
            <a:r>
              <a:rPr baseline="4629" dirty="0">
                <a:latin typeface="Times New Roman"/>
                <a:cs typeface="Times New Roman"/>
              </a:rPr>
              <a:t>por </a:t>
            </a:r>
            <a:r>
              <a:rPr spc="-7" baseline="4629" dirty="0">
                <a:latin typeface="Times New Roman"/>
                <a:cs typeface="Times New Roman"/>
              </a:rPr>
              <a:t>el</a:t>
            </a:r>
            <a:r>
              <a:rPr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conductor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(I</a:t>
            </a:r>
            <a:r>
              <a:rPr sz="800" dirty="0">
                <a:latin typeface="Times New Roman"/>
                <a:cs typeface="Times New Roman"/>
              </a:rPr>
              <a:t>Z</a:t>
            </a:r>
            <a:r>
              <a:rPr baseline="4629" dirty="0">
                <a:latin typeface="Times New Roman"/>
                <a:cs typeface="Times New Roman"/>
              </a:rPr>
              <a:t>):</a:t>
            </a:r>
          </a:p>
          <a:p>
            <a:pPr marL="635" algn="ctr">
              <a:spcBef>
                <a:spcPts val="780"/>
              </a:spcBef>
            </a:pPr>
            <a:r>
              <a:rPr sz="1200" spc="-30" dirty="0">
                <a:latin typeface="Cambria Math"/>
                <a:cs typeface="Cambria Math"/>
              </a:rPr>
              <a:t>𝐼</a:t>
            </a:r>
            <a:r>
              <a:rPr sz="1275" spc="-44" baseline="-16339" dirty="0">
                <a:latin typeface="Cambria Math"/>
                <a:cs typeface="Cambria Math"/>
              </a:rPr>
              <a:t>𝐵</a:t>
            </a:r>
            <a:r>
              <a:rPr sz="1275" spc="33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≤</a:t>
            </a:r>
            <a:r>
              <a:rPr sz="1200" spc="80" dirty="0">
                <a:latin typeface="Cambria Math"/>
                <a:cs typeface="Cambria Math"/>
              </a:rPr>
              <a:t> </a:t>
            </a:r>
            <a:r>
              <a:rPr sz="1200" spc="-30" dirty="0" smtClean="0">
                <a:latin typeface="Cambria Math"/>
                <a:cs typeface="Cambria Math"/>
              </a:rPr>
              <a:t>𝐼</a:t>
            </a:r>
            <a:r>
              <a:rPr sz="1275" spc="-44" baseline="-16339" dirty="0" smtClean="0">
                <a:latin typeface="Cambria Math"/>
                <a:cs typeface="Cambria Math"/>
              </a:rPr>
              <a:t>𝑍</a:t>
            </a:r>
            <a:r>
              <a:rPr lang="es-ES" sz="1275" spc="195" baseline="-16339" dirty="0" smtClean="0">
                <a:latin typeface="Cambria Math"/>
                <a:cs typeface="Cambria Math"/>
              </a:rPr>
              <a:t> </a:t>
            </a:r>
            <a:r>
              <a:rPr sz="1275" spc="195" baseline="-16339" dirty="0" smtClean="0">
                <a:latin typeface="Cambria Math"/>
                <a:cs typeface="Cambria Math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[3.39]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Se calcula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intensidad de</a:t>
            </a:r>
            <a:r>
              <a:rPr sz="1200" spc="-5" dirty="0">
                <a:latin typeface="Times New Roman"/>
                <a:cs typeface="Times New Roman"/>
              </a:rPr>
              <a:t> servicio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será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 el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trifásico: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42351" y="2249170"/>
            <a:ext cx="990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0" dirty="0">
                <a:latin typeface="Cambria Math"/>
                <a:cs typeface="Cambria Math"/>
              </a:rPr>
              <a:t>𝐵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3583" y="2174493"/>
            <a:ext cx="3130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 smtClean="0">
                <a:latin typeface="Cambria Math"/>
                <a:cs typeface="Cambria Math"/>
              </a:rPr>
              <a:t>𝐼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3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62290" y="2128774"/>
            <a:ext cx="958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𝑃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07096" y="2322829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4" h="7619">
                <a:moveTo>
                  <a:pt x="62484" y="0"/>
                </a:moveTo>
                <a:lnTo>
                  <a:pt x="0" y="0"/>
                </a:lnTo>
                <a:lnTo>
                  <a:pt x="0" y="7619"/>
                </a:lnTo>
                <a:lnTo>
                  <a:pt x="62484" y="7619"/>
                </a:lnTo>
                <a:lnTo>
                  <a:pt x="62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22766" y="2300987"/>
            <a:ext cx="5765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latin typeface="Cambria Math"/>
                <a:cs typeface="Cambria Math"/>
              </a:rPr>
              <a:t>√</a:t>
            </a:r>
            <a:r>
              <a:rPr sz="1275" spc="22" baseline="3267" dirty="0">
                <a:latin typeface="Cambria Math"/>
                <a:cs typeface="Cambria Math"/>
              </a:rPr>
              <a:t>3</a:t>
            </a:r>
            <a:r>
              <a:rPr sz="1275" spc="44" baseline="3267" dirty="0">
                <a:latin typeface="Cambria Math"/>
                <a:cs typeface="Cambria Math"/>
              </a:rPr>
              <a:t>𝑉</a:t>
            </a:r>
            <a:r>
              <a:rPr sz="1275" spc="127" baseline="3267" dirty="0">
                <a:latin typeface="Cambria Math"/>
                <a:cs typeface="Cambria Math"/>
              </a:rPr>
              <a:t>𝑐𝑜</a:t>
            </a:r>
            <a:r>
              <a:rPr sz="1275" spc="75" baseline="3267" dirty="0">
                <a:latin typeface="Cambria Math"/>
                <a:cs typeface="Cambria Math"/>
              </a:rPr>
              <a:t>𝑠</a:t>
            </a:r>
            <a:r>
              <a:rPr sz="1275" spc="7" baseline="3267" dirty="0">
                <a:latin typeface="Cambria Math"/>
                <a:cs typeface="Cambria Math"/>
              </a:rPr>
              <a:t>(</a:t>
            </a:r>
            <a:r>
              <a:rPr sz="1275" spc="165" baseline="3267" dirty="0">
                <a:latin typeface="Cambria Math"/>
                <a:cs typeface="Cambria Math"/>
              </a:rPr>
              <a:t>𝜑</a:t>
            </a:r>
            <a:r>
              <a:rPr sz="1275" baseline="3267" dirty="0">
                <a:latin typeface="Cambria Math"/>
                <a:cs typeface="Cambria Math"/>
              </a:rPr>
              <a:t>)</a:t>
            </a:r>
            <a:endParaRPr sz="1275" baseline="3267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35467" y="2290826"/>
            <a:ext cx="550545" cy="10795"/>
          </a:xfrm>
          <a:custGeom>
            <a:avLst/>
            <a:gdLst/>
            <a:ahLst/>
            <a:cxnLst/>
            <a:rect l="l" t="t" r="r" b="b"/>
            <a:pathLst>
              <a:path w="550545" h="10794">
                <a:moveTo>
                  <a:pt x="550468" y="0"/>
                </a:moveTo>
                <a:lnTo>
                  <a:pt x="0" y="0"/>
                </a:lnTo>
                <a:lnTo>
                  <a:pt x="0" y="10668"/>
                </a:lnTo>
                <a:lnTo>
                  <a:pt x="550468" y="10668"/>
                </a:lnTo>
                <a:lnTo>
                  <a:pt x="5504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87484" y="2174493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3.40]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5644" y="2532633"/>
            <a:ext cx="15430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monofásico: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9407" y="2936494"/>
            <a:ext cx="990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0" dirty="0">
                <a:latin typeface="Cambria Math"/>
                <a:cs typeface="Cambria Math"/>
              </a:rPr>
              <a:t>𝐵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0639" y="2861817"/>
            <a:ext cx="3130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 smtClean="0">
                <a:latin typeface="Cambria Math"/>
                <a:cs typeface="Cambria Math"/>
              </a:rPr>
              <a:t>𝐼</a:t>
            </a:r>
            <a:r>
              <a:rPr lang="es-ES" sz="1200" dirty="0" smtClean="0">
                <a:latin typeface="Cambria Math"/>
                <a:cs typeface="Cambria Math"/>
              </a:rPr>
              <a:t> </a:t>
            </a:r>
            <a:r>
              <a:rPr sz="1200" spc="30" dirty="0" smtClean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362290" y="2816099"/>
            <a:ext cx="958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latin typeface="Cambria Math"/>
                <a:cs typeface="Cambria Math"/>
              </a:rPr>
              <a:t>𝑃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89823" y="2982214"/>
            <a:ext cx="4425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0" dirty="0">
                <a:latin typeface="Cambria Math"/>
                <a:cs typeface="Cambria Math"/>
              </a:rPr>
              <a:t>𝑉</a:t>
            </a:r>
            <a:r>
              <a:rPr sz="850" spc="85" dirty="0">
                <a:latin typeface="Cambria Math"/>
                <a:cs typeface="Cambria Math"/>
              </a:rPr>
              <a:t>𝑐𝑜</a:t>
            </a:r>
            <a:r>
              <a:rPr sz="850" spc="60" dirty="0">
                <a:latin typeface="Cambria Math"/>
                <a:cs typeface="Cambria Math"/>
              </a:rPr>
              <a:t>𝑠</a:t>
            </a:r>
            <a:r>
              <a:rPr sz="850" spc="-10" dirty="0">
                <a:latin typeface="Cambria Math"/>
                <a:cs typeface="Cambria Math"/>
              </a:rPr>
              <a:t>(</a:t>
            </a:r>
            <a:r>
              <a:rPr sz="850" spc="110" dirty="0">
                <a:latin typeface="Cambria Math"/>
                <a:cs typeface="Cambria Math"/>
              </a:rPr>
              <a:t>𝜑</a:t>
            </a:r>
            <a:r>
              <a:rPr sz="850" dirty="0">
                <a:latin typeface="Cambria Math"/>
                <a:cs typeface="Cambria Math"/>
              </a:rPr>
              <a:t>)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02523" y="2978150"/>
            <a:ext cx="416559" cy="10795"/>
          </a:xfrm>
          <a:custGeom>
            <a:avLst/>
            <a:gdLst/>
            <a:ahLst/>
            <a:cxnLst/>
            <a:rect l="l" t="t" r="r" b="b"/>
            <a:pathLst>
              <a:path w="416560" h="10794">
                <a:moveTo>
                  <a:pt x="416356" y="0"/>
                </a:moveTo>
                <a:lnTo>
                  <a:pt x="0" y="0"/>
                </a:lnTo>
                <a:lnTo>
                  <a:pt x="0" y="10668"/>
                </a:lnTo>
                <a:lnTo>
                  <a:pt x="416356" y="10668"/>
                </a:lnTo>
                <a:lnTo>
                  <a:pt x="4163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721952" y="2861817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3.41]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2836945" y="3243706"/>
          <a:ext cx="5297169" cy="1452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Factores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Globales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Usuales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cos(φ)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LGA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trifásica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(Edificio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Viviendas)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Derivación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Individual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(Monofásica)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Derivación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Individual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(Trifásica)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Líneas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Interiores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Viviendas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Conjunto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Cargas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Varias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Lámparas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Descarga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Incandescencia,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Leds,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etc.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2595644" y="4683378"/>
            <a:ext cx="5786120" cy="4403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6: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factores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potencia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globales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usuales</a:t>
            </a:r>
            <a:endParaRPr sz="9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  <a:spcBef>
                <a:spcPts val="875"/>
              </a:spcBef>
            </a:pPr>
            <a:r>
              <a:rPr sz="1200" spc="-5" dirty="0">
                <a:latin typeface="Times New Roman"/>
                <a:cs typeface="Times New Roman"/>
              </a:rPr>
              <a:t>Después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calcula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admisible,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haciendo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Reglamento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Electrotécnico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Baja</a:t>
            </a:r>
            <a:r>
              <a:rPr sz="1200" dirty="0">
                <a:latin typeface="Times New Roman"/>
                <a:cs typeface="Times New Roman"/>
              </a:rPr>
              <a:t> Tensión..</a:t>
            </a:r>
          </a:p>
          <a:p>
            <a:pPr marL="12700" marR="8255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tienen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corrección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recogidos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RBT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tales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como</a:t>
            </a:r>
            <a:r>
              <a:rPr sz="1200" spc="-5" dirty="0" smtClean="0">
                <a:latin typeface="Times New Roman"/>
                <a:cs typeface="Times New Roman"/>
              </a:rPr>
              <a:t>: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exposición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agrupación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temperatura ambiente,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instalación,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etc.</a:t>
            </a:r>
            <a:endParaRPr sz="1200" dirty="0">
              <a:latin typeface="Times New Roman"/>
              <a:cs typeface="Times New Roman"/>
            </a:endParaRPr>
          </a:p>
          <a:p>
            <a:pPr marL="12700" marR="6350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admisible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600V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1000V</a:t>
            </a:r>
            <a:r>
              <a:rPr sz="1200" dirty="0" smtClean="0">
                <a:latin typeface="Times New Roman"/>
                <a:cs typeface="Times New Roman"/>
              </a:rPr>
              <a:t>),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están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ITC-BT-06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aéreas)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ITC-BT-07 </a:t>
            </a:r>
            <a:r>
              <a:rPr sz="1200" spc="-5" dirty="0">
                <a:latin typeface="Times New Roman"/>
                <a:cs typeface="Times New Roman"/>
              </a:rPr>
              <a:t>(para </a:t>
            </a:r>
            <a:r>
              <a:rPr sz="1200" dirty="0">
                <a:latin typeface="Times New Roman"/>
                <a:cs typeface="Times New Roman"/>
              </a:rPr>
              <a:t>líneas </a:t>
            </a:r>
            <a:r>
              <a:rPr sz="1200" spc="-5" dirty="0">
                <a:latin typeface="Times New Roman"/>
                <a:cs typeface="Times New Roman"/>
              </a:rPr>
              <a:t>subterráneas).</a:t>
            </a:r>
            <a:endParaRPr sz="1200" dirty="0">
              <a:latin typeface="Times New Roman"/>
              <a:cs typeface="Times New Roman"/>
            </a:endParaRPr>
          </a:p>
          <a:p>
            <a:pPr marL="12700" marR="9525">
              <a:lnSpc>
                <a:spcPct val="103299"/>
              </a:lnSpc>
              <a:spcBef>
                <a:spcPts val="79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intensidad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admisible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instalaciones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interiores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receptoras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(hasta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750V),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están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ITC-BT</a:t>
            </a:r>
            <a:r>
              <a:rPr sz="1200" dirty="0">
                <a:latin typeface="Times New Roman"/>
                <a:cs typeface="Times New Roman"/>
              </a:rPr>
              <a:t> 019.</a:t>
            </a:r>
          </a:p>
          <a:p>
            <a:pPr marL="12700" marR="294005">
              <a:lnSpc>
                <a:spcPct val="159200"/>
              </a:lnSpc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cálculo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 LGA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neutro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vendrá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reflejado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ITC-BT-14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El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cálculo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secciones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5" dirty="0">
                <a:latin typeface="Times New Roman"/>
                <a:cs typeface="Times New Roman"/>
              </a:rPr>
              <a:t> 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derivaciones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individuales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está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ITC-BT-15.</a:t>
            </a:r>
            <a:endParaRPr sz="1200" dirty="0">
              <a:latin typeface="Times New Roman"/>
              <a:cs typeface="Times New Roman"/>
            </a:endParaRPr>
          </a:p>
          <a:p>
            <a:pPr marL="553085">
              <a:spcBef>
                <a:spcPts val="85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4.2.5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CRITERIO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CORRIENTE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 CORTOCIRCUITO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795"/>
              </a:spcBef>
            </a:pPr>
            <a:r>
              <a:rPr sz="1200" dirty="0">
                <a:latin typeface="Times New Roman"/>
                <a:cs typeface="Times New Roman"/>
              </a:rPr>
              <a:t>Este </a:t>
            </a:r>
            <a:r>
              <a:rPr sz="1200" spc="-5" dirty="0">
                <a:latin typeface="Times New Roman"/>
                <a:cs typeface="Times New Roman"/>
              </a:rPr>
              <a:t>criterio tiene como </a:t>
            </a:r>
            <a:r>
              <a:rPr sz="1200" dirty="0">
                <a:latin typeface="Times New Roman"/>
                <a:cs typeface="Times New Roman"/>
              </a:rPr>
              <a:t>objetivo </a:t>
            </a:r>
            <a:r>
              <a:rPr sz="1200" spc="-5" dirty="0">
                <a:latin typeface="Times New Roman"/>
                <a:cs typeface="Times New Roman"/>
              </a:rPr>
              <a:t>conseguir que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circuito </a:t>
            </a:r>
            <a:r>
              <a:rPr sz="1200" dirty="0">
                <a:latin typeface="Times New Roman"/>
                <a:cs typeface="Times New Roman"/>
              </a:rPr>
              <a:t>soporte la intensidad </a:t>
            </a:r>
            <a:r>
              <a:rPr sz="1200" spc="-5" dirty="0" err="1">
                <a:latin typeface="Times New Roman"/>
                <a:cs typeface="Times New Roman"/>
              </a:rPr>
              <a:t>máxima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cortocircuito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hasta que las </a:t>
            </a:r>
            <a:r>
              <a:rPr sz="1200" spc="-5" dirty="0">
                <a:latin typeface="Times New Roman"/>
                <a:cs typeface="Times New Roman"/>
              </a:rPr>
              <a:t>protecciones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actúen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y conseguir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unas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protecciones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adecuadas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 atajar</a:t>
            </a:r>
            <a:r>
              <a:rPr sz="1200" spc="-5" dirty="0">
                <a:latin typeface="Times New Roman"/>
                <a:cs typeface="Times New Roman"/>
              </a:rPr>
              <a:t> el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produzcan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daños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Existen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función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fases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afecte: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40"/>
              </a:spcBef>
            </a:pPr>
            <a:r>
              <a:rPr sz="1200" i="1" dirty="0">
                <a:latin typeface="Times New Roman"/>
                <a:cs typeface="Times New Roman"/>
              </a:rPr>
              <a:t>Cortocircuito </a:t>
            </a:r>
            <a:r>
              <a:rPr sz="1200" i="1" spc="-5" dirty="0">
                <a:latin typeface="Times New Roman"/>
                <a:cs typeface="Times New Roman"/>
              </a:rPr>
              <a:t>fase-neutro.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20</a:t>
            </a:r>
            <a:r>
              <a:rPr sz="1200" dirty="0">
                <a:latin typeface="Times New Roman"/>
                <a:cs typeface="Times New Roman"/>
              </a:rPr>
              <a:t> y expresión </a:t>
            </a:r>
            <a:r>
              <a:rPr sz="1200" spc="-5" dirty="0">
                <a:latin typeface="Times New Roman"/>
                <a:cs typeface="Times New Roman"/>
              </a:rPr>
              <a:t>[3.42].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7" y="877569"/>
            <a:ext cx="4640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24420" y="3203576"/>
            <a:ext cx="17278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20: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fase-neutro.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1664" y="3860420"/>
            <a:ext cx="1352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85" dirty="0">
                <a:latin typeface="Cambria Math"/>
                <a:cs typeface="Cambria Math"/>
              </a:rPr>
              <a:t>𝑐𝑐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2896" y="3785742"/>
            <a:ext cx="3498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22885" algn="l"/>
              </a:tabLst>
            </a:pPr>
            <a:r>
              <a:rPr sz="1200" dirty="0">
                <a:latin typeface="Cambria Math"/>
                <a:cs typeface="Cambria Math"/>
              </a:rPr>
              <a:t>𝐼	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147" y="3740024"/>
            <a:ext cx="10413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0" dirty="0">
                <a:latin typeface="Cambria Math"/>
                <a:cs typeface="Cambria Math"/>
              </a:rPr>
              <a:t>𝑈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63254" y="3906139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50" spc="30" dirty="0">
                <a:latin typeface="Cambria Math"/>
                <a:cs typeface="Cambria Math"/>
              </a:rPr>
              <a:t>𝑍</a:t>
            </a:r>
            <a:r>
              <a:rPr sz="1050" spc="44" baseline="-15873" dirty="0">
                <a:latin typeface="Cambria Math"/>
                <a:cs typeface="Cambria Math"/>
              </a:rPr>
              <a:t>𝑓</a:t>
            </a:r>
            <a:r>
              <a:rPr sz="850" spc="30" dirty="0">
                <a:latin typeface="Cambria Math"/>
                <a:cs typeface="Cambria Math"/>
              </a:rPr>
              <a:t>+𝑍</a:t>
            </a:r>
            <a:r>
              <a:rPr sz="1050" spc="44" baseline="-11904" dirty="0">
                <a:latin typeface="Cambria Math"/>
                <a:cs typeface="Cambria Math"/>
              </a:rPr>
              <a:t>𝑛</a:t>
            </a:r>
            <a:endParaRPr sz="1050" baseline="-11904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01355" y="3902075"/>
            <a:ext cx="335915" cy="10795"/>
          </a:xfrm>
          <a:custGeom>
            <a:avLst/>
            <a:gdLst/>
            <a:ahLst/>
            <a:cxnLst/>
            <a:rect l="l" t="t" r="r" b="b"/>
            <a:pathLst>
              <a:path w="335914" h="10795">
                <a:moveTo>
                  <a:pt x="335584" y="0"/>
                </a:moveTo>
                <a:lnTo>
                  <a:pt x="0" y="0"/>
                </a:lnTo>
                <a:lnTo>
                  <a:pt x="0" y="10668"/>
                </a:lnTo>
                <a:lnTo>
                  <a:pt x="335584" y="10668"/>
                </a:lnTo>
                <a:lnTo>
                  <a:pt x="3355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89365" y="3740024"/>
            <a:ext cx="2133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mbria Math"/>
                <a:cs typeface="Cambria Math"/>
              </a:rPr>
              <a:t>230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96909" y="3928999"/>
            <a:ext cx="3937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75" spc="44" baseline="13071" dirty="0">
                <a:latin typeface="Cambria Math"/>
                <a:cs typeface="Cambria Math"/>
              </a:rPr>
              <a:t>𝑍</a:t>
            </a:r>
            <a:r>
              <a:rPr sz="700" spc="30" dirty="0">
                <a:latin typeface="Cambria Math"/>
                <a:cs typeface="Cambria Math"/>
              </a:rPr>
              <a:t>𝑓+</a:t>
            </a:r>
            <a:r>
              <a:rPr sz="1275" spc="44" baseline="13071" dirty="0">
                <a:latin typeface="Cambria Math"/>
                <a:cs typeface="Cambria Math"/>
              </a:rPr>
              <a:t>𝑍</a:t>
            </a:r>
            <a:r>
              <a:rPr sz="700" spc="30" dirty="0">
                <a:latin typeface="Cambria Math"/>
                <a:cs typeface="Cambria Math"/>
              </a:rPr>
              <a:t>𝑛</a:t>
            </a:r>
            <a:endParaRPr sz="7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35010" y="3902075"/>
            <a:ext cx="323215" cy="10795"/>
          </a:xfrm>
          <a:custGeom>
            <a:avLst/>
            <a:gdLst/>
            <a:ahLst/>
            <a:cxnLst/>
            <a:rect l="l" t="t" r="r" b="b"/>
            <a:pathLst>
              <a:path w="323214" h="10795">
                <a:moveTo>
                  <a:pt x="323088" y="0"/>
                </a:moveTo>
                <a:lnTo>
                  <a:pt x="0" y="0"/>
                </a:lnTo>
                <a:lnTo>
                  <a:pt x="0" y="10668"/>
                </a:lnTo>
                <a:lnTo>
                  <a:pt x="323088" y="10668"/>
                </a:lnTo>
                <a:lnTo>
                  <a:pt x="323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366861" y="3785742"/>
            <a:ext cx="986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05155" algn="l"/>
              </a:tabLst>
            </a:pPr>
            <a:r>
              <a:rPr sz="1200" dirty="0">
                <a:latin typeface="Cambria Math"/>
                <a:cs typeface="Cambria Math"/>
              </a:rPr>
              <a:t>=	</a:t>
            </a:r>
            <a:r>
              <a:rPr sz="1200" dirty="0">
                <a:latin typeface="Times New Roman"/>
                <a:cs typeface="Times New Roman"/>
              </a:rPr>
              <a:t>[3.4</a:t>
            </a:r>
            <a:r>
              <a:rPr sz="1200" spc="-5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5644" y="4162170"/>
            <a:ext cx="3496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Cortocircuito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bifásico.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21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expresión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[3.43].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03666" y="6992493"/>
            <a:ext cx="15684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21: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bifásico.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4552" y="7285101"/>
            <a:ext cx="4006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𝐼</a:t>
            </a:r>
            <a:r>
              <a:rPr sz="1275" baseline="-16339" dirty="0">
                <a:latin typeface="Cambria Math"/>
                <a:cs typeface="Cambria Math"/>
              </a:rPr>
              <a:t>𝑐𝑐</a:t>
            </a:r>
            <a:r>
              <a:rPr sz="1275" spc="24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68411" y="7401433"/>
            <a:ext cx="334645" cy="10795"/>
          </a:xfrm>
          <a:custGeom>
            <a:avLst/>
            <a:gdLst/>
            <a:ahLst/>
            <a:cxnLst/>
            <a:rect l="l" t="t" r="r" b="b"/>
            <a:pathLst>
              <a:path w="334645" h="10795">
                <a:moveTo>
                  <a:pt x="334060" y="0"/>
                </a:moveTo>
                <a:lnTo>
                  <a:pt x="0" y="0"/>
                </a:lnTo>
                <a:lnTo>
                  <a:pt x="0" y="10668"/>
                </a:lnTo>
                <a:lnTo>
                  <a:pt x="334060" y="10668"/>
                </a:lnTo>
                <a:lnTo>
                  <a:pt x="3340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56803" y="7195184"/>
            <a:ext cx="6851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87655" algn="l"/>
              </a:tabLst>
            </a:pPr>
            <a:r>
              <a:rPr sz="850" spc="30" dirty="0">
                <a:latin typeface="Cambria Math"/>
                <a:cs typeface="Cambria Math"/>
              </a:rPr>
              <a:t>𝑈	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44" baseline="-32407" dirty="0">
                <a:latin typeface="Cambria Math"/>
                <a:cs typeface="Cambria Math"/>
              </a:rPr>
              <a:t> </a:t>
            </a:r>
            <a:r>
              <a:rPr sz="850" spc="15" dirty="0">
                <a:latin typeface="Cambria Math"/>
                <a:cs typeface="Cambria Math"/>
              </a:rPr>
              <a:t>400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30311" y="7405497"/>
            <a:ext cx="7956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71500" algn="l"/>
              </a:tabLst>
            </a:pPr>
            <a:r>
              <a:rPr sz="850" spc="35" dirty="0">
                <a:latin typeface="Cambria Math"/>
                <a:cs typeface="Cambria Math"/>
              </a:rPr>
              <a:t>𝑍</a:t>
            </a:r>
            <a:r>
              <a:rPr sz="1050" spc="52" baseline="-15873" dirty="0">
                <a:latin typeface="Cambria Math"/>
                <a:cs typeface="Cambria Math"/>
              </a:rPr>
              <a:t>𝑓</a:t>
            </a:r>
            <a:r>
              <a:rPr sz="850" spc="35" dirty="0">
                <a:latin typeface="Cambria Math"/>
                <a:cs typeface="Cambria Math"/>
              </a:rPr>
              <a:t>+𝑍</a:t>
            </a:r>
            <a:r>
              <a:rPr sz="1050" spc="52" baseline="-15873" dirty="0">
                <a:latin typeface="Cambria Math"/>
                <a:cs typeface="Cambria Math"/>
              </a:rPr>
              <a:t>𝑓	</a:t>
            </a:r>
            <a:r>
              <a:rPr sz="850" spc="30" dirty="0">
                <a:latin typeface="Cambria Math"/>
                <a:cs typeface="Cambria Math"/>
              </a:rPr>
              <a:t>2𝑍</a:t>
            </a:r>
            <a:r>
              <a:rPr sz="1050" spc="44" baseline="-15873" dirty="0">
                <a:latin typeface="Cambria Math"/>
                <a:cs typeface="Cambria Math"/>
              </a:rPr>
              <a:t>𝑓</a:t>
            </a:r>
            <a:endParaRPr sz="1050" baseline="-15873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602065" y="7401433"/>
            <a:ext cx="190500" cy="10795"/>
          </a:xfrm>
          <a:custGeom>
            <a:avLst/>
            <a:gdLst/>
            <a:ahLst/>
            <a:cxnLst/>
            <a:rect l="l" t="t" r="r" b="b"/>
            <a:pathLst>
              <a:path w="190500" h="10795">
                <a:moveTo>
                  <a:pt x="190500" y="0"/>
                </a:moveTo>
                <a:lnTo>
                  <a:pt x="0" y="0"/>
                </a:lnTo>
                <a:lnTo>
                  <a:pt x="0" y="10668"/>
                </a:lnTo>
                <a:lnTo>
                  <a:pt x="190500" y="10668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892640" y="7285101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3.43]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95645" y="7661909"/>
            <a:ext cx="35223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Cortocircuito</a:t>
            </a:r>
            <a:r>
              <a:rPr sz="1200" i="1" spc="-5" dirty="0">
                <a:latin typeface="Times New Roman"/>
                <a:cs typeface="Times New Roman"/>
              </a:rPr>
              <a:t> trifásico.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22</a:t>
            </a:r>
            <a:r>
              <a:rPr sz="1200" dirty="0">
                <a:latin typeface="Times New Roman"/>
                <a:cs typeface="Times New Roman"/>
              </a:rPr>
              <a:t> y expresión</a:t>
            </a:r>
            <a:r>
              <a:rPr sz="1200" spc="-5" dirty="0">
                <a:latin typeface="Times New Roman"/>
                <a:cs typeface="Times New Roman"/>
              </a:rPr>
              <a:t> [3.44].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60377" y="1362020"/>
            <a:ext cx="3841375" cy="164437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21191" y="4622546"/>
            <a:ext cx="2943962" cy="211593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77569"/>
            <a:ext cx="414210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PLANTEAMIENTO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 TENSIÓN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59429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5276" y="9594291"/>
            <a:ext cx="3662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Escuela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Superior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Ingenieros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(UPM)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94524" y="3764407"/>
            <a:ext cx="15868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22: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trifásico.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3696" y="4057014"/>
            <a:ext cx="4006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𝐼</a:t>
            </a:r>
            <a:r>
              <a:rPr sz="1275" baseline="-16339" dirty="0">
                <a:latin typeface="Cambria Math"/>
                <a:cs typeface="Cambria Math"/>
              </a:rPr>
              <a:t>𝑐𝑐</a:t>
            </a:r>
            <a:r>
              <a:rPr sz="1275" spc="24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77556" y="4173347"/>
            <a:ext cx="252095" cy="40005"/>
          </a:xfrm>
          <a:custGeom>
            <a:avLst/>
            <a:gdLst/>
            <a:ahLst/>
            <a:cxnLst/>
            <a:rect l="l" t="t" r="r" b="b"/>
            <a:pathLst>
              <a:path w="252095" h="40004">
                <a:moveTo>
                  <a:pt x="134112" y="32004"/>
                </a:moveTo>
                <a:lnTo>
                  <a:pt x="71628" y="32004"/>
                </a:lnTo>
                <a:lnTo>
                  <a:pt x="71628" y="39624"/>
                </a:lnTo>
                <a:lnTo>
                  <a:pt x="134112" y="39624"/>
                </a:lnTo>
                <a:lnTo>
                  <a:pt x="134112" y="32004"/>
                </a:lnTo>
                <a:close/>
              </a:path>
              <a:path w="252095" h="40004">
                <a:moveTo>
                  <a:pt x="251764" y="0"/>
                </a:moveTo>
                <a:lnTo>
                  <a:pt x="0" y="0"/>
                </a:lnTo>
                <a:lnTo>
                  <a:pt x="0" y="10668"/>
                </a:lnTo>
                <a:lnTo>
                  <a:pt x="251764" y="10668"/>
                </a:lnTo>
                <a:lnTo>
                  <a:pt x="251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24798" y="3967098"/>
            <a:ext cx="661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7015" algn="l"/>
              </a:tabLst>
            </a:pPr>
            <a:r>
              <a:rPr sz="850" spc="30" dirty="0">
                <a:latin typeface="Cambria Math"/>
                <a:cs typeface="Cambria Math"/>
              </a:rPr>
              <a:t>𝑈	</a:t>
            </a:r>
            <a:r>
              <a:rPr baseline="-32407" dirty="0">
                <a:latin typeface="Cambria Math"/>
                <a:cs typeface="Cambria Math"/>
              </a:rPr>
              <a:t>=</a:t>
            </a:r>
            <a:r>
              <a:rPr spc="390" baseline="-32407" dirty="0">
                <a:latin typeface="Cambria Math"/>
                <a:cs typeface="Cambria Math"/>
              </a:rPr>
              <a:t> </a:t>
            </a:r>
            <a:r>
              <a:rPr sz="850" spc="15" dirty="0">
                <a:latin typeface="Cambria Math"/>
                <a:cs typeface="Cambria Math"/>
              </a:rPr>
              <a:t>400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00541" y="4205350"/>
            <a:ext cx="62865" cy="7620"/>
          </a:xfrm>
          <a:custGeom>
            <a:avLst/>
            <a:gdLst/>
            <a:ahLst/>
            <a:cxnLst/>
            <a:rect l="l" t="t" r="r" b="b"/>
            <a:pathLst>
              <a:path w="62864" h="7620">
                <a:moveTo>
                  <a:pt x="62484" y="0"/>
                </a:moveTo>
                <a:lnTo>
                  <a:pt x="0" y="0"/>
                </a:lnTo>
                <a:lnTo>
                  <a:pt x="0" y="7620"/>
                </a:lnTo>
                <a:lnTo>
                  <a:pt x="62484" y="7620"/>
                </a:lnTo>
                <a:lnTo>
                  <a:pt x="624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39455" y="4183508"/>
            <a:ext cx="7753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88950" algn="l"/>
              </a:tabLst>
            </a:pPr>
            <a:r>
              <a:rPr sz="850" dirty="0">
                <a:latin typeface="Cambria Math"/>
                <a:cs typeface="Cambria Math"/>
              </a:rPr>
              <a:t>√</a:t>
            </a:r>
            <a:r>
              <a:rPr sz="1275" baseline="3267" dirty="0">
                <a:latin typeface="Cambria Math"/>
                <a:cs typeface="Cambria Math"/>
              </a:rPr>
              <a:t>3𝑍</a:t>
            </a:r>
            <a:r>
              <a:rPr sz="1050" baseline="-7936" dirty="0">
                <a:latin typeface="Cambria Math"/>
                <a:cs typeface="Cambria Math"/>
              </a:rPr>
              <a:t>1	</a:t>
            </a:r>
            <a:r>
              <a:rPr sz="850" dirty="0">
                <a:latin typeface="Cambria Math"/>
                <a:cs typeface="Cambria Math"/>
              </a:rPr>
              <a:t>√</a:t>
            </a:r>
            <a:r>
              <a:rPr sz="1275" baseline="3267" dirty="0">
                <a:latin typeface="Cambria Math"/>
                <a:cs typeface="Cambria Math"/>
              </a:rPr>
              <a:t>3𝑍</a:t>
            </a:r>
            <a:r>
              <a:rPr sz="1050" baseline="-7936" dirty="0">
                <a:latin typeface="Cambria Math"/>
                <a:cs typeface="Cambria Math"/>
              </a:rPr>
              <a:t>1</a:t>
            </a:r>
            <a:endParaRPr sz="1050" baseline="-7936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528913" y="4173347"/>
            <a:ext cx="251460" cy="10795"/>
          </a:xfrm>
          <a:custGeom>
            <a:avLst/>
            <a:gdLst/>
            <a:ahLst/>
            <a:cxnLst/>
            <a:rect l="l" t="t" r="r" b="b"/>
            <a:pathLst>
              <a:path w="251460" h="10795">
                <a:moveTo>
                  <a:pt x="251460" y="0"/>
                </a:moveTo>
                <a:lnTo>
                  <a:pt x="0" y="0"/>
                </a:lnTo>
                <a:lnTo>
                  <a:pt x="0" y="10668"/>
                </a:lnTo>
                <a:lnTo>
                  <a:pt x="251460" y="10668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81972" y="4057014"/>
            <a:ext cx="393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[</a:t>
            </a:r>
            <a:r>
              <a:rPr sz="1200" dirty="0">
                <a:latin typeface="Times New Roman"/>
                <a:cs typeface="Times New Roman"/>
              </a:rPr>
              <a:t>3.44]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95644" y="4413631"/>
            <a:ext cx="5784850" cy="478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Hay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diferenciar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cortocircuito:</a:t>
            </a:r>
            <a:endParaRPr sz="12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05"/>
              </a:spcBef>
            </a:pPr>
            <a:r>
              <a:rPr sz="1200" i="1" spc="-5" dirty="0">
                <a:latin typeface="Times New Roman"/>
                <a:cs typeface="Times New Roman"/>
              </a:rPr>
              <a:t>Corriente </a:t>
            </a:r>
            <a:r>
              <a:rPr sz="1200" i="1" dirty="0">
                <a:latin typeface="Times New Roman"/>
                <a:cs typeface="Times New Roman"/>
              </a:rPr>
              <a:t>de </a:t>
            </a:r>
            <a:r>
              <a:rPr sz="1200" i="1" spc="-5" dirty="0">
                <a:latin typeface="Times New Roman"/>
                <a:cs typeface="Times New Roman"/>
              </a:rPr>
              <a:t>Cortocircuito Máxima: </a:t>
            </a:r>
            <a:r>
              <a:rPr sz="1200" spc="-5" dirty="0">
                <a:latin typeface="Times New Roman"/>
                <a:cs typeface="Times New Roman"/>
              </a:rPr>
              <a:t>es aquella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permite determinar el </a:t>
            </a:r>
            <a:r>
              <a:rPr sz="1200" dirty="0">
                <a:latin typeface="Times New Roman"/>
                <a:cs typeface="Times New Roman"/>
              </a:rPr>
              <a:t>poder de </a:t>
            </a:r>
            <a:r>
              <a:rPr sz="1200" spc="-5" dirty="0">
                <a:latin typeface="Times New Roman"/>
                <a:cs typeface="Times New Roman"/>
              </a:rPr>
              <a:t>corte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dispositivos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comprobar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mediante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limitación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térmica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protección.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3299"/>
              </a:lnSpc>
              <a:spcBef>
                <a:spcPts val="805"/>
              </a:spcBef>
            </a:pPr>
            <a:r>
              <a:rPr sz="1200" i="1" spc="-5" dirty="0">
                <a:latin typeface="Times New Roman"/>
                <a:cs typeface="Times New Roman"/>
              </a:rPr>
              <a:t>Corriente </a:t>
            </a:r>
            <a:r>
              <a:rPr sz="1200" i="1" dirty="0">
                <a:latin typeface="Times New Roman"/>
                <a:cs typeface="Times New Roman"/>
              </a:rPr>
              <a:t>de Cortocircuito </a:t>
            </a:r>
            <a:r>
              <a:rPr sz="1200" i="1" spc="-5" dirty="0">
                <a:latin typeface="Times New Roman"/>
                <a:cs typeface="Times New Roman"/>
              </a:rPr>
              <a:t>Mínima:</a:t>
            </a:r>
            <a:r>
              <a:rPr sz="1200" i="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interruptores </a:t>
            </a:r>
            <a:r>
              <a:rPr sz="1200" spc="-5" dirty="0" err="1">
                <a:latin typeface="Times New Roman"/>
                <a:cs typeface="Times New Roman"/>
              </a:rPr>
              <a:t>magnetotérmicos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permite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garantizar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dispara el relé magnético. Y con el uso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fusibles garantiza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 smtClean="0">
                <a:latin typeface="Times New Roman"/>
                <a:cs typeface="Times New Roman"/>
              </a:rPr>
              <a:t>éste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funde </a:t>
            </a:r>
            <a:r>
              <a:rPr sz="1200" dirty="0">
                <a:latin typeface="Times New Roman"/>
                <a:cs typeface="Times New Roman"/>
              </a:rPr>
              <a:t>incluso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-5" dirty="0">
                <a:latin typeface="Times New Roman"/>
                <a:cs typeface="Times New Roman"/>
              </a:rPr>
              <a:t> intensidad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4200"/>
              </a:lnSpc>
              <a:spcBef>
                <a:spcPts val="780"/>
              </a:spcBef>
            </a:pPr>
            <a:r>
              <a:rPr sz="1200" spc="-5" dirty="0">
                <a:latin typeface="Times New Roman"/>
                <a:cs typeface="Times New Roman"/>
              </a:rPr>
              <a:t>Para el cálculo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corrientes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cortocircuito,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pueden seguir dos </a:t>
            </a:r>
            <a:r>
              <a:rPr sz="1200" dirty="0">
                <a:latin typeface="Times New Roman"/>
                <a:cs typeface="Times New Roman"/>
              </a:rPr>
              <a:t>métodos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 err="1">
                <a:latin typeface="Times New Roman"/>
                <a:cs typeface="Times New Roman"/>
              </a:rPr>
              <a:t>función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punto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donde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dichas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corrientes.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40"/>
              </a:spcBef>
            </a:pP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desde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 deberá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conocer:</a:t>
            </a:r>
            <a:endParaRPr sz="1200" dirty="0">
              <a:latin typeface="Times New Roman"/>
              <a:cs typeface="Times New Roman"/>
            </a:endParaRPr>
          </a:p>
          <a:p>
            <a:pPr marL="469265" indent="-228600">
              <a:spcBef>
                <a:spcPts val="93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lado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alta.</a:t>
            </a:r>
            <a:endParaRPr sz="1200" dirty="0">
              <a:latin typeface="Times New Roman"/>
              <a:cs typeface="Times New Roman"/>
            </a:endParaRPr>
          </a:p>
          <a:p>
            <a:pPr marL="469265" indent="-228600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nominal de</a:t>
            </a:r>
            <a:r>
              <a:rPr sz="1200" spc="-5" dirty="0">
                <a:latin typeface="Times New Roman"/>
                <a:cs typeface="Times New Roman"/>
              </a:rPr>
              <a:t> transformador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KVA.</a:t>
            </a:r>
            <a:endParaRPr sz="1200" dirty="0">
              <a:latin typeface="Times New Roman"/>
              <a:cs typeface="Times New Roman"/>
            </a:endParaRPr>
          </a:p>
          <a:p>
            <a:pPr marL="469265" indent="-228600">
              <a:lnSpc>
                <a:spcPts val="1415"/>
              </a:lnSpc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Impedancia</a:t>
            </a:r>
            <a:r>
              <a:rPr sz="1200" dirty="0">
                <a:latin typeface="Times New Roman"/>
                <a:cs typeface="Times New Roman"/>
              </a:rPr>
              <a:t> de la </a:t>
            </a:r>
            <a:r>
              <a:rPr sz="1200" spc="-5" dirty="0">
                <a:latin typeface="Times New Roman"/>
                <a:cs typeface="Times New Roman"/>
              </a:rPr>
              <a:t>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acometida.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ts val="1415"/>
              </a:lnSpc>
            </a:pP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protecciones: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empresa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suministradora</a:t>
            </a:r>
            <a:r>
              <a:rPr sz="1200" dirty="0">
                <a:latin typeface="Times New Roman"/>
                <a:cs typeface="Times New Roman"/>
              </a:rPr>
              <a:t> proporciona</a:t>
            </a:r>
          </a:p>
          <a:p>
            <a:pPr marL="12700" marR="6985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 en el </a:t>
            </a:r>
            <a:r>
              <a:rPr sz="1200" dirty="0">
                <a:latin typeface="Times New Roman"/>
                <a:cs typeface="Times New Roman"/>
              </a:rPr>
              <a:t>punto de suministro. Para </a:t>
            </a:r>
            <a:r>
              <a:rPr sz="1200" spc="-5" dirty="0">
                <a:latin typeface="Times New Roman"/>
                <a:cs typeface="Times New Roman"/>
              </a:rPr>
              <a:t>estimar </a:t>
            </a:r>
            <a:r>
              <a:rPr sz="1200" dirty="0">
                <a:latin typeface="Times New Roman"/>
                <a:cs typeface="Times New Roman"/>
              </a:rPr>
              <a:t>las </a:t>
            </a:r>
            <a:r>
              <a:rPr sz="1200" spc="-5" dirty="0">
                <a:latin typeface="Times New Roman"/>
                <a:cs typeface="Times New Roman"/>
              </a:rPr>
              <a:t>componentes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resistencia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reactancia </a:t>
            </a:r>
            <a:r>
              <a:rPr sz="1200" dirty="0">
                <a:latin typeface="Times New Roman"/>
                <a:cs typeface="Times New Roman"/>
              </a:rPr>
              <a:t>hasta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punto de </a:t>
            </a:r>
            <a:r>
              <a:rPr sz="1200" spc="-5" dirty="0">
                <a:latin typeface="Times New Roman"/>
                <a:cs typeface="Times New Roman"/>
              </a:rPr>
              <a:t>suministro, </a:t>
            </a:r>
            <a:r>
              <a:rPr sz="1200" dirty="0">
                <a:latin typeface="Times New Roman"/>
                <a:cs typeface="Times New Roman"/>
              </a:rPr>
              <a:t>siendo </a:t>
            </a:r>
            <a:r>
              <a:rPr sz="1200" spc="-5" dirty="0">
                <a:latin typeface="Times New Roman"/>
                <a:cs typeface="Times New Roman"/>
              </a:rPr>
              <a:t>necesario conocer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sección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red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distribución</a:t>
            </a:r>
            <a:r>
              <a:rPr sz="1200" dirty="0">
                <a:latin typeface="Times New Roman"/>
                <a:cs typeface="Times New Roman"/>
              </a:rPr>
              <a:t> y acometida.</a:t>
            </a: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Por ejemplo,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empresa suministradora Iberdrola en su </a:t>
            </a:r>
            <a:r>
              <a:rPr sz="1200" dirty="0">
                <a:latin typeface="Times New Roman"/>
                <a:cs typeface="Times New Roman"/>
              </a:rPr>
              <a:t>norma </a:t>
            </a:r>
            <a:r>
              <a:rPr sz="1200" spc="-5" dirty="0">
                <a:latin typeface="Times New Roman"/>
                <a:cs typeface="Times New Roman"/>
              </a:rPr>
              <a:t>MT </a:t>
            </a:r>
            <a:r>
              <a:rPr sz="1200" dirty="0">
                <a:latin typeface="Times New Roman"/>
                <a:cs typeface="Times New Roman"/>
              </a:rPr>
              <a:t>2.80.12 (a </a:t>
            </a:r>
            <a:r>
              <a:rPr sz="1200" spc="-5" dirty="0" err="1">
                <a:latin typeface="Times New Roman"/>
                <a:cs typeface="Times New Roman"/>
              </a:rPr>
              <a:t>fecha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Febrero</a:t>
            </a:r>
            <a:r>
              <a:rPr sz="1200" dirty="0" smtClean="0">
                <a:latin typeface="Times New Roman"/>
                <a:cs typeface="Times New Roman"/>
              </a:rPr>
              <a:t>-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2014</a:t>
            </a:r>
            <a:r>
              <a:rPr sz="1200" dirty="0">
                <a:latin typeface="Times New Roman"/>
                <a:cs typeface="Times New Roman"/>
              </a:rPr>
              <a:t>) </a:t>
            </a:r>
            <a:r>
              <a:rPr sz="1200" spc="-5" dirty="0">
                <a:latin typeface="Times New Roman"/>
                <a:cs typeface="Times New Roman"/>
              </a:rPr>
              <a:t>dice “Con carácter general,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 prevista en el origen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smtClean="0">
                <a:latin typeface="Times New Roman"/>
                <a:cs typeface="Times New Roman"/>
              </a:rPr>
              <a:t>la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enlace </a:t>
            </a:r>
            <a:r>
              <a:rPr sz="1200" dirty="0">
                <a:latin typeface="Times New Roman"/>
                <a:cs typeface="Times New Roman"/>
              </a:rPr>
              <a:t>(CGP) </a:t>
            </a:r>
            <a:r>
              <a:rPr sz="1200" spc="-5" dirty="0">
                <a:latin typeface="Times New Roman"/>
                <a:cs typeface="Times New Roman"/>
              </a:rPr>
              <a:t>se considerará </a:t>
            </a:r>
            <a:r>
              <a:rPr sz="1200" spc="5" dirty="0">
                <a:latin typeface="Times New Roman"/>
                <a:cs typeface="Times New Roman"/>
              </a:rPr>
              <a:t>de 20 </a:t>
            </a:r>
            <a:r>
              <a:rPr sz="1200" spc="-5" dirty="0">
                <a:latin typeface="Times New Roman"/>
                <a:cs typeface="Times New Roman"/>
              </a:rPr>
              <a:t>kA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para el cálculo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embarrado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centralización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contadores </a:t>
            </a:r>
            <a:r>
              <a:rPr sz="1200" dirty="0">
                <a:latin typeface="Times New Roman"/>
                <a:cs typeface="Times New Roman"/>
              </a:rPr>
              <a:t>de 12 </a:t>
            </a:r>
            <a:r>
              <a:rPr sz="1200" spc="-5" dirty="0">
                <a:latin typeface="Times New Roman"/>
                <a:cs typeface="Times New Roman"/>
              </a:rPr>
              <a:t>kA.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ambos casos </a:t>
            </a:r>
            <a:r>
              <a:rPr sz="1200" dirty="0">
                <a:latin typeface="Times New Roman"/>
                <a:cs typeface="Times New Roman"/>
              </a:rPr>
              <a:t>para una </a:t>
            </a:r>
            <a:r>
              <a:rPr sz="1200" spc="-5" dirty="0">
                <a:latin typeface="Times New Roman"/>
                <a:cs typeface="Times New Roman"/>
              </a:rPr>
              <a:t>duración del </a:t>
            </a:r>
            <a:r>
              <a:rPr sz="1200" dirty="0" err="1">
                <a:latin typeface="Times New Roman"/>
                <a:cs typeface="Times New Roman"/>
              </a:rPr>
              <a:t>cortocircuito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segundo”.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8771" y="1192534"/>
            <a:ext cx="3264311" cy="233021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241300"/>
            <a:ext cx="18059400" cy="9810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2346325" indent="-228600" algn="just">
              <a:buFont typeface="Times New Roman"/>
              <a:buAutoNum type="arabicPeriod" startAt="5"/>
              <a:tabLst>
                <a:tab pos="228600" algn="l"/>
              </a:tabLst>
            </a:pPr>
            <a:r>
              <a:rPr sz="2000" b="1" spc="-5" dirty="0">
                <a:cs typeface="Times New Roman"/>
              </a:rPr>
              <a:t>DESCRIPCIÓN</a:t>
            </a:r>
            <a:r>
              <a:rPr sz="2000" b="1" spc="-1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DE</a:t>
            </a:r>
            <a:r>
              <a:rPr sz="2000" b="1" spc="-2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LA</a:t>
            </a:r>
            <a:r>
              <a:rPr sz="2000" b="1" spc="-2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INTERFAZ</a:t>
            </a:r>
            <a:endParaRPr sz="2000" dirty="0">
              <a:cs typeface="Times New Roman"/>
            </a:endParaRPr>
          </a:p>
          <a:p>
            <a:pPr algn="just">
              <a:spcBef>
                <a:spcPts val="15"/>
              </a:spcBef>
              <a:buFont typeface="Times New Roman"/>
              <a:buAutoNum type="arabicPeriod" startAt="5"/>
            </a:pPr>
            <a:endParaRPr sz="2000" dirty="0">
              <a:cs typeface="Times New Roman"/>
            </a:endParaRPr>
          </a:p>
          <a:p>
            <a:pPr marL="317500" marR="2290445" lvl="1" indent="-317500" algn="just">
              <a:buFont typeface="Times New Roman"/>
              <a:buAutoNum type="arabicPeriod"/>
              <a:tabLst>
                <a:tab pos="317500" algn="l"/>
              </a:tabLst>
            </a:pPr>
            <a:r>
              <a:rPr sz="2000" b="1" spc="-5" dirty="0">
                <a:cs typeface="Times New Roman"/>
              </a:rPr>
              <a:t>PRESENTACIÓN</a:t>
            </a:r>
            <a:r>
              <a:rPr sz="2000" b="1" spc="-5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DEL</a:t>
            </a:r>
            <a:r>
              <a:rPr sz="2000" b="1" spc="-3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SOFTWARE</a:t>
            </a:r>
            <a:endParaRPr sz="2000" dirty="0">
              <a:cs typeface="Times New Roman"/>
            </a:endParaRPr>
          </a:p>
          <a:p>
            <a:pPr algn="just"/>
            <a:endParaRPr sz="2000" dirty="0">
              <a:cs typeface="Times New Roman"/>
            </a:endParaRPr>
          </a:p>
          <a:p>
            <a:pPr marL="12700" marR="8890" algn="just"/>
            <a:r>
              <a:rPr sz="2000" dirty="0">
                <a:cs typeface="Times New Roman"/>
              </a:rPr>
              <a:t>El </a:t>
            </a:r>
            <a:r>
              <a:rPr sz="2000" spc="-5" dirty="0">
                <a:cs typeface="Times New Roman"/>
              </a:rPr>
              <a:t>programa Simaris Design es parte </a:t>
            </a:r>
            <a:r>
              <a:rPr sz="2000" dirty="0">
                <a:cs typeface="Times New Roman"/>
              </a:rPr>
              <a:t>de una familia de </a:t>
            </a:r>
            <a:r>
              <a:rPr sz="2000" spc="-5" dirty="0">
                <a:cs typeface="Times New Roman"/>
              </a:rPr>
              <a:t>soluciones </a:t>
            </a:r>
            <a:r>
              <a:rPr sz="2000" spc="-5" dirty="0" err="1">
                <a:cs typeface="Times New Roman"/>
              </a:rPr>
              <a:t>informáticas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desarrolladas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por</a:t>
            </a:r>
            <a:r>
              <a:rPr sz="2000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empresa Siemens,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referidas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</a:t>
            </a:r>
            <a:r>
              <a:rPr sz="2000" dirty="0">
                <a:cs typeface="Times New Roman"/>
              </a:rPr>
              <a:t> campo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la</a:t>
            </a:r>
            <a:r>
              <a:rPr sz="2000" spc="-5" dirty="0">
                <a:cs typeface="Times New Roman"/>
              </a:rPr>
              <a:t> ingeniería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eléctrica.</a:t>
            </a:r>
            <a:endParaRPr sz="2000" dirty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2000" dirty="0">
                <a:cs typeface="Times New Roman"/>
              </a:rPr>
              <a:t>La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familia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programas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Simaris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comprende: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9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Simaris</a:t>
            </a:r>
            <a:r>
              <a:rPr sz="2000" spc="-5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Design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Simaris</a:t>
            </a:r>
            <a:r>
              <a:rPr sz="2000" spc="-5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Curves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Simaris</a:t>
            </a:r>
            <a:r>
              <a:rPr sz="2000" spc="-5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Project</a:t>
            </a:r>
            <a:endParaRPr sz="2000" dirty="0">
              <a:cs typeface="Times New Roman"/>
            </a:endParaRPr>
          </a:p>
          <a:p>
            <a:pPr marL="12700" algn="just"/>
            <a:r>
              <a:rPr sz="2000" dirty="0">
                <a:cs typeface="Times New Roman"/>
              </a:rPr>
              <a:t>Esta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terna</a:t>
            </a:r>
            <a:r>
              <a:rPr sz="2000" spc="7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programas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proporciona</a:t>
            </a:r>
            <a:r>
              <a:rPr sz="2000" spc="7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herramienta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integral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para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8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diseño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6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instalaciones</a:t>
            </a:r>
            <a:endParaRPr sz="2000" dirty="0">
              <a:cs typeface="Times New Roman"/>
            </a:endParaRPr>
          </a:p>
          <a:p>
            <a:pPr marL="12700" marR="7620" algn="just"/>
            <a:r>
              <a:rPr sz="2000" spc="-5" dirty="0">
                <a:cs typeface="Times New Roman"/>
              </a:rPr>
              <a:t>eléctricas.</a:t>
            </a:r>
            <a:r>
              <a:rPr sz="2000" dirty="0">
                <a:cs typeface="Times New Roman"/>
              </a:rPr>
              <a:t> En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concreto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Simaris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Design,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una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herramienta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pensada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diseño</a:t>
            </a:r>
            <a:r>
              <a:rPr sz="2000" spc="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de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instalaciones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eléctricas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media y </a:t>
            </a:r>
            <a:r>
              <a:rPr sz="2000" spc="-5" dirty="0">
                <a:cs typeface="Times New Roman"/>
              </a:rPr>
              <a:t>baja </a:t>
            </a:r>
            <a:r>
              <a:rPr sz="2000" dirty="0">
                <a:cs typeface="Times New Roman"/>
              </a:rPr>
              <a:t>tensión, desde </a:t>
            </a:r>
            <a:r>
              <a:rPr sz="2000" spc="-5" dirty="0">
                <a:cs typeface="Times New Roman"/>
              </a:rPr>
              <a:t>el transformador en </a:t>
            </a:r>
            <a:r>
              <a:rPr sz="2000" dirty="0">
                <a:cs typeface="Times New Roman"/>
              </a:rPr>
              <a:t>media </a:t>
            </a:r>
            <a:r>
              <a:rPr sz="2000" dirty="0" err="1">
                <a:cs typeface="Times New Roman"/>
              </a:rPr>
              <a:t>tensión</a:t>
            </a:r>
            <a:r>
              <a:rPr sz="2000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hasta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el</a:t>
            </a:r>
            <a:r>
              <a:rPr sz="2000" spc="15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enchufe</a:t>
            </a:r>
            <a:r>
              <a:rPr sz="2000" spc="1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bifásico,</a:t>
            </a:r>
            <a:r>
              <a:rPr sz="2000" spc="15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16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sigue</a:t>
            </a:r>
            <a:r>
              <a:rPr sz="2000" spc="1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15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normativa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DIN(Instituto</a:t>
            </a:r>
            <a:r>
              <a:rPr sz="2000" spc="1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Alemán</a:t>
            </a:r>
            <a:r>
              <a:rPr sz="2000" spc="15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1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Normalización),</a:t>
            </a:r>
            <a:r>
              <a:rPr sz="2000" spc="1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VDE</a:t>
            </a:r>
            <a:endParaRPr sz="2000" dirty="0">
              <a:cs typeface="Times New Roman"/>
            </a:endParaRPr>
          </a:p>
          <a:p>
            <a:pPr marL="12700" marR="5715" algn="just">
              <a:spcBef>
                <a:spcPts val="10"/>
              </a:spcBef>
            </a:pPr>
            <a:r>
              <a:rPr sz="2000" spc="-5" dirty="0">
                <a:cs typeface="Times New Roman"/>
              </a:rPr>
              <a:t>(Federación</a:t>
            </a:r>
            <a:r>
              <a:rPr sz="2000" dirty="0">
                <a:cs typeface="Times New Roman"/>
              </a:rPr>
              <a:t> Alemana</a:t>
            </a:r>
            <a:r>
              <a:rPr sz="2000" spc="5" dirty="0">
                <a:cs typeface="Times New Roman"/>
              </a:rPr>
              <a:t> de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Industrias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Electrotécnicas,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Electrónicas</a:t>
            </a:r>
            <a:r>
              <a:rPr sz="2000" dirty="0">
                <a:cs typeface="Times New Roman"/>
              </a:rPr>
              <a:t> y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Tecnología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la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Información</a:t>
            </a:r>
            <a:r>
              <a:rPr sz="2000" spc="-5" dirty="0">
                <a:cs typeface="Times New Roman"/>
              </a:rPr>
              <a:t>)</a:t>
            </a:r>
            <a:r>
              <a:rPr sz="2000" dirty="0">
                <a:cs typeface="Times New Roman"/>
              </a:rPr>
              <a:t> e </a:t>
            </a:r>
            <a:r>
              <a:rPr sz="2000" spc="-5" dirty="0">
                <a:cs typeface="Times New Roman"/>
              </a:rPr>
              <a:t>IEC(Comisión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Electrotécnica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Internacional).</a:t>
            </a:r>
            <a:endParaRPr sz="2000" dirty="0">
              <a:cs typeface="Times New Roman"/>
            </a:endParaRPr>
          </a:p>
          <a:p>
            <a:pPr marL="12700" marR="5080" algn="just">
              <a:spcBef>
                <a:spcPts val="790"/>
              </a:spcBef>
            </a:pPr>
            <a:r>
              <a:rPr sz="2000" spc="-5" dirty="0">
                <a:cs typeface="Times New Roman"/>
              </a:rPr>
              <a:t>A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partir</a:t>
            </a:r>
            <a:r>
              <a:rPr sz="2000" spc="-3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serie</a:t>
            </a:r>
            <a:r>
              <a:rPr sz="2000" spc="-4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premisas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seleccionadas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usuario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inicio,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-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siguiendo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3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esquema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básico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 la </a:t>
            </a:r>
            <a:r>
              <a:rPr sz="2000" spc="-5" dirty="0">
                <a:cs typeface="Times New Roman"/>
              </a:rPr>
              <a:t>instalación diseñado </a:t>
            </a:r>
            <a:r>
              <a:rPr sz="2000" dirty="0">
                <a:cs typeface="Times New Roman"/>
              </a:rPr>
              <a:t>por </a:t>
            </a:r>
            <a:r>
              <a:rPr sz="2000" spc="-5" dirty="0">
                <a:cs typeface="Times New Roman"/>
              </a:rPr>
              <a:t>él, </a:t>
            </a:r>
            <a:r>
              <a:rPr sz="2000" dirty="0">
                <a:cs typeface="Times New Roman"/>
              </a:rPr>
              <a:t>este </a:t>
            </a:r>
            <a:r>
              <a:rPr sz="2000" spc="-5" dirty="0">
                <a:cs typeface="Times New Roman"/>
              </a:rPr>
              <a:t>programa es capaz </a:t>
            </a:r>
            <a:r>
              <a:rPr sz="2000" dirty="0">
                <a:cs typeface="Times New Roman"/>
              </a:rPr>
              <a:t>de </a:t>
            </a:r>
            <a:r>
              <a:rPr sz="2000" spc="-5" dirty="0" err="1">
                <a:cs typeface="Times New Roman"/>
              </a:rPr>
              <a:t>calcular</a:t>
            </a:r>
            <a:r>
              <a:rPr sz="2000" spc="-5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automáticamente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una</a:t>
            </a:r>
            <a:r>
              <a:rPr sz="2000" spc="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serie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elementos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componen</a:t>
            </a:r>
            <a:r>
              <a:rPr sz="2000" dirty="0">
                <a:cs typeface="Times New Roman"/>
              </a:rPr>
              <a:t> la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instalación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(cables,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barras,</a:t>
            </a:r>
            <a:r>
              <a:rPr sz="200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protecciones</a:t>
            </a:r>
            <a:r>
              <a:rPr sz="2000" spc="-5" dirty="0" smtClean="0">
                <a:cs typeface="Times New Roman"/>
              </a:rPr>
              <a:t>,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acoplamientos</a:t>
            </a:r>
            <a:r>
              <a:rPr sz="2000" spc="-5" dirty="0">
                <a:cs typeface="Times New Roman"/>
              </a:rPr>
              <a:t>, motores, etc.). Seleccionando </a:t>
            </a:r>
            <a:r>
              <a:rPr sz="2000" dirty="0">
                <a:cs typeface="Times New Roman"/>
              </a:rPr>
              <a:t>estos </a:t>
            </a:r>
            <a:r>
              <a:rPr sz="2000" spc="-5" dirty="0">
                <a:cs typeface="Times New Roman"/>
              </a:rPr>
              <a:t>elementos </a:t>
            </a:r>
            <a:r>
              <a:rPr sz="2000" dirty="0">
                <a:cs typeface="Times New Roman"/>
              </a:rPr>
              <a:t>del catálogo de </a:t>
            </a:r>
            <a:r>
              <a:rPr sz="2000" spc="-5" dirty="0">
                <a:cs typeface="Times New Roman"/>
              </a:rPr>
              <a:t>Siemens con </a:t>
            </a:r>
            <a:r>
              <a:rPr sz="2000" spc="-5" dirty="0" smtClean="0">
                <a:cs typeface="Times New Roman"/>
              </a:rPr>
              <a:t>las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características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más </a:t>
            </a:r>
            <a:r>
              <a:rPr sz="2000" spc="-5" dirty="0">
                <a:cs typeface="Times New Roman"/>
              </a:rPr>
              <a:t>adecuadas </a:t>
            </a:r>
            <a:r>
              <a:rPr sz="2000" dirty="0">
                <a:cs typeface="Times New Roman"/>
              </a:rPr>
              <a:t>para </a:t>
            </a:r>
            <a:r>
              <a:rPr sz="2000" spc="-5" dirty="0">
                <a:cs typeface="Times New Roman"/>
              </a:rPr>
              <a:t>cada </a:t>
            </a:r>
            <a:r>
              <a:rPr sz="2000" dirty="0">
                <a:cs typeface="Times New Roman"/>
              </a:rPr>
              <a:t>necesidad. </a:t>
            </a:r>
            <a:r>
              <a:rPr sz="2000" spc="-5" dirty="0">
                <a:cs typeface="Times New Roman"/>
              </a:rPr>
              <a:t>No </a:t>
            </a:r>
            <a:r>
              <a:rPr sz="2000" dirty="0">
                <a:cs typeface="Times New Roman"/>
              </a:rPr>
              <a:t>siendo </a:t>
            </a:r>
            <a:r>
              <a:rPr sz="2000" spc="-5" dirty="0">
                <a:cs typeface="Times New Roman"/>
              </a:rPr>
              <a:t>esto </a:t>
            </a:r>
            <a:r>
              <a:rPr sz="2000" dirty="0">
                <a:cs typeface="Times New Roman"/>
              </a:rPr>
              <a:t>óbice </a:t>
            </a:r>
            <a:r>
              <a:rPr sz="2000" spc="5" dirty="0">
                <a:cs typeface="Times New Roman"/>
              </a:rPr>
              <a:t>para </a:t>
            </a:r>
            <a:r>
              <a:rPr sz="2000" spc="-5" dirty="0" err="1">
                <a:cs typeface="Times New Roman"/>
              </a:rPr>
              <a:t>cambiar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elementos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seleccionados </a:t>
            </a:r>
            <a:r>
              <a:rPr sz="2000" dirty="0">
                <a:cs typeface="Times New Roman"/>
              </a:rPr>
              <a:t>por </a:t>
            </a:r>
            <a:r>
              <a:rPr sz="2000" spc="-5" dirty="0">
                <a:cs typeface="Times New Roman"/>
              </a:rPr>
              <a:t>defecto, </a:t>
            </a:r>
            <a:r>
              <a:rPr sz="2000" dirty="0">
                <a:cs typeface="Times New Roman"/>
              </a:rPr>
              <a:t>por otros que </a:t>
            </a:r>
            <a:r>
              <a:rPr sz="2000" spc="-5" dirty="0">
                <a:cs typeface="Times New Roman"/>
              </a:rPr>
              <a:t>el usuario </a:t>
            </a:r>
            <a:r>
              <a:rPr sz="2000" dirty="0">
                <a:cs typeface="Times New Roman"/>
              </a:rPr>
              <a:t>desee incluir. </a:t>
            </a:r>
            <a:r>
              <a:rPr sz="2000" spc="-5" dirty="0">
                <a:cs typeface="Times New Roman"/>
              </a:rPr>
              <a:t>Además </a:t>
            </a:r>
            <a:r>
              <a:rPr sz="2000" dirty="0" err="1">
                <a:cs typeface="Times New Roman"/>
              </a:rPr>
              <a:t>posee</a:t>
            </a:r>
            <a:r>
              <a:rPr sz="200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una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base</a:t>
            </a:r>
            <a:r>
              <a:rPr sz="2000" spc="-1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datos con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normativa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específica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aplicable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cada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país de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lista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comprende</a:t>
            </a:r>
            <a:r>
              <a:rPr sz="2000" spc="-1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60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países</a:t>
            </a:r>
            <a:r>
              <a:rPr sz="2000" spc="-5" dirty="0">
                <a:cs typeface="Times New Roman"/>
              </a:rPr>
              <a:t>, </a:t>
            </a:r>
            <a:r>
              <a:rPr sz="2000" dirty="0">
                <a:cs typeface="Times New Roman"/>
              </a:rPr>
              <a:t>incluido </a:t>
            </a:r>
            <a:r>
              <a:rPr sz="2000" spc="-5" dirty="0">
                <a:cs typeface="Times New Roman"/>
              </a:rPr>
              <a:t>España.</a:t>
            </a:r>
            <a:endParaRPr sz="2000" dirty="0">
              <a:cs typeface="Times New Roman"/>
            </a:endParaRPr>
          </a:p>
          <a:p>
            <a:pPr marL="12700" marR="6350" algn="just">
              <a:spcBef>
                <a:spcPts val="805"/>
              </a:spcBef>
            </a:pPr>
            <a:r>
              <a:rPr sz="2000" dirty="0">
                <a:cs typeface="Times New Roman"/>
              </a:rPr>
              <a:t>El </a:t>
            </a:r>
            <a:r>
              <a:rPr sz="2000" spc="-5" dirty="0">
                <a:cs typeface="Times New Roman"/>
              </a:rPr>
              <a:t>programa </a:t>
            </a:r>
            <a:r>
              <a:rPr sz="2000" dirty="0">
                <a:cs typeface="Times New Roman"/>
              </a:rPr>
              <a:t>dispone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una </a:t>
            </a:r>
            <a:r>
              <a:rPr sz="2000" spc="-5" dirty="0">
                <a:cs typeface="Times New Roman"/>
              </a:rPr>
              <a:t>interfaz organizada en ventanas, </a:t>
            </a:r>
            <a:r>
              <a:rPr sz="2000" dirty="0">
                <a:cs typeface="Times New Roman"/>
              </a:rPr>
              <a:t>disponible </a:t>
            </a:r>
            <a:r>
              <a:rPr sz="2000" spc="-5" dirty="0">
                <a:cs typeface="Times New Roman"/>
              </a:rPr>
              <a:t>en </a:t>
            </a:r>
            <a:r>
              <a:rPr sz="2000" dirty="0">
                <a:cs typeface="Times New Roman"/>
              </a:rPr>
              <a:t>21 </a:t>
            </a:r>
            <a:r>
              <a:rPr sz="2000" dirty="0" err="1">
                <a:cs typeface="Times New Roman"/>
              </a:rPr>
              <a:t>idiomas</a:t>
            </a:r>
            <a:r>
              <a:rPr sz="2000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entre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sz="2000" spc="9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está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castellano.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Los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requerimientos</a:t>
            </a:r>
            <a:r>
              <a:rPr sz="2000" spc="1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mínimos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spc="1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para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versión</a:t>
            </a:r>
            <a:r>
              <a:rPr sz="2000" spc="9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9.0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son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siguientes: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93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Procesador: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Intel</a:t>
            </a:r>
            <a:r>
              <a:rPr sz="2000" dirty="0">
                <a:cs typeface="Times New Roman"/>
              </a:rPr>
              <a:t> Core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3i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/ </a:t>
            </a:r>
            <a:r>
              <a:rPr sz="2000" spc="-5" dirty="0">
                <a:cs typeface="Times New Roman"/>
              </a:rPr>
              <a:t>AMD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Phenom</a:t>
            </a:r>
            <a:r>
              <a:rPr sz="2000" dirty="0">
                <a:cs typeface="Times New Roman"/>
              </a:rPr>
              <a:t> II</a:t>
            </a:r>
            <a:r>
              <a:rPr sz="2000" spc="-5" dirty="0">
                <a:cs typeface="Times New Roman"/>
              </a:rPr>
              <a:t> X4.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dirty="0">
                <a:cs typeface="Times New Roman"/>
              </a:rPr>
              <a:t>4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GB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RAM.</a:t>
            </a:r>
            <a:endParaRPr sz="2000" dirty="0">
              <a:cs typeface="Times New Roman"/>
            </a:endParaRPr>
          </a:p>
          <a:p>
            <a:pPr marL="469265" marR="6985" indent="-228600" algn="just">
              <a:spcBef>
                <a:spcPts val="12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Espacio </a:t>
            </a:r>
            <a:r>
              <a:rPr sz="2000" dirty="0">
                <a:cs typeface="Times New Roman"/>
              </a:rPr>
              <a:t>libre </a:t>
            </a:r>
            <a:r>
              <a:rPr sz="2000" spc="-5" dirty="0">
                <a:cs typeface="Times New Roman"/>
              </a:rPr>
              <a:t>en </a:t>
            </a:r>
            <a:r>
              <a:rPr sz="2000" dirty="0">
                <a:cs typeface="Times New Roman"/>
              </a:rPr>
              <a:t>disco duro: 400 </a:t>
            </a:r>
            <a:r>
              <a:rPr sz="2000" spc="-5" dirty="0">
                <a:cs typeface="Times New Roman"/>
              </a:rPr>
              <a:t>MB (si </a:t>
            </a:r>
            <a:r>
              <a:rPr sz="2000" dirty="0">
                <a:cs typeface="Times New Roman"/>
              </a:rPr>
              <a:t>un solo </a:t>
            </a:r>
            <a:r>
              <a:rPr sz="2000" spc="-5" dirty="0">
                <a:cs typeface="Times New Roman"/>
              </a:rPr>
              <a:t>país es seleccionado) </a:t>
            </a:r>
            <a:r>
              <a:rPr sz="2000" dirty="0">
                <a:cs typeface="Times New Roman"/>
              </a:rPr>
              <a:t>o </a:t>
            </a:r>
            <a:r>
              <a:rPr sz="2000" spc="-5" dirty="0">
                <a:cs typeface="Times New Roman"/>
              </a:rPr>
              <a:t>hasta </a:t>
            </a:r>
            <a:r>
              <a:rPr sz="2000" dirty="0">
                <a:cs typeface="Times New Roman"/>
              </a:rPr>
              <a:t>2,5 </a:t>
            </a:r>
            <a:r>
              <a:rPr sz="2000" spc="-5" dirty="0" smtClean="0">
                <a:cs typeface="Times New Roman"/>
              </a:rPr>
              <a:t>GB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(</a:t>
            </a:r>
            <a:r>
              <a:rPr sz="2000" dirty="0">
                <a:cs typeface="Times New Roman"/>
              </a:rPr>
              <a:t>si </a:t>
            </a:r>
            <a:r>
              <a:rPr sz="2000" spc="-5" dirty="0">
                <a:cs typeface="Times New Roman"/>
              </a:rPr>
              <a:t>son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seleccionados</a:t>
            </a:r>
            <a:r>
              <a:rPr sz="2000" dirty="0">
                <a:cs typeface="Times New Roman"/>
              </a:rPr>
              <a:t> todos </a:t>
            </a:r>
            <a:r>
              <a:rPr sz="2000" spc="-5" dirty="0">
                <a:cs typeface="Times New Roman"/>
              </a:rPr>
              <a:t>los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países).</a:t>
            </a:r>
            <a:endParaRPr sz="2000" dirty="0">
              <a:cs typeface="Times New Roman"/>
            </a:endParaRPr>
          </a:p>
          <a:p>
            <a:pPr marL="469265" indent="-228600" algn="just"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Resolución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pantalla:</a:t>
            </a:r>
            <a:endParaRPr sz="2000" dirty="0">
              <a:cs typeface="Times New Roman"/>
            </a:endParaRPr>
          </a:p>
          <a:p>
            <a:pPr marL="697865" algn="just"/>
            <a:r>
              <a:rPr sz="2000" dirty="0">
                <a:cs typeface="Courier New"/>
              </a:rPr>
              <a:t>o</a:t>
            </a:r>
            <a:r>
              <a:rPr sz="2000" spc="300" dirty="0">
                <a:cs typeface="Courier New"/>
              </a:rPr>
              <a:t> </a:t>
            </a:r>
            <a:r>
              <a:rPr sz="2000" spc="-5" dirty="0">
                <a:cs typeface="Times New Roman"/>
              </a:rPr>
              <a:t>Formato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4:3:</a:t>
            </a:r>
            <a:r>
              <a:rPr sz="2000" spc="-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1280x1024.</a:t>
            </a:r>
          </a:p>
          <a:p>
            <a:pPr marL="697865" algn="just"/>
            <a:r>
              <a:rPr sz="2000" dirty="0">
                <a:cs typeface="Courier New"/>
              </a:rPr>
              <a:t>o</a:t>
            </a:r>
            <a:r>
              <a:rPr sz="2000" spc="300" dirty="0">
                <a:cs typeface="Courier New"/>
              </a:rPr>
              <a:t> </a:t>
            </a:r>
            <a:r>
              <a:rPr sz="2000" spc="-5" dirty="0">
                <a:cs typeface="Times New Roman"/>
              </a:rPr>
              <a:t>Formato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16:9: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1366x768.</a:t>
            </a: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Sistemas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operativos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soportan: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Windows 7,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Windows</a:t>
            </a:r>
            <a:r>
              <a:rPr sz="2000" dirty="0">
                <a:cs typeface="Times New Roman"/>
              </a:rPr>
              <a:t> 8.</a:t>
            </a:r>
          </a:p>
          <a:p>
            <a:pPr marL="469265" indent="-228600" algn="just">
              <a:spcBef>
                <a:spcPts val="3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spc="-5" dirty="0">
                <a:cs typeface="Times New Roman"/>
              </a:rPr>
              <a:t>Versiones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MS-Office</a:t>
            </a:r>
            <a:r>
              <a:rPr sz="2000" dirty="0">
                <a:cs typeface="Times New Roman"/>
              </a:rPr>
              <a:t> que lo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soportan: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Office</a:t>
            </a:r>
            <a:r>
              <a:rPr sz="2000" dirty="0">
                <a:cs typeface="Times New Roman"/>
              </a:rPr>
              <a:t> 2007,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Office</a:t>
            </a:r>
            <a:r>
              <a:rPr sz="2000" dirty="0">
                <a:cs typeface="Times New Roman"/>
              </a:rPr>
              <a:t> 2010.</a:t>
            </a:r>
          </a:p>
          <a:p>
            <a:pPr marL="12700" algn="just"/>
            <a:r>
              <a:rPr sz="2000" spc="-5" dirty="0">
                <a:cs typeface="Times New Roman"/>
              </a:rPr>
              <a:t>Existen</a:t>
            </a:r>
            <a:r>
              <a:rPr sz="2000" spc="6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dos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versiones</a:t>
            </a:r>
            <a:r>
              <a:rPr sz="2000" spc="7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disponibles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Simaris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design,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gratuita</a:t>
            </a:r>
            <a:r>
              <a:rPr sz="2000" spc="6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y</a:t>
            </a:r>
            <a:r>
              <a:rPr sz="2000" spc="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descargable</a:t>
            </a:r>
            <a:endParaRPr sz="2000" dirty="0">
              <a:cs typeface="Times New Roman"/>
            </a:endParaRPr>
          </a:p>
          <a:p>
            <a:pPr marL="12700" marR="5080" algn="just"/>
            <a:r>
              <a:rPr sz="2000" spc="-5" dirty="0">
                <a:cs typeface="Times New Roman"/>
              </a:rPr>
              <a:t>desde</a:t>
            </a:r>
            <a:r>
              <a:rPr sz="2000" spc="-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página</a:t>
            </a:r>
            <a:r>
              <a:rPr sz="2000" spc="-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web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siemens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</a:t>
            </a:r>
            <a:r>
              <a:rPr sz="2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Descarga</a:t>
            </a:r>
            <a:r>
              <a:rPr sz="2000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 </a:t>
            </a:r>
            <a:r>
              <a:rPr sz="2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Simaris</a:t>
            </a:r>
            <a:r>
              <a:rPr sz="20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 </a:t>
            </a:r>
            <a:r>
              <a:rPr sz="2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Design</a:t>
            </a:r>
            <a:r>
              <a:rPr sz="20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 </a:t>
            </a:r>
            <a:r>
              <a:rPr sz="2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Times New Roman"/>
                <a:hlinkClick r:id="rId2"/>
              </a:rPr>
              <a:t>gratuito</a:t>
            </a:r>
            <a:r>
              <a:rPr sz="2000" dirty="0">
                <a:cs typeface="Times New Roman"/>
              </a:rPr>
              <a:t>)</a:t>
            </a:r>
            <a:r>
              <a:rPr sz="2000" spc="-4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otra</a:t>
            </a:r>
            <a:r>
              <a:rPr sz="2000" spc="-4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es</a:t>
            </a:r>
            <a:r>
              <a:rPr sz="2000" spc="-4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4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versión</a:t>
            </a:r>
            <a:r>
              <a:rPr sz="2000" spc="-4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Simaris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Design </a:t>
            </a:r>
            <a:r>
              <a:rPr sz="2000" spc="-5" dirty="0">
                <a:cs typeface="Times New Roman"/>
              </a:rPr>
              <a:t>Professional, </a:t>
            </a:r>
            <a:r>
              <a:rPr sz="2000" dirty="0">
                <a:cs typeface="Times New Roman"/>
              </a:rPr>
              <a:t>que </a:t>
            </a:r>
            <a:r>
              <a:rPr sz="2000" spc="-5" dirty="0">
                <a:cs typeface="Times New Roman"/>
              </a:rPr>
              <a:t>es suministrada contactando con Siemens </a:t>
            </a:r>
            <a:r>
              <a:rPr sz="2000" dirty="0">
                <a:cs typeface="Times New Roman"/>
              </a:rPr>
              <a:t>y pagando una </a:t>
            </a:r>
            <a:r>
              <a:rPr sz="2000" spc="-5" dirty="0" err="1">
                <a:cs typeface="Times New Roman"/>
              </a:rPr>
              <a:t>licencia</a:t>
            </a:r>
            <a:r>
              <a:rPr sz="2000" spc="-5" dirty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incluye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serie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funciones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adicionales</a:t>
            </a:r>
            <a:r>
              <a:rPr sz="2000" dirty="0">
                <a:cs typeface="Times New Roman"/>
              </a:rPr>
              <a:t> no </a:t>
            </a:r>
            <a:r>
              <a:rPr sz="2000" spc="-5" dirty="0">
                <a:cs typeface="Times New Roman"/>
              </a:rPr>
              <a:t>existentes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versión </a:t>
            </a:r>
            <a:r>
              <a:rPr sz="2000" spc="-5" dirty="0">
                <a:cs typeface="Times New Roman"/>
              </a:rPr>
              <a:t>gratuita:</a:t>
            </a:r>
            <a:endParaRPr sz="20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9911" y="286595"/>
            <a:ext cx="17983200" cy="2880917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algn="just">
              <a:spcBef>
                <a:spcPts val="265"/>
              </a:spcBef>
            </a:pPr>
            <a:r>
              <a:rPr sz="2000" spc="-5" dirty="0">
                <a:cs typeface="Times New Roman"/>
              </a:rPr>
              <a:t>Descripción</a:t>
            </a:r>
            <a:r>
              <a:rPr sz="2000" spc="-1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Interfaz</a:t>
            </a:r>
            <a:endParaRPr sz="2000" dirty="0">
              <a:cs typeface="Times New Roman"/>
            </a:endParaRPr>
          </a:p>
          <a:p>
            <a:pPr marL="469265" marR="6350" indent="-228600" algn="just">
              <a:spcBef>
                <a:spcPts val="26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Operación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paralelo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red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varias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entradas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simultáneas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desde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media</a:t>
            </a:r>
            <a:r>
              <a:rPr sz="2000" spc="35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tensión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(</a:t>
            </a:r>
            <a:r>
              <a:rPr sz="2000" spc="-5" dirty="0">
                <a:cs typeface="Times New Roman"/>
              </a:rPr>
              <a:t>transformadores</a:t>
            </a:r>
            <a:r>
              <a:rPr sz="2000" dirty="0">
                <a:cs typeface="Times New Roman"/>
              </a:rPr>
              <a:t> y </a:t>
            </a:r>
            <a:r>
              <a:rPr sz="2000" spc="-5" dirty="0">
                <a:cs typeface="Times New Roman"/>
              </a:rPr>
              <a:t>generadores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operando</a:t>
            </a:r>
            <a:r>
              <a:rPr sz="2000" dirty="0">
                <a:cs typeface="Times New Roman"/>
              </a:rPr>
              <a:t> a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vez).</a:t>
            </a:r>
          </a:p>
          <a:p>
            <a:pPr marL="469265" indent="-228600" algn="just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Selección </a:t>
            </a:r>
            <a:r>
              <a:rPr sz="2000" dirty="0">
                <a:cs typeface="Times New Roman"/>
              </a:rPr>
              <a:t>automática</a:t>
            </a:r>
            <a:r>
              <a:rPr sz="2000" spc="-1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curvas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dirty="0">
                <a:cs typeface="Times New Roman"/>
              </a:rPr>
              <a:t> las protecciones usando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criterio</a:t>
            </a:r>
            <a:r>
              <a:rPr sz="2000" dirty="0">
                <a:cs typeface="Times New Roman"/>
              </a:rPr>
              <a:t> 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selectividad.</a:t>
            </a:r>
          </a:p>
          <a:p>
            <a:pPr marL="469265" indent="-228600" algn="just">
              <a:spcBef>
                <a:spcPts val="3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Optimización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eficiencia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energética.</a:t>
            </a:r>
            <a:endParaRPr sz="2000" dirty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Posibilidad</a:t>
            </a:r>
            <a:r>
              <a:rPr sz="2000" dirty="0">
                <a:cs typeface="Times New Roman"/>
              </a:rPr>
              <a:t> de </a:t>
            </a:r>
            <a:r>
              <a:rPr sz="2000" spc="-5" dirty="0">
                <a:cs typeface="Times New Roman"/>
              </a:rPr>
              <a:t>acoplamientos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aguas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debajo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la</a:t>
            </a:r>
            <a:r>
              <a:rPr sz="2000" dirty="0">
                <a:cs typeface="Times New Roman"/>
              </a:rPr>
              <a:t> red.</a:t>
            </a:r>
          </a:p>
          <a:p>
            <a:pPr marL="469265" marR="6350" indent="-228600" algn="just">
              <a:spcBef>
                <a:spcPts val="12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000" spc="-5" dirty="0">
                <a:cs typeface="Times New Roman"/>
              </a:rPr>
              <a:t>Posibilidad </a:t>
            </a:r>
            <a:r>
              <a:rPr sz="2000" dirty="0">
                <a:cs typeface="Times New Roman"/>
              </a:rPr>
              <a:t>de uso de la </a:t>
            </a:r>
            <a:r>
              <a:rPr sz="2000" spc="-5" dirty="0">
                <a:cs typeface="Times New Roman"/>
              </a:rPr>
              <a:t>herramienta “impedancia equivalente” </a:t>
            </a:r>
            <a:r>
              <a:rPr sz="2000" dirty="0">
                <a:cs typeface="Times New Roman"/>
              </a:rPr>
              <a:t>para </a:t>
            </a:r>
            <a:r>
              <a:rPr sz="2000" spc="-5" dirty="0" err="1">
                <a:cs typeface="Times New Roman"/>
              </a:rPr>
              <a:t>posibilitar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cálculos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en</a:t>
            </a:r>
            <a:r>
              <a:rPr sz="200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voltajes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bajos</a:t>
            </a:r>
            <a:r>
              <a:rPr sz="2000" dirty="0">
                <a:cs typeface="Times New Roman"/>
              </a:rPr>
              <a:t> simulando una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impedancia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cualquiera.</a:t>
            </a:r>
            <a:endParaRPr sz="2000" dirty="0">
              <a:cs typeface="Times New Roman"/>
            </a:endParaRPr>
          </a:p>
          <a:p>
            <a:pPr marL="281940" algn="just">
              <a:spcBef>
                <a:spcPts val="100"/>
              </a:spcBef>
            </a:pPr>
            <a:r>
              <a:rPr sz="2000" b="1" dirty="0">
                <a:cs typeface="Times New Roman"/>
              </a:rPr>
              <a:t>5.2.</a:t>
            </a:r>
            <a:r>
              <a:rPr sz="2000" b="1" spc="1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PRIMEROS</a:t>
            </a:r>
            <a:r>
              <a:rPr sz="2000" b="1" spc="-3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PASOS</a:t>
            </a:r>
            <a:endParaRPr sz="2000" dirty="0">
              <a:cs typeface="Times New Roman"/>
            </a:endParaRPr>
          </a:p>
          <a:p>
            <a:pPr algn="just">
              <a:spcBef>
                <a:spcPts val="50"/>
              </a:spcBef>
            </a:pPr>
            <a:endParaRPr sz="2000" dirty="0">
              <a:cs typeface="Times New Roman"/>
            </a:endParaRPr>
          </a:p>
          <a:p>
            <a:pPr marL="12700" algn="just"/>
            <a:r>
              <a:rPr sz="2000" spc="-5" dirty="0">
                <a:cs typeface="Times New Roman"/>
              </a:rPr>
              <a:t>Cuando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ejecuta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programa,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aparecerá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ventana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primer</a:t>
            </a:r>
            <a:r>
              <a:rPr sz="2000" spc="-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plano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como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  <a:hlinkClick r:id="rId2" action="ppaction://hlinksldjump"/>
              </a:rPr>
              <a:t>Figura</a:t>
            </a:r>
            <a:r>
              <a:rPr sz="2000" spc="-35" dirty="0">
                <a:cs typeface="Times New Roman"/>
                <a:hlinkClick r:id="rId2" action="ppaction://hlinksldjump"/>
              </a:rPr>
              <a:t> </a:t>
            </a:r>
            <a:r>
              <a:rPr sz="2000" dirty="0">
                <a:cs typeface="Times New Roman"/>
                <a:hlinkClick r:id="rId2" action="ppaction://hlinksldjump"/>
              </a:rPr>
              <a:t>23.</a:t>
            </a:r>
            <a:endParaRPr sz="20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912" y="8470900"/>
            <a:ext cx="17983199" cy="1679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23: ventana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inicial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proyecto..</a:t>
            </a:r>
            <a:endParaRPr sz="2000" b="1" dirty="0">
              <a:cs typeface="Times New Roman"/>
            </a:endParaRPr>
          </a:p>
          <a:p>
            <a:pPr algn="just">
              <a:spcBef>
                <a:spcPts val="45"/>
              </a:spcBef>
            </a:pPr>
            <a:endParaRPr sz="2000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000" dirty="0">
                <a:cs typeface="Times New Roman"/>
              </a:rPr>
              <a:t>En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ella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pregunta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al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usuario:</a:t>
            </a:r>
          </a:p>
          <a:p>
            <a:pPr marL="469265" marR="5080" indent="-228600" algn="just">
              <a:spcBef>
                <a:spcPts val="1030"/>
              </a:spcBef>
              <a:buFont typeface="Symbol"/>
              <a:buChar char=""/>
              <a:tabLst>
                <a:tab pos="469900" algn="l"/>
              </a:tabLst>
            </a:pPr>
            <a:r>
              <a:rPr sz="2000" i="1" spc="-5" dirty="0">
                <a:cs typeface="Times New Roman"/>
              </a:rPr>
              <a:t>Crear </a:t>
            </a:r>
            <a:r>
              <a:rPr sz="2000" i="1" dirty="0">
                <a:cs typeface="Times New Roman"/>
              </a:rPr>
              <a:t>un </a:t>
            </a:r>
            <a:r>
              <a:rPr sz="2000" i="1" spc="-5" dirty="0">
                <a:cs typeface="Times New Roman"/>
              </a:rPr>
              <a:t>proyecto </a:t>
            </a:r>
            <a:r>
              <a:rPr sz="2000" i="1" dirty="0">
                <a:cs typeface="Times New Roman"/>
              </a:rPr>
              <a:t>nuevo</a:t>
            </a:r>
            <a:r>
              <a:rPr sz="2000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si se desea empezar </a:t>
            </a:r>
            <a:r>
              <a:rPr sz="2000" dirty="0">
                <a:cs typeface="Times New Roman"/>
              </a:rPr>
              <a:t>desde cero </a:t>
            </a:r>
            <a:r>
              <a:rPr sz="2000" spc="-5" dirty="0">
                <a:cs typeface="Times New Roman"/>
              </a:rPr>
              <a:t>con </a:t>
            </a:r>
            <a:r>
              <a:rPr sz="2000" dirty="0">
                <a:cs typeface="Times New Roman"/>
              </a:rPr>
              <a:t>una nueva </a:t>
            </a:r>
            <a:r>
              <a:rPr sz="2000" spc="-5" dirty="0" err="1">
                <a:cs typeface="Times New Roman"/>
              </a:rPr>
              <a:t>instalación</a:t>
            </a:r>
            <a:r>
              <a:rPr sz="2000" spc="-5" dirty="0" smtClean="0">
                <a:cs typeface="Times New Roman"/>
              </a:rPr>
              <a:t>.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Presionando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“siguiente” aparecerá </a:t>
            </a:r>
            <a:r>
              <a:rPr sz="2000" dirty="0">
                <a:cs typeface="Times New Roman"/>
              </a:rPr>
              <a:t>una ventana como la de </a:t>
            </a:r>
            <a:r>
              <a:rPr sz="2000" spc="5" dirty="0">
                <a:cs typeface="Times New Roman"/>
              </a:rPr>
              <a:t>la </a:t>
            </a:r>
            <a:r>
              <a:rPr sz="2000" dirty="0">
                <a:cs typeface="Times New Roman"/>
                <a:hlinkClick r:id="rId3" action="ppaction://hlinksldjump"/>
              </a:rPr>
              <a:t>Figura 24 </a:t>
            </a:r>
            <a:r>
              <a:rPr sz="2000" spc="-5" dirty="0">
                <a:cs typeface="Times New Roman"/>
              </a:rPr>
              <a:t>en </a:t>
            </a:r>
            <a:r>
              <a:rPr sz="2000" dirty="0">
                <a:cs typeface="Times New Roman"/>
              </a:rPr>
              <a:t>la que </a:t>
            </a:r>
            <a:r>
              <a:rPr sz="2000" spc="-5" dirty="0" smtClean="0">
                <a:cs typeface="Times New Roman"/>
              </a:rPr>
              <a:t>se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deberán</a:t>
            </a:r>
            <a:r>
              <a:rPr sz="200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especificarse</a:t>
            </a:r>
            <a:r>
              <a:rPr sz="2000" dirty="0">
                <a:cs typeface="Times New Roman"/>
              </a:rPr>
              <a:t> los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datos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proyecto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(Nombre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proyecto</a:t>
            </a:r>
            <a:r>
              <a:rPr sz="200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obligatorio</a:t>
            </a:r>
            <a:r>
              <a:rPr sz="2000" spc="-5" dirty="0" smtClean="0">
                <a:cs typeface="Times New Roman"/>
              </a:rPr>
              <a:t>,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definición</a:t>
            </a:r>
            <a:r>
              <a:rPr sz="2000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del </a:t>
            </a:r>
            <a:r>
              <a:rPr sz="2000" spc="-5" dirty="0">
                <a:cs typeface="Times New Roman"/>
              </a:rPr>
              <a:t>proyecto</a:t>
            </a:r>
            <a:r>
              <a:rPr sz="2000" dirty="0">
                <a:cs typeface="Times New Roman"/>
              </a:rPr>
              <a:t> obligatorio, </a:t>
            </a:r>
            <a:r>
              <a:rPr sz="2000" spc="-5" dirty="0">
                <a:cs typeface="Times New Roman"/>
              </a:rPr>
              <a:t>localidad,</a:t>
            </a:r>
            <a:r>
              <a:rPr sz="2000" dirty="0">
                <a:cs typeface="Times New Roman"/>
              </a:rPr>
              <a:t> etc.).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3756" y="3167512"/>
            <a:ext cx="7239000" cy="5074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662" y="317500"/>
            <a:ext cx="99448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DISEÑO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INSTALACIONES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ELÉCTRICAS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SIMARIS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DESIGN</a:t>
            </a:r>
            <a:endParaRPr sz="2400" b="1" dirty="0"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8168" y="5392559"/>
            <a:ext cx="18059400" cy="7530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24: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creación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un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 nuevo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proyecto.</a:t>
            </a:r>
            <a:endParaRPr sz="2000" b="1" dirty="0">
              <a:cs typeface="Times New Roman"/>
            </a:endParaRPr>
          </a:p>
          <a:p>
            <a:pPr marL="12700" marR="5080" algn="ctr">
              <a:lnSpc>
                <a:spcPct val="103299"/>
              </a:lnSpc>
              <a:spcBef>
                <a:spcPts val="865"/>
              </a:spcBef>
            </a:pPr>
            <a:r>
              <a:rPr sz="2000" b="1" dirty="0">
                <a:cs typeface="Times New Roman"/>
              </a:rPr>
              <a:t>En la </a:t>
            </a:r>
            <a:r>
              <a:rPr sz="2000" b="1" spc="-5" dirty="0">
                <a:cs typeface="Times New Roman"/>
              </a:rPr>
              <a:t>ventana</a:t>
            </a:r>
            <a:r>
              <a:rPr sz="2000" b="1" spc="-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ulterior tras </a:t>
            </a:r>
            <a:r>
              <a:rPr sz="2000" b="1" spc="-5" dirty="0">
                <a:cs typeface="Times New Roman"/>
              </a:rPr>
              <a:t>volver</a:t>
            </a:r>
            <a:r>
              <a:rPr sz="2000" b="1" dirty="0">
                <a:cs typeface="Times New Roman"/>
              </a:rPr>
              <a:t> a</a:t>
            </a:r>
            <a:r>
              <a:rPr sz="2000" b="1" spc="-5" dirty="0">
                <a:cs typeface="Times New Roman"/>
              </a:rPr>
              <a:t> presionar</a:t>
            </a:r>
            <a:r>
              <a:rPr sz="2000" b="1" spc="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“siguiente”,</a:t>
            </a:r>
            <a:r>
              <a:rPr sz="2000" b="1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se</a:t>
            </a:r>
            <a:r>
              <a:rPr sz="2000" b="1" dirty="0">
                <a:cs typeface="Times New Roman"/>
              </a:rPr>
              <a:t> deberán rellenar</a:t>
            </a:r>
            <a:r>
              <a:rPr sz="2000" b="1" spc="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una</a:t>
            </a:r>
            <a:r>
              <a:rPr sz="2000" b="1" spc="-5" dirty="0">
                <a:cs typeface="Times New Roman"/>
              </a:rPr>
              <a:t> </a:t>
            </a:r>
            <a:r>
              <a:rPr sz="2000" b="1" spc="-5" dirty="0" err="1">
                <a:cs typeface="Times New Roman"/>
              </a:rPr>
              <a:t>serie</a:t>
            </a:r>
            <a:r>
              <a:rPr sz="2000" b="1" spc="-10" dirty="0">
                <a:cs typeface="Times New Roman"/>
              </a:rPr>
              <a:t> </a:t>
            </a:r>
            <a:r>
              <a:rPr sz="2000" b="1" spc="5" dirty="0" smtClean="0">
                <a:cs typeface="Times New Roman"/>
              </a:rPr>
              <a:t>de</a:t>
            </a:r>
            <a:r>
              <a:rPr lang="es-ES" sz="2000" b="1" spc="5" dirty="0" smtClean="0">
                <a:cs typeface="Times New Roman"/>
              </a:rPr>
              <a:t> </a:t>
            </a:r>
            <a:r>
              <a:rPr sz="2000" b="1" spc="-5" dirty="0" err="1" smtClean="0">
                <a:cs typeface="Times New Roman"/>
              </a:rPr>
              <a:t>campos</a:t>
            </a:r>
            <a:r>
              <a:rPr sz="2000" b="1" dirty="0" smtClean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referentes</a:t>
            </a:r>
            <a:r>
              <a:rPr sz="2000" b="1" dirty="0">
                <a:cs typeface="Times New Roman"/>
              </a:rPr>
              <a:t> a</a:t>
            </a:r>
            <a:r>
              <a:rPr sz="2000" b="1" spc="-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la</a:t>
            </a:r>
            <a:r>
              <a:rPr sz="2000" b="1" spc="1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zona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media</a:t>
            </a:r>
            <a:r>
              <a:rPr sz="2000" b="1" spc="-5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tensión de </a:t>
            </a:r>
            <a:r>
              <a:rPr sz="2000" b="1" spc="5" dirty="0">
                <a:cs typeface="Times New Roman"/>
              </a:rPr>
              <a:t>la </a:t>
            </a:r>
            <a:r>
              <a:rPr sz="2000" b="1" spc="-5" dirty="0">
                <a:cs typeface="Times New Roman"/>
              </a:rPr>
              <a:t>instalación,</a:t>
            </a:r>
            <a:r>
              <a:rPr sz="2000" b="1" dirty="0">
                <a:cs typeface="Times New Roman"/>
              </a:rPr>
              <a:t> ver</a:t>
            </a:r>
            <a:r>
              <a:rPr sz="2000" b="1" spc="25" dirty="0">
                <a:cs typeface="Times New Roman"/>
              </a:rPr>
              <a:t> </a:t>
            </a:r>
            <a:r>
              <a:rPr sz="2000" b="1" spc="-5" dirty="0">
                <a:cs typeface="Times New Roman"/>
                <a:hlinkClick r:id="rId2" action="ppaction://hlinksldjump"/>
              </a:rPr>
              <a:t>Figura</a:t>
            </a:r>
            <a:r>
              <a:rPr sz="2000" b="1" spc="-10" dirty="0">
                <a:cs typeface="Times New Roman"/>
                <a:hlinkClick r:id="rId2" action="ppaction://hlinksldjump"/>
              </a:rPr>
              <a:t> </a:t>
            </a:r>
            <a:r>
              <a:rPr sz="2000" b="1" dirty="0">
                <a:cs typeface="Times New Roman"/>
                <a:hlinkClick r:id="rId2" action="ppaction://hlinksldjump"/>
              </a:rPr>
              <a:t>25</a:t>
            </a:r>
            <a:r>
              <a:rPr sz="2000" b="1" dirty="0">
                <a:cs typeface="Times New Roman"/>
              </a:rPr>
              <a:t>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4756" y="706006"/>
            <a:ext cx="6476999" cy="46609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4755" y="6159611"/>
            <a:ext cx="6476999" cy="398133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685756" y="10147300"/>
            <a:ext cx="56388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25:</a:t>
            </a:r>
            <a:r>
              <a:rPr sz="20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0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0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20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sz="20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662" y="241300"/>
            <a:ext cx="5791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Descripción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Interfaz</a:t>
            </a:r>
            <a:endParaRPr sz="2400" b="1" dirty="0"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66156" y="1079500"/>
            <a:ext cx="12991306" cy="6400800"/>
            <a:chOff x="882700" y="1088389"/>
            <a:chExt cx="5797550" cy="2717165"/>
          </a:xfrm>
        </p:grpSpPr>
        <p:sp>
          <p:nvSpPr>
            <p:cNvPr id="4" name="object 4"/>
            <p:cNvSpPr/>
            <p:nvPr/>
          </p:nvSpPr>
          <p:spPr>
            <a:xfrm>
              <a:off x="882700" y="1088389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797041" y="6096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3430" y="1094739"/>
              <a:ext cx="3473450" cy="27108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74662" y="7480300"/>
            <a:ext cx="18059400" cy="2423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26: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características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baja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tensión.</a:t>
            </a:r>
            <a:endParaRPr sz="2000" b="1" dirty="0">
              <a:cs typeface="Times New Roman"/>
            </a:endParaRPr>
          </a:p>
          <a:p>
            <a:pPr marL="12700" marR="11430" algn="just">
              <a:spcBef>
                <a:spcPts val="850"/>
              </a:spcBef>
            </a:pPr>
            <a:r>
              <a:rPr sz="2000" spc="-5" dirty="0">
                <a:cs typeface="Times New Roman"/>
              </a:rPr>
              <a:t>Y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última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ventana</a:t>
            </a:r>
            <a:r>
              <a:rPr sz="2000" spc="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aparecerá,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tendrán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ingresar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los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campos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referentes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a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4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zona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de</a:t>
            </a:r>
            <a:r>
              <a:rPr sz="2000" spc="-1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baja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tensión,</a:t>
            </a:r>
            <a:r>
              <a:rPr sz="2000" dirty="0">
                <a:cs typeface="Times New Roman"/>
              </a:rPr>
              <a:t> ver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3" action="ppaction://hlinksldjump"/>
              </a:rPr>
              <a:t>Figura </a:t>
            </a:r>
            <a:r>
              <a:rPr sz="2000" dirty="0">
                <a:cs typeface="Times New Roman"/>
                <a:hlinkClick r:id="rId3" action="ppaction://hlinksldjump"/>
              </a:rPr>
              <a:t>26</a:t>
            </a:r>
            <a:r>
              <a:rPr sz="2000" dirty="0">
                <a:cs typeface="Times New Roman"/>
              </a:rPr>
              <a:t>.</a:t>
            </a:r>
          </a:p>
          <a:p>
            <a:pPr marL="12700" marR="986790" algn="just">
              <a:spcBef>
                <a:spcPts val="209"/>
              </a:spcBef>
            </a:pPr>
            <a:r>
              <a:rPr sz="2000" dirty="0">
                <a:cs typeface="Times New Roman"/>
              </a:rPr>
              <a:t>Todos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estos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campos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serán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explicados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mayor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detalle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puntos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posteriores</a:t>
            </a:r>
            <a:r>
              <a:rPr sz="2000" spc="-5" dirty="0" smtClean="0">
                <a:cs typeface="Times New Roman"/>
              </a:rPr>
              <a:t>.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Volviendo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4" action="ppaction://hlinksldjump"/>
              </a:rPr>
              <a:t>Figura </a:t>
            </a:r>
            <a:r>
              <a:rPr sz="2000" dirty="0">
                <a:cs typeface="Times New Roman"/>
                <a:hlinkClick r:id="rId4" action="ppaction://hlinksldjump"/>
              </a:rPr>
              <a:t>23</a:t>
            </a:r>
            <a:r>
              <a:rPr sz="2000" dirty="0">
                <a:cs typeface="Times New Roman"/>
              </a:rPr>
              <a:t>, </a:t>
            </a:r>
            <a:r>
              <a:rPr sz="2000" spc="-5" dirty="0">
                <a:cs typeface="Times New Roman"/>
              </a:rPr>
              <a:t>se puede </a:t>
            </a:r>
            <a:r>
              <a:rPr sz="2000" dirty="0">
                <a:cs typeface="Times New Roman"/>
              </a:rPr>
              <a:t>optar </a:t>
            </a:r>
            <a:r>
              <a:rPr sz="2000" spc="-5" dirty="0">
                <a:cs typeface="Times New Roman"/>
              </a:rPr>
              <a:t>también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por:</a:t>
            </a:r>
          </a:p>
          <a:p>
            <a:pPr marL="469265" marR="5080" indent="-228600" algn="just">
              <a:spcBef>
                <a:spcPts val="775"/>
              </a:spcBef>
              <a:buFont typeface="Symbol"/>
              <a:buChar char=""/>
              <a:tabLst>
                <a:tab pos="469900" algn="l"/>
              </a:tabLst>
            </a:pPr>
            <a:r>
              <a:rPr sz="2000" i="1" spc="-5" dirty="0">
                <a:cs typeface="Times New Roman"/>
              </a:rPr>
              <a:t>Abrir </a:t>
            </a:r>
            <a:r>
              <a:rPr sz="2000" i="1" dirty="0">
                <a:cs typeface="Times New Roman"/>
              </a:rPr>
              <a:t>un </a:t>
            </a:r>
            <a:r>
              <a:rPr sz="2000" i="1" spc="-5" dirty="0">
                <a:cs typeface="Times New Roman"/>
              </a:rPr>
              <a:t>proyecto </a:t>
            </a:r>
            <a:r>
              <a:rPr sz="2000" i="1" dirty="0">
                <a:cs typeface="Times New Roman"/>
              </a:rPr>
              <a:t>existente</a:t>
            </a:r>
            <a:r>
              <a:rPr sz="2000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para abrir </a:t>
            </a:r>
            <a:r>
              <a:rPr sz="2000" dirty="0">
                <a:cs typeface="Times New Roman"/>
              </a:rPr>
              <a:t>un proyecto </a:t>
            </a:r>
            <a:r>
              <a:rPr sz="2000" spc="-5" dirty="0">
                <a:cs typeface="Times New Roman"/>
              </a:rPr>
              <a:t>en el </a:t>
            </a:r>
            <a:r>
              <a:rPr sz="2000" dirty="0">
                <a:cs typeface="Times New Roman"/>
              </a:rPr>
              <a:t>que ya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ha </a:t>
            </a:r>
            <a:r>
              <a:rPr sz="2000" spc="-5" dirty="0">
                <a:cs typeface="Times New Roman"/>
              </a:rPr>
              <a:t>trabajado </a:t>
            </a:r>
            <a:r>
              <a:rPr sz="2000" dirty="0">
                <a:cs typeface="Times New Roman"/>
              </a:rPr>
              <a:t>y </a:t>
            </a:r>
            <a:r>
              <a:rPr sz="2000" dirty="0" smtClean="0">
                <a:cs typeface="Times New Roman"/>
              </a:rPr>
              <a:t>ha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sido</a:t>
            </a:r>
            <a:r>
              <a:rPr sz="2000" spc="-20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definido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anterioridad,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para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ello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deberá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buscar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 el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ordenador</a:t>
            </a:r>
            <a:r>
              <a:rPr sz="2000" spc="-2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dicho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archivo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con </a:t>
            </a:r>
            <a:r>
              <a:rPr sz="2000" spc="-5" dirty="0">
                <a:cs typeface="Times New Roman"/>
              </a:rPr>
              <a:t>extensión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“.sd”.</a:t>
            </a:r>
            <a:endParaRPr sz="2000" dirty="0">
              <a:cs typeface="Times New Roman"/>
            </a:endParaRPr>
          </a:p>
          <a:p>
            <a:pPr marL="469265" marR="6985" indent="-228600" algn="just">
              <a:spcBef>
                <a:spcPts val="120"/>
              </a:spcBef>
              <a:buFont typeface="Symbol"/>
              <a:buChar char=""/>
              <a:tabLst>
                <a:tab pos="469900" algn="l"/>
              </a:tabLst>
            </a:pPr>
            <a:r>
              <a:rPr sz="2000" i="1" spc="-5" dirty="0">
                <a:cs typeface="Times New Roman"/>
              </a:rPr>
              <a:t>Cargar</a:t>
            </a:r>
            <a:r>
              <a:rPr sz="2000" i="1" spc="-20" dirty="0">
                <a:cs typeface="Times New Roman"/>
              </a:rPr>
              <a:t> </a:t>
            </a:r>
            <a:r>
              <a:rPr sz="2000" i="1" spc="-5" dirty="0">
                <a:cs typeface="Times New Roman"/>
              </a:rPr>
              <a:t>el</a:t>
            </a:r>
            <a:r>
              <a:rPr sz="2000" i="1" spc="-20" dirty="0">
                <a:cs typeface="Times New Roman"/>
              </a:rPr>
              <a:t> </a:t>
            </a:r>
            <a:r>
              <a:rPr sz="2000" i="1" spc="-5" dirty="0">
                <a:cs typeface="Times New Roman"/>
              </a:rPr>
              <a:t>proyecto</a:t>
            </a:r>
            <a:r>
              <a:rPr sz="2000" i="1" spc="-15" dirty="0">
                <a:cs typeface="Times New Roman"/>
              </a:rPr>
              <a:t> </a:t>
            </a:r>
            <a:r>
              <a:rPr sz="2000" i="1" dirty="0">
                <a:cs typeface="Times New Roman"/>
              </a:rPr>
              <a:t>de</a:t>
            </a:r>
            <a:r>
              <a:rPr sz="2000" i="1" spc="-25" dirty="0">
                <a:cs typeface="Times New Roman"/>
              </a:rPr>
              <a:t> </a:t>
            </a:r>
            <a:r>
              <a:rPr sz="2000" i="1" dirty="0">
                <a:cs typeface="Times New Roman"/>
              </a:rPr>
              <a:t>demostración</a:t>
            </a:r>
            <a:r>
              <a:rPr sz="2000" dirty="0">
                <a:cs typeface="Times New Roman"/>
              </a:rPr>
              <a:t>: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programa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viene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por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defecto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con</a:t>
            </a:r>
            <a:r>
              <a:rPr sz="2000" spc="-15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una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instalación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de </a:t>
            </a:r>
            <a:r>
              <a:rPr sz="2000" spc="-5" dirty="0">
                <a:cs typeface="Times New Roman"/>
              </a:rPr>
              <a:t>muestra, en </a:t>
            </a:r>
            <a:r>
              <a:rPr sz="2000" spc="5" dirty="0">
                <a:cs typeface="Times New Roman"/>
              </a:rPr>
              <a:t>la </a:t>
            </a:r>
            <a:r>
              <a:rPr sz="2000" dirty="0">
                <a:cs typeface="Times New Roman"/>
              </a:rPr>
              <a:t>que </a:t>
            </a:r>
            <a:r>
              <a:rPr sz="2000" spc="-5" dirty="0">
                <a:cs typeface="Times New Roman"/>
              </a:rPr>
              <a:t>se han usado numerosos </a:t>
            </a:r>
            <a:r>
              <a:rPr sz="2000" dirty="0">
                <a:cs typeface="Times New Roman"/>
              </a:rPr>
              <a:t>elementos </a:t>
            </a:r>
            <a:r>
              <a:rPr sz="2000" spc="-5" dirty="0">
                <a:cs typeface="Times New Roman"/>
              </a:rPr>
              <a:t>diferentes </a:t>
            </a:r>
            <a:r>
              <a:rPr sz="2000" dirty="0">
                <a:cs typeface="Times New Roman"/>
              </a:rPr>
              <a:t>disponibles </a:t>
            </a:r>
            <a:r>
              <a:rPr sz="2000" spc="-5" dirty="0" err="1">
                <a:cs typeface="Times New Roman"/>
              </a:rPr>
              <a:t>en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el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catálogo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del programa </a:t>
            </a:r>
            <a:r>
              <a:rPr sz="2000" dirty="0">
                <a:cs typeface="Times New Roman"/>
              </a:rPr>
              <a:t>y que </a:t>
            </a:r>
            <a:r>
              <a:rPr sz="2000" spc="-5" dirty="0">
                <a:cs typeface="Times New Roman"/>
              </a:rPr>
              <a:t>es </a:t>
            </a:r>
            <a:r>
              <a:rPr sz="2000" dirty="0">
                <a:cs typeface="Times New Roman"/>
              </a:rPr>
              <a:t>muy </a:t>
            </a:r>
            <a:r>
              <a:rPr sz="2000" spc="-5" dirty="0">
                <a:cs typeface="Times New Roman"/>
              </a:rPr>
              <a:t>recomendable abrir </a:t>
            </a:r>
            <a:r>
              <a:rPr sz="2000" dirty="0">
                <a:cs typeface="Times New Roman"/>
              </a:rPr>
              <a:t>para </a:t>
            </a:r>
            <a:r>
              <a:rPr sz="2000" spc="-5" dirty="0">
                <a:cs typeface="Times New Roman"/>
              </a:rPr>
              <a:t>familiarizarse con </a:t>
            </a:r>
            <a:r>
              <a:rPr sz="2000" spc="5" dirty="0" smtClean="0">
                <a:cs typeface="Times New Roman"/>
              </a:rPr>
              <a:t>la</a:t>
            </a:r>
            <a:r>
              <a:rPr lang="es-ES" sz="2000" spc="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aplicación</a:t>
            </a:r>
            <a:r>
              <a:rPr sz="2000" spc="-5" dirty="0">
                <a:cs typeface="Times New Roman"/>
              </a:rPr>
              <a:t>. </a:t>
            </a:r>
            <a:r>
              <a:rPr sz="2000" dirty="0">
                <a:cs typeface="Times New Roman"/>
              </a:rPr>
              <a:t>Ver </a:t>
            </a:r>
            <a:r>
              <a:rPr sz="2000" dirty="0">
                <a:cs typeface="Times New Roman"/>
                <a:hlinkClick r:id="rId5" action="ppaction://hlinksldjump"/>
              </a:rPr>
              <a:t>Figura</a:t>
            </a:r>
            <a:r>
              <a:rPr sz="2000" spc="-10" dirty="0">
                <a:cs typeface="Times New Roman"/>
                <a:hlinkClick r:id="rId5" action="ppaction://hlinksldjump"/>
              </a:rPr>
              <a:t> </a:t>
            </a:r>
            <a:r>
              <a:rPr sz="2000" dirty="0">
                <a:cs typeface="Times New Roman"/>
                <a:hlinkClick r:id="rId5" action="ppaction://hlinksldjump"/>
              </a:rPr>
              <a:t>27</a:t>
            </a:r>
            <a:r>
              <a:rPr sz="2000" spc="10" dirty="0">
                <a:cs typeface="Times New Roman"/>
                <a:hlinkClick r:id="rId5" action="ppaction://hlinksldjump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demostración.</a:t>
            </a:r>
            <a:endParaRPr sz="20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56" y="416674"/>
            <a:ext cx="939914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cs typeface="Times New Roman"/>
              </a:rPr>
              <a:t>DISEÑO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INSTALACIONES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ELÉCTRICAS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SIMARIS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DESIGN</a:t>
            </a:r>
            <a:endParaRPr sz="2400" b="1" dirty="0"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1088390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6158" y="9994900"/>
            <a:ext cx="569290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27: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 demostración.</a:t>
            </a:r>
            <a:endParaRPr sz="2000" b="1" dirty="0"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4157" y="1384300"/>
            <a:ext cx="15925800" cy="843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8012" y="535673"/>
            <a:ext cx="17983199" cy="265777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algn="just">
              <a:spcBef>
                <a:spcPts val="265"/>
              </a:spcBef>
            </a:pPr>
            <a:r>
              <a:rPr sz="2400" spc="-5" dirty="0">
                <a:cs typeface="Times New Roman"/>
              </a:rPr>
              <a:t>Descripción</a:t>
            </a:r>
            <a:r>
              <a:rPr sz="2400" spc="-1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Interfaz</a:t>
            </a:r>
            <a:endParaRPr sz="2400" dirty="0">
              <a:cs typeface="Times New Roman"/>
            </a:endParaRPr>
          </a:p>
          <a:p>
            <a:pPr marL="469265" marR="8255" indent="-228600" algn="just">
              <a:spcBef>
                <a:spcPts val="265"/>
              </a:spcBef>
              <a:buFont typeface="Symbol"/>
              <a:buChar char=""/>
              <a:tabLst>
                <a:tab pos="469900" algn="l"/>
              </a:tabLst>
            </a:pPr>
            <a:r>
              <a:rPr sz="2400" i="1" dirty="0">
                <a:cs typeface="Times New Roman"/>
              </a:rPr>
              <a:t>Tutorial</a:t>
            </a:r>
            <a:r>
              <a:rPr sz="2400" dirty="0">
                <a:cs typeface="Times New Roman"/>
              </a:rPr>
              <a:t>: </a:t>
            </a:r>
            <a:r>
              <a:rPr sz="2400" spc="-5" dirty="0">
                <a:cs typeface="Times New Roman"/>
              </a:rPr>
              <a:t>dando </a:t>
            </a:r>
            <a:r>
              <a:rPr sz="2400" dirty="0">
                <a:cs typeface="Times New Roman"/>
              </a:rPr>
              <a:t>a la tecla </a:t>
            </a:r>
            <a:r>
              <a:rPr sz="2400" spc="-5" dirty="0">
                <a:cs typeface="Times New Roman"/>
              </a:rPr>
              <a:t>“Mostrar” se </a:t>
            </a:r>
            <a:r>
              <a:rPr sz="2400" dirty="0">
                <a:cs typeface="Times New Roman"/>
              </a:rPr>
              <a:t>abrirá un </a:t>
            </a:r>
            <a:r>
              <a:rPr sz="2400" spc="-5" dirty="0">
                <a:cs typeface="Times New Roman"/>
              </a:rPr>
              <a:t>documento en formato PDF </a:t>
            </a:r>
            <a:r>
              <a:rPr sz="2400" spc="-5" dirty="0" err="1" smtClean="0">
                <a:cs typeface="Times New Roman"/>
              </a:rPr>
              <a:t>llamado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10" dirty="0" smtClean="0">
                <a:cs typeface="Times New Roman"/>
              </a:rPr>
              <a:t>“</a:t>
            </a:r>
            <a:r>
              <a:rPr sz="2400" spc="-10" dirty="0">
                <a:cs typeface="Times New Roman"/>
              </a:rPr>
              <a:t>SIMARIS </a:t>
            </a:r>
            <a:r>
              <a:rPr sz="2400" spc="-5" dirty="0">
                <a:cs typeface="Times New Roman"/>
              </a:rPr>
              <a:t>Design Tutorial” en inglés,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explica de </a:t>
            </a:r>
            <a:r>
              <a:rPr sz="2400" spc="-5" dirty="0">
                <a:cs typeface="Times New Roman"/>
              </a:rPr>
              <a:t>manera resumida </a:t>
            </a:r>
            <a:r>
              <a:rPr sz="2400" dirty="0" err="1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pasos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familiarizarse con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programa.</a:t>
            </a:r>
            <a:endParaRPr sz="2400" dirty="0">
              <a:cs typeface="Times New Roman"/>
            </a:endParaRPr>
          </a:p>
          <a:p>
            <a:pPr algn="just">
              <a:spcBef>
                <a:spcPts val="15"/>
              </a:spcBef>
            </a:pPr>
            <a:endParaRPr sz="2400" dirty="0">
              <a:cs typeface="Times New Roman"/>
            </a:endParaRPr>
          </a:p>
          <a:p>
            <a:pPr marL="12700" marR="5080" algn="just"/>
            <a:r>
              <a:rPr sz="2400" spc="-5" dirty="0">
                <a:cs typeface="Times New Roman"/>
              </a:rPr>
              <a:t>Una vez </a:t>
            </a:r>
            <a:r>
              <a:rPr sz="2400" dirty="0">
                <a:cs typeface="Times New Roman"/>
              </a:rPr>
              <a:t>seleccionado lo 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quiere </a:t>
            </a:r>
            <a:r>
              <a:rPr sz="2400" spc="-5" dirty="0">
                <a:cs typeface="Times New Roman"/>
              </a:rPr>
              <a:t>hacer, </a:t>
            </a:r>
            <a:r>
              <a:rPr sz="2400" dirty="0">
                <a:cs typeface="Times New Roman"/>
              </a:rPr>
              <a:t>y se ha </a:t>
            </a:r>
            <a:r>
              <a:rPr sz="2400" spc="-5" dirty="0">
                <a:cs typeface="Times New Roman"/>
              </a:rPr>
              <a:t>cerrado esa </a:t>
            </a:r>
            <a:r>
              <a:rPr sz="2400" dirty="0">
                <a:cs typeface="Times New Roman"/>
              </a:rPr>
              <a:t>ventana </a:t>
            </a:r>
            <a:r>
              <a:rPr sz="2400" spc="5" dirty="0">
                <a:cs typeface="Times New Roman"/>
              </a:rPr>
              <a:t>inicial, </a:t>
            </a:r>
            <a:r>
              <a:rPr sz="2400" spc="-5" dirty="0">
                <a:cs typeface="Times New Roman"/>
              </a:rPr>
              <a:t>se llega </a:t>
            </a:r>
            <a:r>
              <a:rPr sz="2400" dirty="0">
                <a:cs typeface="Times New Roman"/>
              </a:rPr>
              <a:t>a </a:t>
            </a:r>
            <a:r>
              <a:rPr sz="2400" spc="-5" dirty="0" smtClean="0">
                <a:cs typeface="Times New Roman"/>
              </a:rPr>
              <a:t>las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ventanas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básicas del programa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representan </a:t>
            </a:r>
            <a:r>
              <a:rPr sz="240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pasos principales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diseño de </a:t>
            </a:r>
            <a:r>
              <a:rPr sz="2400" dirty="0" err="1" smtClean="0">
                <a:cs typeface="Times New Roman"/>
              </a:rPr>
              <a:t>una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instalación</a:t>
            </a:r>
            <a:r>
              <a:rPr sz="2400" spc="-5" dirty="0">
                <a:cs typeface="Times New Roman"/>
              </a:rPr>
              <a:t>.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Estos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pasos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reflejan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tres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pantallas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cuáles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accede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presionando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</a:t>
            </a:r>
            <a:r>
              <a:rPr sz="2400" dirty="0">
                <a:cs typeface="Times New Roman"/>
              </a:rPr>
              <a:t> las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tres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opciones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situadas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parte </a:t>
            </a:r>
            <a:r>
              <a:rPr sz="2400" dirty="0">
                <a:cs typeface="Times New Roman"/>
              </a:rPr>
              <a:t>superior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pantalla,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dirty="0">
                <a:cs typeface="Times New Roman"/>
                <a:hlinkClick r:id="rId2" action="ppaction://hlinksldjump"/>
              </a:rPr>
              <a:t> 28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4056" y="9842500"/>
            <a:ext cx="17602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28: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ventana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con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los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pasos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principales</a:t>
            </a:r>
            <a:r>
              <a:rPr sz="2000" i="1" spc="-5" dirty="0">
                <a:solidFill>
                  <a:srgbClr val="44536A"/>
                </a:solidFill>
                <a:cs typeface="Times New Roman"/>
              </a:rPr>
              <a:t>.</a:t>
            </a:r>
            <a:endParaRPr sz="2000" dirty="0">
              <a:cs typeface="Times New Roman"/>
            </a:endParaRPr>
          </a:p>
          <a:p>
            <a:endParaRPr sz="2000" dirty="0"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2956" y="3193452"/>
            <a:ext cx="12268200" cy="6649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3557" y="4761669"/>
            <a:ext cx="1798319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979" algn="ctr">
              <a:spcBef>
                <a:spcPts val="100"/>
              </a:spcBef>
            </a:pPr>
            <a:r>
              <a:rPr lang="es-ES" sz="2000" b="1" i="1" spc="-5" dirty="0" smtClean="0">
                <a:solidFill>
                  <a:srgbClr val="44536A"/>
                </a:solidFill>
                <a:cs typeface="Times New Roman"/>
              </a:rPr>
              <a:t>			</a:t>
            </a:r>
            <a:r>
              <a:rPr sz="2000" b="1" i="1" spc="-5" dirty="0" err="1" smtClean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000" b="1" i="1" spc="15" dirty="0" smtClean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29:</a:t>
            </a:r>
            <a:r>
              <a:rPr sz="20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ventana</a:t>
            </a:r>
            <a:r>
              <a:rPr sz="2000" b="1" i="1" spc="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0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definición</a:t>
            </a:r>
            <a:r>
              <a:rPr sz="20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dirty="0">
                <a:solidFill>
                  <a:srgbClr val="44536A"/>
                </a:solidFill>
                <a:cs typeface="Times New Roman"/>
              </a:rPr>
              <a:t>del</a:t>
            </a:r>
            <a:r>
              <a:rPr sz="20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000" b="1" i="1" spc="-5" dirty="0">
                <a:solidFill>
                  <a:srgbClr val="44536A"/>
                </a:solidFill>
                <a:cs typeface="Times New Roman"/>
              </a:rPr>
              <a:t>proyecto.</a:t>
            </a:r>
            <a:endParaRPr sz="2000" b="1" dirty="0">
              <a:cs typeface="Times New Roman"/>
            </a:endParaRPr>
          </a:p>
          <a:p>
            <a:pPr>
              <a:spcBef>
                <a:spcPts val="30"/>
              </a:spcBef>
            </a:pPr>
            <a:endParaRPr sz="2000" dirty="0">
              <a:cs typeface="Times New Roman"/>
            </a:endParaRPr>
          </a:p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sz="2000" b="1" i="1" spc="-5" dirty="0">
                <a:cs typeface="Times New Roman"/>
              </a:rPr>
              <a:t>Diseño </a:t>
            </a:r>
            <a:r>
              <a:rPr sz="2000" b="1" i="1" dirty="0">
                <a:cs typeface="Times New Roman"/>
              </a:rPr>
              <a:t>de </a:t>
            </a:r>
            <a:r>
              <a:rPr sz="2000" b="1" i="1" spc="-5" dirty="0">
                <a:cs typeface="Times New Roman"/>
              </a:rPr>
              <a:t>Red</a:t>
            </a:r>
            <a:r>
              <a:rPr sz="2000" b="1" spc="-5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es </a:t>
            </a:r>
            <a:r>
              <a:rPr sz="2000" dirty="0">
                <a:cs typeface="Times New Roman"/>
              </a:rPr>
              <a:t>la ventana </a:t>
            </a:r>
            <a:r>
              <a:rPr sz="2000" spc="5" dirty="0">
                <a:cs typeface="Times New Roman"/>
              </a:rPr>
              <a:t>de </a:t>
            </a:r>
            <a:r>
              <a:rPr sz="2000" dirty="0">
                <a:cs typeface="Times New Roman"/>
              </a:rPr>
              <a:t>diseño </a:t>
            </a:r>
            <a:r>
              <a:rPr sz="2000" spc="-5" dirty="0">
                <a:cs typeface="Times New Roman"/>
              </a:rPr>
              <a:t>del </a:t>
            </a:r>
            <a:r>
              <a:rPr sz="2000" dirty="0">
                <a:cs typeface="Times New Roman"/>
              </a:rPr>
              <a:t>esquema de la </a:t>
            </a:r>
            <a:r>
              <a:rPr sz="2000" spc="-5" dirty="0">
                <a:cs typeface="Times New Roman"/>
              </a:rPr>
              <a:t>instalación </a:t>
            </a:r>
            <a:r>
              <a:rPr sz="2000" dirty="0">
                <a:cs typeface="Times New Roman"/>
              </a:rPr>
              <a:t>y </a:t>
            </a:r>
            <a:r>
              <a:rPr sz="2000" spc="-5" dirty="0">
                <a:cs typeface="Times New Roman"/>
              </a:rPr>
              <a:t>selección </a:t>
            </a:r>
            <a:r>
              <a:rPr sz="2000" dirty="0">
                <a:cs typeface="Times New Roman"/>
              </a:rPr>
              <a:t>de </a:t>
            </a:r>
            <a:r>
              <a:rPr sz="2000" spc="-5" dirty="0" err="1" smtClean="0">
                <a:cs typeface="Times New Roman"/>
              </a:rPr>
              <a:t>los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elementos</a:t>
            </a:r>
            <a:r>
              <a:rPr sz="2000" spc="-2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componen.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En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donde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pasará</a:t>
            </a:r>
            <a:r>
              <a:rPr sz="2000" spc="-3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mayor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parte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del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tiempo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e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irán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apareciendo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ventanas emergentes con </a:t>
            </a:r>
            <a:r>
              <a:rPr sz="2000" dirty="0">
                <a:cs typeface="Times New Roman"/>
              </a:rPr>
              <a:t>múltiples </a:t>
            </a:r>
            <a:r>
              <a:rPr sz="2000" spc="-5" dirty="0">
                <a:cs typeface="Times New Roman"/>
              </a:rPr>
              <a:t>selecciones, </a:t>
            </a:r>
            <a:r>
              <a:rPr sz="2000" dirty="0">
                <a:cs typeface="Times New Roman"/>
              </a:rPr>
              <a:t>siendo </a:t>
            </a:r>
            <a:r>
              <a:rPr sz="2000" spc="-5" dirty="0" err="1">
                <a:cs typeface="Times New Roman"/>
              </a:rPr>
              <a:t>sus</a:t>
            </a:r>
            <a:r>
              <a:rPr sz="2000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principales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partes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las</a:t>
            </a:r>
            <a:r>
              <a:rPr sz="2000" dirty="0">
                <a:cs typeface="Times New Roman"/>
              </a:rPr>
              <a:t> que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</a:t>
            </a:r>
            <a:r>
              <a:rPr sz="2000" spc="-5" dirty="0">
                <a:cs typeface="Times New Roman"/>
              </a:rPr>
              <a:t> pueden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dirty="0">
                <a:cs typeface="Times New Roman"/>
              </a:rPr>
              <a:t> la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2" action="ppaction://hlinksldjump"/>
              </a:rPr>
              <a:t>Figura </a:t>
            </a:r>
            <a:r>
              <a:rPr sz="2000" dirty="0">
                <a:cs typeface="Times New Roman"/>
                <a:hlinkClick r:id="rId2" action="ppaction://hlinksldjump"/>
              </a:rPr>
              <a:t>30.</a:t>
            </a:r>
            <a:endParaRPr sz="20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3556" y="9119378"/>
            <a:ext cx="17983199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979" algn="ctr">
              <a:spcBef>
                <a:spcPts val="100"/>
              </a:spcBef>
            </a:pPr>
            <a:r>
              <a:rPr lang="es-ES" sz="2400" b="1" i="1" spc="-5" dirty="0" smtClean="0">
                <a:solidFill>
                  <a:srgbClr val="44536A"/>
                </a:solidFill>
                <a:cs typeface="Times New Roman"/>
              </a:rPr>
              <a:t>			</a:t>
            </a:r>
            <a:r>
              <a:rPr sz="2400" b="1" i="1" spc="-5" dirty="0" err="1" smtClean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5" dirty="0" smtClean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30: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ventana</a:t>
            </a:r>
            <a:r>
              <a:rPr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4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diseño</a:t>
            </a:r>
            <a:r>
              <a:rPr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400" b="1" i="1" spc="-2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red.</a:t>
            </a:r>
            <a:endParaRPr sz="2400" b="1" dirty="0">
              <a:cs typeface="Times New Roman"/>
            </a:endParaRPr>
          </a:p>
          <a:p>
            <a:pPr>
              <a:spcBef>
                <a:spcPts val="5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1728" y="1171739"/>
            <a:ext cx="7023228" cy="417496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0934" y="6005599"/>
            <a:ext cx="7024022" cy="434902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13555" y="120169"/>
            <a:ext cx="17983200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5"/>
              </a:spcBef>
            </a:pPr>
            <a:r>
              <a:rPr lang="es-ES" spc="-5" dirty="0">
                <a:cs typeface="Times New Roman"/>
              </a:rPr>
              <a:t>Estos</a:t>
            </a:r>
            <a:r>
              <a:rPr lang="es-ES" spc="-15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tres</a:t>
            </a:r>
            <a:r>
              <a:rPr lang="es-ES" spc="-1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pasos</a:t>
            </a:r>
            <a:r>
              <a:rPr lang="es-ES" spc="-1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son:</a:t>
            </a:r>
          </a:p>
          <a:p>
            <a:pPr marL="469265" marR="5080" indent="-228600" algn="just">
              <a:spcBef>
                <a:spcPts val="1020"/>
              </a:spcBef>
              <a:buFont typeface="Symbol"/>
              <a:buChar char=""/>
              <a:tabLst>
                <a:tab pos="469900" algn="l"/>
              </a:tabLst>
            </a:pPr>
            <a:r>
              <a:rPr lang="es-ES" b="1" i="1" spc="-5" dirty="0">
                <a:cs typeface="Times New Roman"/>
              </a:rPr>
              <a:t>Definición del Proyecto</a:t>
            </a:r>
            <a:r>
              <a:rPr lang="es-ES" spc="-5" dirty="0">
                <a:cs typeface="Times New Roman"/>
              </a:rPr>
              <a:t>: es </a:t>
            </a:r>
            <a:r>
              <a:rPr lang="es-ES" dirty="0">
                <a:cs typeface="Times New Roman"/>
              </a:rPr>
              <a:t>la </a:t>
            </a:r>
            <a:r>
              <a:rPr lang="es-ES" spc="-5" dirty="0">
                <a:cs typeface="Times New Roman"/>
              </a:rPr>
              <a:t>primera </a:t>
            </a:r>
            <a:r>
              <a:rPr lang="es-ES" dirty="0">
                <a:cs typeface="Times New Roman"/>
              </a:rPr>
              <a:t>ventana </a:t>
            </a:r>
            <a:r>
              <a:rPr lang="es-ES" spc="-5" dirty="0">
                <a:cs typeface="Times New Roman"/>
              </a:rPr>
              <a:t>en aparecer, </a:t>
            </a:r>
            <a:r>
              <a:rPr lang="es-ES" dirty="0">
                <a:cs typeface="Times New Roman"/>
              </a:rPr>
              <a:t>y </a:t>
            </a:r>
            <a:r>
              <a:rPr lang="es-ES" spc="-5" dirty="0">
                <a:cs typeface="Times New Roman"/>
              </a:rPr>
              <a:t>en ella </a:t>
            </a:r>
            <a:r>
              <a:rPr lang="es-ES" dirty="0">
                <a:cs typeface="Times New Roman"/>
              </a:rPr>
              <a:t>vienen </a:t>
            </a:r>
            <a:r>
              <a:rPr lang="es-ES" dirty="0" smtClean="0">
                <a:cs typeface="Times New Roman"/>
              </a:rPr>
              <a:t>reflejados </a:t>
            </a:r>
            <a:r>
              <a:rPr lang="es-ES" spc="-5" dirty="0" smtClean="0">
                <a:cs typeface="Times New Roman"/>
              </a:rPr>
              <a:t>todos </a:t>
            </a:r>
            <a:r>
              <a:rPr lang="es-ES" spc="-5" dirty="0">
                <a:cs typeface="Times New Roman"/>
              </a:rPr>
              <a:t>los datos </a:t>
            </a:r>
            <a:r>
              <a:rPr lang="es-ES" dirty="0">
                <a:cs typeface="Times New Roman"/>
              </a:rPr>
              <a:t>que </a:t>
            </a:r>
            <a:r>
              <a:rPr lang="es-ES" spc="-5" dirty="0">
                <a:cs typeface="Times New Roman"/>
              </a:rPr>
              <a:t>previamente se </a:t>
            </a:r>
            <a:r>
              <a:rPr lang="es-ES" dirty="0">
                <a:cs typeface="Times New Roman"/>
              </a:rPr>
              <a:t>habían introducido </a:t>
            </a:r>
            <a:r>
              <a:rPr lang="es-ES" spc="-5" dirty="0">
                <a:cs typeface="Times New Roman"/>
              </a:rPr>
              <a:t>en las ventanas </a:t>
            </a:r>
            <a:r>
              <a:rPr lang="es-ES" spc="-5" dirty="0" smtClean="0">
                <a:cs typeface="Times New Roman"/>
              </a:rPr>
              <a:t>emergentes “</a:t>
            </a:r>
            <a:r>
              <a:rPr lang="es-ES" spc="-5" dirty="0">
                <a:cs typeface="Times New Roman"/>
              </a:rPr>
              <a:t>Datos</a:t>
            </a:r>
            <a:r>
              <a:rPr lang="es-ES" spc="-3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del</a:t>
            </a:r>
            <a:r>
              <a:rPr lang="es-ES" spc="-3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Proyecto”,</a:t>
            </a:r>
            <a:r>
              <a:rPr lang="es-ES" spc="-4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“Media</a:t>
            </a:r>
            <a:r>
              <a:rPr lang="es-ES" spc="-3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Tensión”</a:t>
            </a:r>
            <a:r>
              <a:rPr lang="es-ES" spc="-4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y</a:t>
            </a:r>
            <a:r>
              <a:rPr lang="es-ES" spc="-2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“Baja</a:t>
            </a:r>
            <a:r>
              <a:rPr lang="es-ES" spc="-25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Tensión”.</a:t>
            </a:r>
            <a:r>
              <a:rPr lang="es-ES" spc="-4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De</a:t>
            </a:r>
            <a:r>
              <a:rPr lang="es-ES" spc="-4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tal</a:t>
            </a:r>
            <a:r>
              <a:rPr lang="es-ES" spc="-40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manera</a:t>
            </a:r>
            <a:r>
              <a:rPr lang="es-ES" spc="-25" dirty="0">
                <a:cs typeface="Times New Roman"/>
              </a:rPr>
              <a:t> </a:t>
            </a:r>
            <a:r>
              <a:rPr lang="es-ES" dirty="0">
                <a:cs typeface="Times New Roman"/>
              </a:rPr>
              <a:t>que</a:t>
            </a:r>
            <a:r>
              <a:rPr lang="es-ES" spc="-40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se</a:t>
            </a:r>
            <a:r>
              <a:rPr lang="es-ES" spc="-30" dirty="0">
                <a:cs typeface="Times New Roman"/>
              </a:rPr>
              <a:t> </a:t>
            </a:r>
            <a:r>
              <a:rPr lang="es-ES" dirty="0" smtClean="0">
                <a:cs typeface="Times New Roman"/>
              </a:rPr>
              <a:t>puedan </a:t>
            </a:r>
            <a:r>
              <a:rPr lang="es-ES" spc="-5" dirty="0" smtClean="0">
                <a:cs typeface="Times New Roman"/>
              </a:rPr>
              <a:t>modificar</a:t>
            </a:r>
            <a:r>
              <a:rPr lang="es-ES" dirty="0" smtClean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los</a:t>
            </a:r>
            <a:r>
              <a:rPr lang="es-ES" dirty="0">
                <a:cs typeface="Times New Roman"/>
              </a:rPr>
              <a:t> datos </a:t>
            </a:r>
            <a:r>
              <a:rPr lang="es-ES" spc="-5" dirty="0">
                <a:cs typeface="Times New Roman"/>
              </a:rPr>
              <a:t>previamente</a:t>
            </a:r>
            <a:r>
              <a:rPr lang="es-ES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introducidos,</a:t>
            </a:r>
            <a:r>
              <a:rPr lang="es-ES" dirty="0">
                <a:cs typeface="Times New Roman"/>
              </a:rPr>
              <a:t> </a:t>
            </a:r>
            <a:r>
              <a:rPr lang="es-ES" spc="-5" dirty="0">
                <a:cs typeface="Times New Roman"/>
              </a:rPr>
              <a:t>ver</a:t>
            </a:r>
            <a:r>
              <a:rPr lang="es-ES" spc="10" dirty="0">
                <a:cs typeface="Times New Roman"/>
              </a:rPr>
              <a:t> </a:t>
            </a:r>
            <a:r>
              <a:rPr lang="es-ES" spc="-5" dirty="0">
                <a:cs typeface="Times New Roman"/>
                <a:hlinkClick r:id="rId5" action="ppaction://hlinksldjump"/>
              </a:rPr>
              <a:t>Figura </a:t>
            </a:r>
            <a:r>
              <a:rPr lang="es-ES" dirty="0">
                <a:cs typeface="Times New Roman"/>
                <a:hlinkClick r:id="rId5" action="ppaction://hlinksldjump"/>
              </a:rPr>
              <a:t>29.</a:t>
            </a:r>
            <a:endParaRPr lang="es-ES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971756" y="3154874"/>
            <a:ext cx="6096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31: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ventana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documentación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del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proyecto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356" y="4820539"/>
            <a:ext cx="17983200" cy="4348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8805" lvl="1" indent="-317500">
              <a:spcBef>
                <a:spcPts val="105"/>
              </a:spcBef>
              <a:buAutoNum type="arabicPeriod" startAt="3"/>
              <a:tabLst>
                <a:tab pos="59944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DESCRIPCIÓN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DEL </a:t>
            </a:r>
            <a:r>
              <a:rPr sz="2400" b="1" dirty="0">
                <a:latin typeface="Times New Roman"/>
                <a:cs typeface="Times New Roman"/>
              </a:rPr>
              <a:t>PASO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“DEFINICIÓN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DEL PROYECTO”</a:t>
            </a:r>
            <a:endParaRPr sz="2400" dirty="0">
              <a:latin typeface="Times New Roman"/>
              <a:cs typeface="Times New Roman"/>
            </a:endParaRPr>
          </a:p>
          <a:p>
            <a:pPr lvl="1">
              <a:spcBef>
                <a:spcPts val="10"/>
              </a:spcBef>
              <a:buFont typeface="Times New Roman"/>
              <a:buAutoNum type="arabicPeriod" startAt="3"/>
            </a:pPr>
            <a:endParaRPr sz="24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299"/>
              </a:lnSpc>
            </a:pPr>
            <a:r>
              <a:rPr sz="2400" dirty="0">
                <a:latin typeface="Times New Roman"/>
                <a:cs typeface="Times New Roman"/>
              </a:rPr>
              <a:t>En </a:t>
            </a:r>
            <a:r>
              <a:rPr sz="2400" spc="-5" dirty="0">
                <a:latin typeface="Times New Roman"/>
                <a:cs typeface="Times New Roman"/>
              </a:rPr>
              <a:t>este primer paso,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se </a:t>
            </a:r>
            <a:r>
              <a:rPr sz="2400" dirty="0">
                <a:latin typeface="Times New Roman"/>
                <a:cs typeface="Times New Roman"/>
              </a:rPr>
              <a:t>ha podido </a:t>
            </a:r>
            <a:r>
              <a:rPr sz="2400" spc="-5" dirty="0">
                <a:latin typeface="Times New Roman"/>
                <a:cs typeface="Times New Roman"/>
              </a:rPr>
              <a:t>rellenar parcialmente gracias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las </a:t>
            </a:r>
            <a:r>
              <a:rPr sz="2400" spc="-5" dirty="0" err="1">
                <a:latin typeface="Times New Roman"/>
                <a:cs typeface="Times New Roman"/>
              </a:rPr>
              <a:t>ventanas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emergentes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que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aparecen 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iniciar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cualquier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nuevo </a:t>
            </a:r>
            <a:r>
              <a:rPr sz="2400" dirty="0">
                <a:latin typeface="Times New Roman"/>
                <a:cs typeface="Times New Roman"/>
              </a:rPr>
              <a:t>proyecto,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pueden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volver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cambiar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valores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los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diferentes</a:t>
            </a:r>
            <a:r>
              <a:rPr sz="2400" spc="-3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campos.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ahora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verá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más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detalle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campos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podrán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editar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este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paso.</a:t>
            </a:r>
            <a:endParaRPr sz="2400" dirty="0">
              <a:latin typeface="Times New Roman"/>
              <a:cs typeface="Times New Roman"/>
            </a:endParaRPr>
          </a:p>
          <a:p>
            <a:pPr marL="899160" lvl="2" indent="-346710">
              <a:spcBef>
                <a:spcPts val="855"/>
              </a:spcBef>
              <a:buAutoNum type="arabicPeriod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DATOS PRINCIPALES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795"/>
              </a:spcBef>
            </a:pP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-5" dirty="0">
                <a:latin typeface="Times New Roman"/>
                <a:cs typeface="Times New Roman"/>
              </a:rPr>
              <a:t>primer conjunto </a:t>
            </a:r>
            <a:r>
              <a:rPr sz="2400" dirty="0">
                <a:latin typeface="Times New Roman"/>
                <a:cs typeface="Times New Roman"/>
              </a:rPr>
              <a:t>de campos a </a:t>
            </a:r>
            <a:r>
              <a:rPr sz="2400" spc="-5" dirty="0">
                <a:latin typeface="Times New Roman"/>
                <a:cs typeface="Times New Roman"/>
              </a:rPr>
              <a:t>rellenar, bajo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</a:rPr>
              <a:t>denominación “Datos principales”, es </a:t>
            </a:r>
            <a:r>
              <a:rPr sz="2400" spc="10" dirty="0">
                <a:latin typeface="Times New Roman"/>
                <a:cs typeface="Times New Roman"/>
              </a:rPr>
              <a:t>el </a:t>
            </a:r>
            <a:r>
              <a:rPr sz="2400" dirty="0" smtClean="0">
                <a:latin typeface="Times New Roman"/>
                <a:cs typeface="Times New Roman"/>
              </a:rPr>
              <a:t>que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se </a:t>
            </a:r>
            <a:r>
              <a:rPr sz="2400" spc="-5" dirty="0">
                <a:latin typeface="Times New Roman"/>
                <a:cs typeface="Times New Roman"/>
              </a:rPr>
              <a:t>aprecia en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latin typeface="Times New Roman"/>
                <a:cs typeface="Times New Roman"/>
                <a:hlinkClick r:id="rId2" action="ppaction://hlinksldjump"/>
              </a:rPr>
              <a:t>32</a:t>
            </a:r>
            <a:r>
              <a:rPr sz="2400" dirty="0">
                <a:latin typeface="Times New Roman"/>
                <a:cs typeface="Times New Roman"/>
              </a:rPr>
              <a:t>. El campo </a:t>
            </a:r>
            <a:r>
              <a:rPr sz="2400" spc="-5" dirty="0">
                <a:latin typeface="Times New Roman"/>
                <a:cs typeface="Times New Roman"/>
              </a:rPr>
              <a:t>“Nombre del Proyecto” así </a:t>
            </a:r>
            <a:r>
              <a:rPr sz="2400" dirty="0">
                <a:latin typeface="Times New Roman"/>
                <a:cs typeface="Times New Roman"/>
              </a:rPr>
              <a:t>como “</a:t>
            </a:r>
            <a:r>
              <a:rPr sz="2400" dirty="0" err="1">
                <a:latin typeface="Times New Roman"/>
                <a:cs typeface="Times New Roman"/>
              </a:rPr>
              <a:t>Descripción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del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Proyecto</a:t>
            </a:r>
            <a:r>
              <a:rPr sz="2400" spc="-5" dirty="0">
                <a:latin typeface="Times New Roman"/>
                <a:cs typeface="Times New Roman"/>
              </a:rPr>
              <a:t>” son </a:t>
            </a:r>
            <a:r>
              <a:rPr sz="2400" dirty="0">
                <a:latin typeface="Times New Roman"/>
                <a:cs typeface="Times New Roman"/>
              </a:rPr>
              <a:t>obligatorios y </a:t>
            </a:r>
            <a:r>
              <a:rPr sz="2400" spc="-5" dirty="0">
                <a:latin typeface="Times New Roman"/>
                <a:cs typeface="Times New Roman"/>
              </a:rPr>
              <a:t>pueden </a:t>
            </a:r>
            <a:r>
              <a:rPr sz="2400" dirty="0">
                <a:latin typeface="Times New Roman"/>
                <a:cs typeface="Times New Roman"/>
              </a:rPr>
              <a:t>tener </a:t>
            </a:r>
            <a:r>
              <a:rPr sz="2400" spc="-5" dirty="0">
                <a:latin typeface="Times New Roman"/>
                <a:cs typeface="Times New Roman"/>
              </a:rPr>
              <a:t>hasta </a:t>
            </a:r>
            <a:r>
              <a:rPr sz="2400" dirty="0">
                <a:latin typeface="Times New Roman"/>
                <a:cs typeface="Times New Roman"/>
              </a:rPr>
              <a:t>14 </a:t>
            </a:r>
            <a:r>
              <a:rPr sz="2400" spc="-5" dirty="0">
                <a:latin typeface="Times New Roman"/>
                <a:cs typeface="Times New Roman"/>
              </a:rPr>
              <a:t>caracteres cada </a:t>
            </a:r>
            <a:r>
              <a:rPr sz="2400" dirty="0">
                <a:latin typeface="Times New Roman"/>
                <a:cs typeface="Times New Roman"/>
              </a:rPr>
              <a:t>uno, </a:t>
            </a:r>
            <a:r>
              <a:rPr sz="2400" spc="-5" dirty="0">
                <a:latin typeface="Times New Roman"/>
                <a:cs typeface="Times New Roman"/>
              </a:rPr>
              <a:t>estando </a:t>
            </a:r>
            <a:r>
              <a:rPr sz="2400" dirty="0" err="1">
                <a:latin typeface="Times New Roman"/>
                <a:cs typeface="Times New Roman"/>
              </a:rPr>
              <a:t>prohibido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el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caracter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“/”. </a:t>
            </a: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-5" dirty="0">
                <a:latin typeface="Times New Roman"/>
                <a:cs typeface="Times New Roman"/>
              </a:rPr>
              <a:t>“Proyectista”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-5" dirty="0">
                <a:latin typeface="Times New Roman"/>
                <a:cs typeface="Times New Roman"/>
              </a:rPr>
              <a:t>“Oficina </a:t>
            </a:r>
            <a:r>
              <a:rPr sz="2400" dirty="0">
                <a:latin typeface="Times New Roman"/>
                <a:cs typeface="Times New Roman"/>
              </a:rPr>
              <a:t>técnica” </a:t>
            </a:r>
            <a:r>
              <a:rPr sz="2400" spc="-5" dirty="0">
                <a:latin typeface="Times New Roman"/>
                <a:cs typeface="Times New Roman"/>
              </a:rPr>
              <a:t>son opcionales,</a:t>
            </a:r>
            <a:r>
              <a:rPr sz="2400" dirty="0">
                <a:latin typeface="Times New Roman"/>
                <a:cs typeface="Times New Roman"/>
              </a:rPr>
              <a:t> y más </a:t>
            </a:r>
            <a:r>
              <a:rPr sz="2400" spc="-5" dirty="0">
                <a:latin typeface="Times New Roman"/>
                <a:cs typeface="Times New Roman"/>
              </a:rPr>
              <a:t>abajo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 </a:t>
            </a:r>
            <a:r>
              <a:rPr sz="2400" spc="-5" dirty="0" err="1" smtClean="0">
                <a:latin typeface="Times New Roman"/>
                <a:cs typeface="Times New Roman"/>
              </a:rPr>
              <a:t>rellena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automáticamente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fecha de </a:t>
            </a:r>
            <a:r>
              <a:rPr sz="2400" spc="-5" dirty="0">
                <a:latin typeface="Times New Roman"/>
                <a:cs typeface="Times New Roman"/>
              </a:rPr>
              <a:t>creación </a:t>
            </a:r>
            <a:r>
              <a:rPr sz="2400" dirty="0">
                <a:latin typeface="Times New Roman"/>
                <a:cs typeface="Times New Roman"/>
              </a:rPr>
              <a:t>y la última </a:t>
            </a:r>
            <a:r>
              <a:rPr sz="2400" spc="-5" dirty="0">
                <a:latin typeface="Times New Roman"/>
                <a:cs typeface="Times New Roman"/>
              </a:rPr>
              <a:t>modificación </a:t>
            </a:r>
            <a:r>
              <a:rPr sz="2400" spc="5" dirty="0">
                <a:latin typeface="Times New Roman"/>
                <a:cs typeface="Times New Roman"/>
              </a:rPr>
              <a:t>del </a:t>
            </a:r>
            <a:r>
              <a:rPr sz="2400" spc="-5" dirty="0">
                <a:latin typeface="Times New Roman"/>
                <a:cs typeface="Times New Roman"/>
              </a:rPr>
              <a:t>proyecto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se </a:t>
            </a:r>
            <a:r>
              <a:rPr sz="2400" dirty="0" err="1" smtClean="0">
                <a:latin typeface="Times New Roman"/>
                <a:cs typeface="Times New Roman"/>
              </a:rPr>
              <a:t>puede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reiniciar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dando </a:t>
            </a:r>
            <a:r>
              <a:rPr sz="2400" spc="-5" dirty="0">
                <a:latin typeface="Times New Roman"/>
                <a:cs typeface="Times New Roman"/>
              </a:rPr>
              <a:t>al </a:t>
            </a:r>
            <a:r>
              <a:rPr sz="2400" dirty="0">
                <a:latin typeface="Times New Roman"/>
                <a:cs typeface="Times New Roman"/>
              </a:rPr>
              <a:t>botón </a:t>
            </a:r>
            <a:r>
              <a:rPr sz="2400" spc="-5" dirty="0">
                <a:latin typeface="Times New Roman"/>
                <a:cs typeface="Times New Roman"/>
              </a:rPr>
              <a:t>“Reset”. </a:t>
            </a:r>
            <a:r>
              <a:rPr sz="2400" dirty="0">
                <a:latin typeface="Times New Roman"/>
                <a:cs typeface="Times New Roman"/>
              </a:rPr>
              <a:t>Es también </a:t>
            </a:r>
            <a:r>
              <a:rPr sz="2400" spc="-5" dirty="0">
                <a:latin typeface="Times New Roman"/>
                <a:cs typeface="Times New Roman"/>
              </a:rPr>
              <a:t>importante </a:t>
            </a:r>
            <a:r>
              <a:rPr sz="2400" dirty="0">
                <a:latin typeface="Times New Roman"/>
                <a:cs typeface="Times New Roman"/>
              </a:rPr>
              <a:t>que los datos </a:t>
            </a:r>
            <a:r>
              <a:rPr sz="2400" spc="-5" dirty="0">
                <a:latin typeface="Times New Roman"/>
                <a:cs typeface="Times New Roman"/>
              </a:rPr>
              <a:t>introducidos </a:t>
            </a:r>
            <a:r>
              <a:rPr sz="2400" spc="-5" dirty="0" err="1">
                <a:latin typeface="Times New Roman"/>
                <a:cs typeface="Times New Roman"/>
              </a:rPr>
              <a:t>en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estos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campos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después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aparecerán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cajetín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normalizado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IEC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planos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unifilares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24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2400" dirty="0">
                <a:latin typeface="Times New Roman"/>
                <a:cs typeface="Times New Roman"/>
                <a:hlinkClick r:id="rId3" action="ppaction://hlinksldjump"/>
              </a:rPr>
              <a:t>33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924756" y="9752365"/>
            <a:ext cx="4495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32: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datos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principales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4139" y="1012037"/>
            <a:ext cx="7103713" cy="380850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5956" y="8785526"/>
            <a:ext cx="5486400" cy="174277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37356" y="265121"/>
            <a:ext cx="1798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lang="es-ES" b="1" i="1" spc="-5" dirty="0">
                <a:cs typeface="Times New Roman"/>
              </a:rPr>
              <a:t>Documentación del </a:t>
            </a:r>
            <a:r>
              <a:rPr lang="es-ES" b="1" i="1" dirty="0">
                <a:cs typeface="Times New Roman"/>
              </a:rPr>
              <a:t>Proyecto</a:t>
            </a:r>
            <a:r>
              <a:rPr lang="es-ES" dirty="0">
                <a:cs typeface="Times New Roman"/>
              </a:rPr>
              <a:t>: </a:t>
            </a:r>
            <a:r>
              <a:rPr lang="es-ES" spc="-5" dirty="0">
                <a:cs typeface="Times New Roman"/>
              </a:rPr>
              <a:t>en esta pantalla, es </a:t>
            </a:r>
            <a:r>
              <a:rPr lang="es-ES" dirty="0">
                <a:cs typeface="Times New Roman"/>
              </a:rPr>
              <a:t>donde </a:t>
            </a:r>
            <a:r>
              <a:rPr lang="es-ES" spc="-5" dirty="0">
                <a:cs typeface="Times New Roman"/>
              </a:rPr>
              <a:t>se genera </a:t>
            </a:r>
            <a:r>
              <a:rPr lang="es-ES" dirty="0">
                <a:cs typeface="Times New Roman"/>
              </a:rPr>
              <a:t>tras </a:t>
            </a:r>
            <a:r>
              <a:rPr lang="es-ES" spc="-5" dirty="0">
                <a:cs typeface="Times New Roman"/>
              </a:rPr>
              <a:t>dimensionar </a:t>
            </a:r>
            <a:r>
              <a:rPr lang="es-ES" dirty="0" smtClean="0">
                <a:cs typeface="Times New Roman"/>
              </a:rPr>
              <a:t>la </a:t>
            </a:r>
            <a:r>
              <a:rPr lang="es-ES" spc="-5" dirty="0" smtClean="0">
                <a:cs typeface="Times New Roman"/>
              </a:rPr>
              <a:t>instalación </a:t>
            </a:r>
            <a:r>
              <a:rPr lang="es-ES" dirty="0">
                <a:cs typeface="Times New Roman"/>
              </a:rPr>
              <a:t>toda la documentación </a:t>
            </a:r>
            <a:r>
              <a:rPr lang="es-ES" spc="-5" dirty="0">
                <a:cs typeface="Times New Roman"/>
              </a:rPr>
              <a:t>del proyecto, en forma </a:t>
            </a:r>
            <a:r>
              <a:rPr lang="es-ES" dirty="0">
                <a:cs typeface="Times New Roman"/>
              </a:rPr>
              <a:t>de </a:t>
            </a:r>
            <a:r>
              <a:rPr lang="es-ES" spc="-5" dirty="0">
                <a:cs typeface="Times New Roman"/>
              </a:rPr>
              <a:t>entregables en </a:t>
            </a:r>
            <a:r>
              <a:rPr lang="es-ES" spc="-5" dirty="0" smtClean="0">
                <a:cs typeface="Times New Roman"/>
              </a:rPr>
              <a:t>diversos formatos</a:t>
            </a:r>
            <a:r>
              <a:rPr lang="es-ES" spc="-5" dirty="0">
                <a:cs typeface="Times New Roman"/>
              </a:rPr>
              <a:t>. Y </a:t>
            </a:r>
            <a:r>
              <a:rPr lang="es-ES" dirty="0">
                <a:cs typeface="Times New Roman"/>
              </a:rPr>
              <a:t>a la </a:t>
            </a:r>
            <a:r>
              <a:rPr lang="es-ES" spc="-5" dirty="0">
                <a:cs typeface="Times New Roman"/>
              </a:rPr>
              <a:t>derecha el gráfico </a:t>
            </a:r>
            <a:r>
              <a:rPr lang="es-ES" dirty="0">
                <a:cs typeface="Times New Roman"/>
              </a:rPr>
              <a:t>de la </a:t>
            </a:r>
            <a:r>
              <a:rPr lang="es-ES" spc="-5" dirty="0">
                <a:cs typeface="Times New Roman"/>
              </a:rPr>
              <a:t>instalación, </a:t>
            </a:r>
            <a:r>
              <a:rPr lang="es-ES" dirty="0">
                <a:cs typeface="Times New Roman"/>
              </a:rPr>
              <a:t>que ya no </a:t>
            </a:r>
            <a:r>
              <a:rPr lang="es-ES" spc="-5" dirty="0">
                <a:cs typeface="Times New Roman"/>
              </a:rPr>
              <a:t>puede ser modificado</a:t>
            </a:r>
            <a:r>
              <a:rPr lang="es-ES" spc="-5" dirty="0" smtClean="0">
                <a:cs typeface="Times New Roman"/>
              </a:rPr>
              <a:t>. Ver</a:t>
            </a:r>
            <a:r>
              <a:rPr lang="es-ES" dirty="0" smtClean="0">
                <a:cs typeface="Times New Roman"/>
              </a:rPr>
              <a:t> </a:t>
            </a:r>
            <a:r>
              <a:rPr lang="es-ES" spc="-5" dirty="0">
                <a:cs typeface="Times New Roman"/>
                <a:hlinkClick r:id="rId6" action="ppaction://hlinksldjump"/>
              </a:rPr>
              <a:t>Figura</a:t>
            </a:r>
            <a:r>
              <a:rPr lang="es-ES" spc="-10" dirty="0">
                <a:cs typeface="Times New Roman"/>
                <a:hlinkClick r:id="rId6" action="ppaction://hlinksldjump"/>
              </a:rPr>
              <a:t> </a:t>
            </a:r>
            <a:r>
              <a:rPr lang="es-ES" dirty="0">
                <a:cs typeface="Times New Roman"/>
                <a:hlinkClick r:id="rId6" action="ppaction://hlinksldjump"/>
              </a:rPr>
              <a:t>31.</a:t>
            </a:r>
            <a:endParaRPr lang="es-ES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1156" y="1512484"/>
            <a:ext cx="18135600" cy="1962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33: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datos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principales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cajetín.</a:t>
            </a:r>
            <a:endParaRPr sz="2400" b="1" dirty="0">
              <a:latin typeface="Times New Roman"/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L="553085">
              <a:spcBef>
                <a:spcPts val="5"/>
              </a:spcBef>
            </a:pP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5.3.2</a:t>
            </a:r>
            <a:r>
              <a:rPr sz="2400" b="1" i="1" u="heavy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DATOS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DEL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CLIENTE</a:t>
            </a:r>
            <a:endParaRPr sz="2400" dirty="0">
              <a:cs typeface="Times New Roman"/>
            </a:endParaRPr>
          </a:p>
          <a:p>
            <a:pPr marL="12700" marR="5080">
              <a:spcBef>
                <a:spcPts val="795"/>
              </a:spcBef>
            </a:pPr>
            <a:r>
              <a:rPr sz="2400" dirty="0" smtClean="0">
                <a:cs typeface="Times New Roman"/>
              </a:rPr>
              <a:t>Solo</a:t>
            </a:r>
            <a:r>
              <a:rPr sz="2400" spc="2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consta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dos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campos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obligatorios,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espacio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14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caracteres,</a:t>
            </a:r>
            <a:r>
              <a:rPr sz="2400" spc="3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automáticamente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reflejarán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cajetín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planos. </a:t>
            </a:r>
            <a:r>
              <a:rPr sz="2400" spc="-5" dirty="0">
                <a:cs typeface="Times New Roman"/>
              </a:rPr>
              <a:t>Ver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34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35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7356" y="4471484"/>
            <a:ext cx="17983200" cy="604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 smtClean="0">
                <a:solidFill>
                  <a:srgbClr val="44536A"/>
                </a:solidFill>
                <a:cs typeface="Times New Roman"/>
              </a:rPr>
              <a:t>								</a:t>
            </a:r>
            <a:r>
              <a:rPr sz="2400" b="1" i="1" spc="-5" dirty="0" err="1" smtClean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10" dirty="0" smtClean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35:</a:t>
            </a:r>
            <a:r>
              <a:rPr sz="24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datos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cliente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 en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 cajetín.</a:t>
            </a:r>
            <a:endParaRPr sz="2400" b="1" dirty="0">
              <a:cs typeface="Times New Roman"/>
            </a:endParaRPr>
          </a:p>
          <a:p>
            <a:pPr marL="552450" lvl="2">
              <a:tabLst>
                <a:tab pos="898525" algn="l"/>
                <a:tab pos="3943350" algn="l"/>
              </a:tabLst>
            </a:pPr>
            <a:r>
              <a:rPr lang="es-ES"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5.3.3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AJUSTES</a:t>
            </a:r>
            <a:r>
              <a:rPr sz="2400" b="1" i="1" u="heavy" spc="-3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REGIONALES</a:t>
            </a:r>
            <a:endParaRPr sz="2400" dirty="0">
              <a:cs typeface="Times New Roman"/>
            </a:endParaRPr>
          </a:p>
          <a:p>
            <a:pPr lvl="2">
              <a:buFont typeface="Times New Roman"/>
              <a:buAutoNum type="arabicPeriod" startAt="3"/>
            </a:pPr>
            <a:endParaRPr sz="2400" dirty="0">
              <a:cs typeface="Times New Roman"/>
            </a:endParaRPr>
          </a:p>
          <a:p>
            <a:pPr marL="283845" marR="8255" algn="just">
              <a:spcBef>
                <a:spcPts val="800"/>
              </a:spcBef>
            </a:pPr>
            <a:r>
              <a:rPr sz="2400" dirty="0">
                <a:cs typeface="Times New Roman"/>
              </a:rPr>
              <a:t>Aquí, los </a:t>
            </a:r>
            <a:r>
              <a:rPr sz="2400" spc="-5" dirty="0">
                <a:cs typeface="Times New Roman"/>
              </a:rPr>
              <a:t>campos </a:t>
            </a:r>
            <a:r>
              <a:rPr sz="2400" dirty="0">
                <a:cs typeface="Times New Roman"/>
              </a:rPr>
              <a:t>están completados </a:t>
            </a:r>
            <a:r>
              <a:rPr sz="2400" spc="-5" dirty="0">
                <a:cs typeface="Times New Roman"/>
              </a:rPr>
              <a:t>automáticamente, </a:t>
            </a:r>
            <a:r>
              <a:rPr sz="2400" dirty="0">
                <a:cs typeface="Times New Roman"/>
              </a:rPr>
              <a:t>y solo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podrá optar </a:t>
            </a:r>
            <a:r>
              <a:rPr sz="2400" dirty="0" err="1">
                <a:cs typeface="Times New Roman"/>
              </a:rPr>
              <a:t>por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cambiar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idioma </a:t>
            </a:r>
            <a:r>
              <a:rPr sz="2400" spc="-5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entre</a:t>
            </a:r>
            <a:r>
              <a:rPr sz="2400" spc="-5" dirty="0">
                <a:cs typeface="Times New Roman"/>
              </a:rPr>
              <a:t> inglés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español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deberá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reiniciar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programa.</a:t>
            </a:r>
            <a:endParaRPr sz="2400" dirty="0">
              <a:cs typeface="Times New Roman"/>
            </a:endParaRPr>
          </a:p>
          <a:p>
            <a:pPr marL="283845" marR="5715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Para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optar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localizaciones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normas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eléctricas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aparte</a:t>
            </a:r>
            <a:r>
              <a:rPr sz="2400" spc="-3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IEC </a:t>
            </a:r>
            <a:r>
              <a:rPr sz="2400" spc="-5" dirty="0">
                <a:cs typeface="Times New Roman"/>
              </a:rPr>
              <a:t>(siglas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inglés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Comisión Electrotécnica </a:t>
            </a:r>
            <a:r>
              <a:rPr sz="2400" spc="-5" dirty="0">
                <a:cs typeface="Times New Roman"/>
              </a:rPr>
              <a:t>Internacional), establecida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defecto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casi </a:t>
            </a:r>
            <a:r>
              <a:rPr sz="2400" dirty="0" err="1">
                <a:cs typeface="Times New Roman"/>
              </a:rPr>
              <a:t>todos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países</a:t>
            </a:r>
            <a:r>
              <a:rPr sz="2400" spc="-2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europeos,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hora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debería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marcar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descargar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versiones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diferentes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idiomas.</a:t>
            </a:r>
          </a:p>
          <a:p>
            <a:pPr marL="552450" lvl="2">
              <a:spcBef>
                <a:spcPts val="855"/>
              </a:spcBef>
              <a:tabLst>
                <a:tab pos="899794" algn="l"/>
              </a:tabLst>
            </a:pPr>
            <a:r>
              <a:rPr lang="es-ES"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5.3.4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COMENTARIOS</a:t>
            </a:r>
            <a:endParaRPr sz="2400" dirty="0">
              <a:cs typeface="Times New Roman"/>
            </a:endParaRPr>
          </a:p>
          <a:p>
            <a:pPr marL="12700" marR="7620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Se</a:t>
            </a:r>
            <a:r>
              <a:rPr sz="2400" spc="12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dispone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amplia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se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pueden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detallar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aspectos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diferentes</a:t>
            </a:r>
            <a:r>
              <a:rPr sz="2400" spc="13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sobre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proyecto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para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poder leerlos </a:t>
            </a:r>
            <a:r>
              <a:rPr sz="2400" spc="-5" dirty="0">
                <a:cs typeface="Times New Roman"/>
              </a:rPr>
              <a:t>posteriormente.</a:t>
            </a:r>
            <a:endParaRPr sz="2400" dirty="0">
              <a:cs typeface="Times New Roman"/>
            </a:endParaRPr>
          </a:p>
          <a:p>
            <a:pPr marL="552450" lvl="2">
              <a:spcBef>
                <a:spcPts val="850"/>
              </a:spcBef>
              <a:tabLst>
                <a:tab pos="899794" algn="l"/>
              </a:tabLst>
            </a:pPr>
            <a:r>
              <a:rPr lang="es-ES"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5.3.5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AJUSTES</a:t>
            </a:r>
            <a:r>
              <a:rPr sz="2400" b="1" i="1" u="heavy" spc="-4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TÉCNICOS</a:t>
            </a:r>
            <a:endParaRPr sz="2400" dirty="0">
              <a:cs typeface="Times New Roman"/>
            </a:endParaRPr>
          </a:p>
          <a:p>
            <a:pPr marL="12700" marR="5080">
              <a:spcBef>
                <a:spcPts val="800"/>
              </a:spcBef>
            </a:pPr>
            <a:r>
              <a:rPr sz="2400" dirty="0" smtClean="0">
                <a:cs typeface="Times New Roman"/>
              </a:rPr>
              <a:t>Este</a:t>
            </a:r>
            <a:r>
              <a:rPr sz="2400" spc="6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conjunto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subdivide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dos,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7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media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baja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.</a:t>
            </a:r>
          </a:p>
          <a:p>
            <a:pPr marL="12700">
              <a:spcBef>
                <a:spcPts val="850"/>
              </a:spcBef>
            </a:pPr>
            <a:r>
              <a:rPr sz="2400" b="1" spc="-5" dirty="0">
                <a:cs typeface="Times New Roman"/>
              </a:rPr>
              <a:t>Media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</a:t>
            </a:r>
            <a:endParaRPr sz="2400" dirty="0">
              <a:cs typeface="Times New Roman"/>
            </a:endParaRPr>
          </a:p>
          <a:p>
            <a:pPr marL="12700">
              <a:spcBef>
                <a:spcPts val="840"/>
              </a:spcBef>
            </a:pPr>
            <a:r>
              <a:rPr sz="2400" spc="-5" dirty="0">
                <a:cs typeface="Times New Roman"/>
              </a:rPr>
              <a:t>Se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compone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5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campos 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rellenar.</a:t>
            </a: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956" y="232671"/>
            <a:ext cx="6324600" cy="1609098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4399756" y="3121582"/>
            <a:ext cx="6553200" cy="2453718"/>
            <a:chOff x="3610452" y="3332987"/>
            <a:chExt cx="3750309" cy="1668272"/>
          </a:xfrm>
        </p:grpSpPr>
        <p:sp>
          <p:nvSpPr>
            <p:cNvPr id="5" name="object 5"/>
            <p:cNvSpPr txBox="1"/>
            <p:nvPr/>
          </p:nvSpPr>
          <p:spPr>
            <a:xfrm>
              <a:off x="4906359" y="3906140"/>
              <a:ext cx="116395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00" i="1" spc="-5" dirty="0">
                  <a:solidFill>
                    <a:srgbClr val="44536A"/>
                  </a:solidFill>
                  <a:latin typeface="Times New Roman"/>
                  <a:cs typeface="Times New Roman"/>
                </a:rPr>
                <a:t>Figura</a:t>
              </a:r>
              <a:r>
                <a:rPr sz="900" i="1" dirty="0">
                  <a:solidFill>
                    <a:srgbClr val="44536A"/>
                  </a:solidFill>
                  <a:latin typeface="Times New Roman"/>
                  <a:cs typeface="Times New Roman"/>
                </a:rPr>
                <a:t> </a:t>
              </a:r>
              <a:r>
                <a:rPr sz="900" i="1" spc="-5" dirty="0">
                  <a:solidFill>
                    <a:srgbClr val="44536A"/>
                  </a:solidFill>
                  <a:latin typeface="Times New Roman"/>
                  <a:cs typeface="Times New Roman"/>
                </a:rPr>
                <a:t>34:</a:t>
              </a:r>
              <a:r>
                <a:rPr sz="900" i="1" spc="-20" dirty="0">
                  <a:solidFill>
                    <a:srgbClr val="44536A"/>
                  </a:solidFill>
                  <a:latin typeface="Times New Roman"/>
                  <a:cs typeface="Times New Roman"/>
                </a:rPr>
                <a:t> </a:t>
              </a:r>
              <a:r>
                <a:rPr sz="900" i="1" dirty="0">
                  <a:solidFill>
                    <a:srgbClr val="44536A"/>
                  </a:solidFill>
                  <a:latin typeface="Times New Roman"/>
                  <a:cs typeface="Times New Roman"/>
                </a:rPr>
                <a:t>datos</a:t>
              </a:r>
              <a:r>
                <a:rPr sz="900" i="1" spc="-10" dirty="0">
                  <a:solidFill>
                    <a:srgbClr val="44536A"/>
                  </a:solidFill>
                  <a:latin typeface="Times New Roman"/>
                  <a:cs typeface="Times New Roman"/>
                </a:rPr>
                <a:t> </a:t>
              </a:r>
              <a:r>
                <a:rPr sz="900" i="1" spc="-5" dirty="0">
                  <a:solidFill>
                    <a:srgbClr val="44536A"/>
                  </a:solidFill>
                  <a:latin typeface="Times New Roman"/>
                  <a:cs typeface="Times New Roman"/>
                </a:rPr>
                <a:t>cliente.</a:t>
              </a:r>
              <a:endParaRPr sz="900">
                <a:latin typeface="Times New Roman"/>
                <a:cs typeface="Times New Roman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0452" y="3332987"/>
              <a:ext cx="3750309" cy="4681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4752" y="4183380"/>
              <a:ext cx="3498517" cy="81787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7356" y="393700"/>
            <a:ext cx="17906999" cy="993605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6200" algn="just">
              <a:spcBef>
                <a:spcPts val="280"/>
              </a:spcBef>
            </a:pPr>
            <a:r>
              <a:rPr sz="2300" b="1" spc="-5" dirty="0">
                <a:cs typeface="Times New Roman"/>
              </a:rPr>
              <a:t>Descripción</a:t>
            </a:r>
            <a:r>
              <a:rPr sz="2300" b="1" spc="-15" dirty="0">
                <a:cs typeface="Times New Roman"/>
              </a:rPr>
              <a:t> </a:t>
            </a:r>
            <a:r>
              <a:rPr sz="2300" b="1" spc="5" dirty="0">
                <a:cs typeface="Times New Roman"/>
              </a:rPr>
              <a:t>de</a:t>
            </a:r>
            <a:r>
              <a:rPr sz="2300" b="1" spc="-1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la</a:t>
            </a:r>
            <a:r>
              <a:rPr sz="2300" b="1" spc="-5" dirty="0">
                <a:cs typeface="Times New Roman"/>
              </a:rPr>
              <a:t> Interfaz</a:t>
            </a:r>
            <a:endParaRPr sz="2300" b="1" dirty="0">
              <a:cs typeface="Times New Roman"/>
            </a:endParaRPr>
          </a:p>
          <a:p>
            <a:pPr marL="761365" marR="146050" indent="-228600" algn="just">
              <a:spcBef>
                <a:spcPts val="130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 nominal Un [kV]</a:t>
            </a:r>
            <a:r>
              <a:rPr sz="2300" b="1" spc="-5" dirty="0">
                <a:cs typeface="Times New Roman"/>
              </a:rPr>
              <a:t>: </a:t>
            </a:r>
            <a:r>
              <a:rPr sz="2300" dirty="0">
                <a:cs typeface="Times New Roman"/>
              </a:rPr>
              <a:t>tensión que </a:t>
            </a:r>
            <a:r>
              <a:rPr sz="2300" spc="-5" dirty="0">
                <a:cs typeface="Times New Roman"/>
              </a:rPr>
              <a:t>se </a:t>
            </a:r>
            <a:r>
              <a:rPr sz="2300" dirty="0">
                <a:cs typeface="Times New Roman"/>
              </a:rPr>
              <a:t>va a </a:t>
            </a:r>
            <a:r>
              <a:rPr sz="2300" spc="-5" dirty="0">
                <a:cs typeface="Times New Roman"/>
              </a:rPr>
              <a:t>tener en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acometida </a:t>
            </a:r>
            <a:r>
              <a:rPr sz="2300" dirty="0">
                <a:cs typeface="Times New Roman"/>
              </a:rPr>
              <a:t>de </a:t>
            </a:r>
            <a:r>
              <a:rPr sz="2300" dirty="0" smtClean="0">
                <a:cs typeface="Times New Roman"/>
              </a:rPr>
              <a:t>media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tensión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5" dirty="0">
                <a:cs typeface="Times New Roman"/>
              </a:rPr>
              <a:t> llegue al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transformador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o a</a:t>
            </a:r>
            <a:r>
              <a:rPr sz="2300" spc="-5" dirty="0">
                <a:cs typeface="Times New Roman"/>
              </a:rPr>
              <a:t> </a:t>
            </a:r>
            <a:r>
              <a:rPr sz="2300" spc="5" dirty="0">
                <a:cs typeface="Times New Roman"/>
              </a:rPr>
              <a:t>la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barra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media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tensión.</a:t>
            </a:r>
          </a:p>
          <a:p>
            <a:pPr marL="761365" marR="146050" indent="-228600" algn="just">
              <a:spcBef>
                <a:spcPts val="890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Máxima potencia </a:t>
            </a:r>
            <a:r>
              <a:rPr sz="23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cortocircuito [MVA]</a:t>
            </a:r>
            <a:r>
              <a:rPr sz="2300" b="1" spc="-5" dirty="0">
                <a:cs typeface="Times New Roman"/>
              </a:rPr>
              <a:t>: </a:t>
            </a:r>
            <a:r>
              <a:rPr sz="2300" dirty="0">
                <a:cs typeface="Times New Roman"/>
              </a:rPr>
              <a:t>potencia </a:t>
            </a:r>
            <a:r>
              <a:rPr sz="2300" spc="-5" dirty="0">
                <a:cs typeface="Times New Roman"/>
              </a:rPr>
              <a:t>aparente </a:t>
            </a:r>
            <a:r>
              <a:rPr sz="2300" dirty="0">
                <a:cs typeface="Times New Roman"/>
              </a:rPr>
              <a:t>máxima que </a:t>
            </a:r>
            <a:r>
              <a:rPr sz="2300" dirty="0" err="1">
                <a:cs typeface="Times New Roman"/>
              </a:rPr>
              <a:t>va</a:t>
            </a:r>
            <a:r>
              <a:rPr sz="230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experimentar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red ante </a:t>
            </a:r>
            <a:r>
              <a:rPr sz="2300" dirty="0">
                <a:cs typeface="Times New Roman"/>
              </a:rPr>
              <a:t>un </a:t>
            </a:r>
            <a:r>
              <a:rPr sz="2300" spc="-5" dirty="0">
                <a:cs typeface="Times New Roman"/>
              </a:rPr>
              <a:t>defecto en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instalación. </a:t>
            </a:r>
            <a:r>
              <a:rPr sz="2300" dirty="0">
                <a:cs typeface="Times New Roman"/>
              </a:rPr>
              <a:t>En </a:t>
            </a:r>
            <a:r>
              <a:rPr sz="2300" spc="-5" dirty="0">
                <a:cs typeface="Times New Roman"/>
              </a:rPr>
              <a:t>Simaris se puede </a:t>
            </a:r>
            <a:r>
              <a:rPr sz="2300" spc="-5" dirty="0" err="1">
                <a:cs typeface="Times New Roman"/>
              </a:rPr>
              <a:t>llegar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introducir</a:t>
            </a:r>
            <a:r>
              <a:rPr sz="2300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una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potencia</a:t>
            </a:r>
            <a:r>
              <a:rPr sz="2300" spc="-5" dirty="0">
                <a:cs typeface="Times New Roman"/>
              </a:rPr>
              <a:t> aparente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máxima </a:t>
            </a:r>
            <a:r>
              <a:rPr sz="2300" spc="5" dirty="0">
                <a:cs typeface="Times New Roman"/>
              </a:rPr>
              <a:t>de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40,5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MVA.</a:t>
            </a:r>
            <a:endParaRPr sz="2300" dirty="0">
              <a:cs typeface="Times New Roman"/>
            </a:endParaRPr>
          </a:p>
          <a:p>
            <a:pPr marL="761365" marR="144780" indent="-228600" algn="just">
              <a:spcBef>
                <a:spcPts val="890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Mínima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potencia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cortocircuito [MVA]</a:t>
            </a:r>
            <a:r>
              <a:rPr sz="2300" b="1" spc="-5" dirty="0">
                <a:cs typeface="Times New Roman"/>
              </a:rPr>
              <a:t>: </a:t>
            </a:r>
            <a:r>
              <a:rPr sz="2300" spc="-5" dirty="0">
                <a:cs typeface="Times New Roman"/>
              </a:rPr>
              <a:t>es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potencia aparente </a:t>
            </a:r>
            <a:r>
              <a:rPr sz="2300" dirty="0">
                <a:cs typeface="Times New Roman"/>
              </a:rPr>
              <a:t>mínima que </a:t>
            </a:r>
            <a:r>
              <a:rPr sz="2300" dirty="0" err="1">
                <a:cs typeface="Times New Roman"/>
              </a:rPr>
              <a:t>va</a:t>
            </a:r>
            <a:r>
              <a:rPr sz="230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experimentar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red ante </a:t>
            </a:r>
            <a:r>
              <a:rPr sz="2300" dirty="0">
                <a:cs typeface="Times New Roman"/>
              </a:rPr>
              <a:t>un </a:t>
            </a:r>
            <a:r>
              <a:rPr sz="2300" spc="-5" dirty="0">
                <a:cs typeface="Times New Roman"/>
              </a:rPr>
              <a:t>defecto. </a:t>
            </a:r>
            <a:r>
              <a:rPr sz="2300" dirty="0">
                <a:cs typeface="Times New Roman"/>
              </a:rPr>
              <a:t>Sirve </a:t>
            </a:r>
            <a:r>
              <a:rPr sz="2300" spc="-5" dirty="0">
                <a:cs typeface="Times New Roman"/>
              </a:rPr>
              <a:t>para </a:t>
            </a:r>
            <a:r>
              <a:rPr sz="2300" dirty="0">
                <a:cs typeface="Times New Roman"/>
              </a:rPr>
              <a:t>ajustar </a:t>
            </a:r>
            <a:r>
              <a:rPr sz="2300" spc="-5" dirty="0">
                <a:cs typeface="Times New Roman"/>
              </a:rPr>
              <a:t>los umbrales </a:t>
            </a:r>
            <a:r>
              <a:rPr sz="2300" dirty="0">
                <a:cs typeface="Times New Roman"/>
              </a:rPr>
              <a:t>de </a:t>
            </a:r>
            <a:r>
              <a:rPr sz="2300" dirty="0" err="1" smtClean="0">
                <a:cs typeface="Times New Roman"/>
              </a:rPr>
              <a:t>protección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</a:t>
            </a:r>
            <a:r>
              <a:rPr sz="2300" spc="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máxima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corriente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las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protecciones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rearmables</a:t>
            </a:r>
            <a:r>
              <a:rPr sz="2300" dirty="0">
                <a:cs typeface="Times New Roman"/>
              </a:rPr>
              <a:t> y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seleccionar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fusibles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adecuados</a:t>
            </a:r>
            <a:r>
              <a:rPr sz="2300" spc="-5" dirty="0">
                <a:cs typeface="Times New Roman"/>
              </a:rPr>
              <a:t>.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Simaris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tiene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</a:t>
            </a:r>
            <a:r>
              <a:rPr sz="2300" spc="-3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mínimo</a:t>
            </a:r>
            <a:r>
              <a:rPr sz="2300" spc="-4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4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10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MVA</a:t>
            </a:r>
            <a:r>
              <a:rPr sz="2300" spc="-4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y</a:t>
            </a:r>
            <a:r>
              <a:rPr sz="2300" spc="-3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uno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máximo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4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227</a:t>
            </a:r>
            <a:r>
              <a:rPr sz="2300" spc="-3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MVA.</a:t>
            </a:r>
            <a:endParaRPr sz="2300" dirty="0">
              <a:cs typeface="Times New Roman"/>
            </a:endParaRPr>
          </a:p>
          <a:p>
            <a:pPr marL="761365" marR="145415" indent="-228600" algn="just">
              <a:spcBef>
                <a:spcPts val="905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spc="-5" dirty="0">
                <a:cs typeface="Times New Roman"/>
              </a:rPr>
              <a:t>Máxima sección </a:t>
            </a:r>
            <a:r>
              <a:rPr sz="2300" b="1" dirty="0">
                <a:cs typeface="Times New Roman"/>
              </a:rPr>
              <a:t>del conductor [mm</a:t>
            </a:r>
            <a:r>
              <a:rPr sz="2300" b="1" baseline="31250" dirty="0">
                <a:cs typeface="Times New Roman"/>
              </a:rPr>
              <a:t>2</a:t>
            </a:r>
            <a:r>
              <a:rPr sz="2300" b="1" dirty="0">
                <a:cs typeface="Times New Roman"/>
              </a:rPr>
              <a:t>]: </a:t>
            </a:r>
            <a:r>
              <a:rPr sz="2300" spc="-5" dirty="0">
                <a:cs typeface="Times New Roman"/>
              </a:rPr>
              <a:t>hay </a:t>
            </a:r>
            <a:r>
              <a:rPr sz="2300" dirty="0">
                <a:cs typeface="Times New Roman"/>
              </a:rPr>
              <a:t>que </a:t>
            </a:r>
            <a:r>
              <a:rPr sz="2300" spc="-5" dirty="0">
                <a:cs typeface="Times New Roman"/>
              </a:rPr>
              <a:t>tener en </a:t>
            </a:r>
            <a:r>
              <a:rPr sz="2300" dirty="0">
                <a:cs typeface="Times New Roman"/>
              </a:rPr>
              <a:t>cuenta que </a:t>
            </a:r>
            <a:r>
              <a:rPr sz="2300" dirty="0" err="1">
                <a:cs typeface="Times New Roman"/>
              </a:rPr>
              <a:t>este</a:t>
            </a:r>
            <a:r>
              <a:rPr sz="2300" dirty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valor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determinará</a:t>
            </a:r>
            <a:r>
              <a:rPr sz="2300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conexión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entre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conductores</a:t>
            </a:r>
            <a:r>
              <a:rPr sz="2300" dirty="0">
                <a:cs typeface="Times New Roman"/>
              </a:rPr>
              <a:t> y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diferentes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mecanismos</a:t>
            </a:r>
            <a:r>
              <a:rPr sz="230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y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aparatos</a:t>
            </a:r>
            <a:r>
              <a:rPr sz="2300" spc="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receptores.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Simaris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comprende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desde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25</a:t>
            </a:r>
            <a:r>
              <a:rPr sz="2300" spc="5" dirty="0">
                <a:cs typeface="Times New Roman"/>
              </a:rPr>
              <a:t> mm</a:t>
            </a:r>
            <a:r>
              <a:rPr sz="2300" spc="7" baseline="31250" dirty="0">
                <a:cs typeface="Times New Roman"/>
              </a:rPr>
              <a:t>2</a:t>
            </a:r>
            <a:r>
              <a:rPr sz="2300" spc="172" baseline="312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500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mm</a:t>
            </a:r>
            <a:r>
              <a:rPr sz="2300" baseline="31250" dirty="0">
                <a:cs typeface="Times New Roman"/>
              </a:rPr>
              <a:t>2</a:t>
            </a:r>
            <a:r>
              <a:rPr sz="2300" dirty="0">
                <a:cs typeface="Times New Roman"/>
              </a:rPr>
              <a:t>.</a:t>
            </a:r>
          </a:p>
          <a:p>
            <a:pPr marL="761365" marR="145415" indent="-228600" algn="just">
              <a:spcBef>
                <a:spcPts val="905"/>
              </a:spcBef>
              <a:buFont typeface="Symbol"/>
              <a:buChar char=""/>
              <a:tabLst>
                <a:tab pos="762000" algn="l"/>
              </a:tabLst>
            </a:pPr>
            <a:r>
              <a:rPr sz="2300" b="1" dirty="0">
                <a:cs typeface="Times New Roman"/>
              </a:rPr>
              <a:t>Mínima </a:t>
            </a:r>
            <a:r>
              <a:rPr sz="2300" b="1" spc="-5" dirty="0">
                <a:cs typeface="Times New Roman"/>
              </a:rPr>
              <a:t>sección del </a:t>
            </a:r>
            <a:r>
              <a:rPr sz="2300" b="1" dirty="0">
                <a:cs typeface="Times New Roman"/>
              </a:rPr>
              <a:t>conductor [mm</a:t>
            </a:r>
            <a:r>
              <a:rPr sz="2300" b="1" baseline="31250" dirty="0">
                <a:cs typeface="Times New Roman"/>
              </a:rPr>
              <a:t>2</a:t>
            </a:r>
            <a:r>
              <a:rPr sz="2300" b="1" dirty="0">
                <a:cs typeface="Times New Roman"/>
              </a:rPr>
              <a:t>]: </a:t>
            </a:r>
            <a:r>
              <a:rPr sz="2300" spc="-5" dirty="0">
                <a:cs typeface="Times New Roman"/>
              </a:rPr>
              <a:t>este campo se relaciona con </a:t>
            </a:r>
            <a:r>
              <a:rPr sz="2300" dirty="0">
                <a:cs typeface="Times New Roman"/>
              </a:rPr>
              <a:t>la </a:t>
            </a:r>
            <a:r>
              <a:rPr sz="2300" spc="-5" dirty="0" err="1">
                <a:cs typeface="Times New Roman"/>
              </a:rPr>
              <a:t>caída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tensión</a:t>
            </a:r>
            <a:r>
              <a:rPr sz="2300" spc="-7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dentro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7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instalación.</a:t>
            </a:r>
            <a:r>
              <a:rPr sz="2300" spc="-7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Y</a:t>
            </a:r>
            <a:r>
              <a:rPr sz="2300" spc="-6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siempre</a:t>
            </a:r>
            <a:r>
              <a:rPr sz="2300" spc="-8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será</a:t>
            </a:r>
            <a:r>
              <a:rPr sz="2300" spc="-8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menor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o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igual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7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75" dirty="0">
                <a:cs typeface="Times New Roman"/>
              </a:rPr>
              <a:t> </a:t>
            </a:r>
            <a:r>
              <a:rPr sz="2300" dirty="0" err="1">
                <a:cs typeface="Times New Roman"/>
              </a:rPr>
              <a:t>máxima</a:t>
            </a:r>
            <a:r>
              <a:rPr sz="2300" spc="-6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sección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del </a:t>
            </a:r>
            <a:r>
              <a:rPr sz="2300" spc="-5" dirty="0">
                <a:cs typeface="Times New Roman"/>
              </a:rPr>
              <a:t>conductor del campo anterior. Simaris </a:t>
            </a:r>
            <a:r>
              <a:rPr sz="2300" dirty="0">
                <a:cs typeface="Times New Roman"/>
              </a:rPr>
              <a:t>también </a:t>
            </a:r>
            <a:r>
              <a:rPr sz="2300" spc="-5" dirty="0">
                <a:cs typeface="Times New Roman"/>
              </a:rPr>
              <a:t>contempla </a:t>
            </a:r>
            <a:r>
              <a:rPr sz="2300" dirty="0">
                <a:cs typeface="Times New Roman"/>
              </a:rPr>
              <a:t>un </a:t>
            </a:r>
            <a:r>
              <a:rPr sz="2300" spc="-5" dirty="0">
                <a:cs typeface="Times New Roman"/>
              </a:rPr>
              <a:t>rango </a:t>
            </a:r>
            <a:r>
              <a:rPr sz="2300" dirty="0">
                <a:cs typeface="Times New Roman"/>
              </a:rPr>
              <a:t>de </a:t>
            </a:r>
            <a:r>
              <a:rPr sz="2300" spc="-5" dirty="0" err="1" smtClean="0">
                <a:cs typeface="Times New Roman"/>
              </a:rPr>
              <a:t>valores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desde</a:t>
            </a:r>
            <a:r>
              <a:rPr sz="2300" spc="-10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25 mm</a:t>
            </a:r>
            <a:r>
              <a:rPr sz="2300" baseline="31250" dirty="0">
                <a:cs typeface="Times New Roman"/>
              </a:rPr>
              <a:t>2</a:t>
            </a:r>
            <a:r>
              <a:rPr sz="2300" spc="157" baseline="312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dirty="0">
                <a:cs typeface="Times New Roman"/>
              </a:rPr>
              <a:t> 500 mm</a:t>
            </a:r>
            <a:r>
              <a:rPr sz="2300" baseline="31250" dirty="0">
                <a:cs typeface="Times New Roman"/>
              </a:rPr>
              <a:t>2</a:t>
            </a:r>
            <a:r>
              <a:rPr sz="2300" dirty="0">
                <a:cs typeface="Times New Roman"/>
              </a:rPr>
              <a:t>.</a:t>
            </a:r>
          </a:p>
          <a:p>
            <a:pPr algn="just">
              <a:spcBef>
                <a:spcPts val="40"/>
              </a:spcBef>
              <a:buFont typeface="Symbol"/>
              <a:buChar char=""/>
            </a:pPr>
            <a:endParaRPr sz="2300" dirty="0">
              <a:cs typeface="Times New Roman"/>
            </a:endParaRPr>
          </a:p>
          <a:p>
            <a:pPr marL="76200" algn="just"/>
            <a:r>
              <a:rPr sz="2300" b="1" dirty="0">
                <a:cs typeface="Times New Roman"/>
              </a:rPr>
              <a:t>Baja</a:t>
            </a:r>
            <a:r>
              <a:rPr sz="2300" b="1" spc="-3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Tensión</a:t>
            </a:r>
            <a:endParaRPr sz="2300" dirty="0">
              <a:cs typeface="Times New Roman"/>
            </a:endParaRPr>
          </a:p>
          <a:p>
            <a:pPr marL="76200" algn="just">
              <a:spcBef>
                <a:spcPts val="855"/>
              </a:spcBef>
            </a:pPr>
            <a:r>
              <a:rPr sz="2300" b="1" spc="-5" dirty="0">
                <a:cs typeface="Times New Roman"/>
              </a:rPr>
              <a:t>Compuesto</a:t>
            </a:r>
            <a:r>
              <a:rPr sz="2300" b="1" spc="-1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de</a:t>
            </a:r>
            <a:r>
              <a:rPr sz="2300" b="1" spc="-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12</a:t>
            </a:r>
            <a:r>
              <a:rPr sz="2300" b="1" spc="-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campos.</a:t>
            </a:r>
            <a:endParaRPr sz="2300" b="1" dirty="0">
              <a:cs typeface="Times New Roman"/>
            </a:endParaRPr>
          </a:p>
          <a:p>
            <a:pPr marL="804545" marR="142875" indent="-228600" algn="just">
              <a:spcBef>
                <a:spcPts val="885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</a:t>
            </a:r>
            <a:r>
              <a:rPr sz="2300" b="1" u="sng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Nominal</a:t>
            </a:r>
            <a:r>
              <a:rPr sz="2300" b="1" u="sng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[V]</a:t>
            </a:r>
            <a:r>
              <a:rPr sz="2300" b="1" spc="-5" dirty="0">
                <a:cs typeface="Times New Roman"/>
              </a:rPr>
              <a:t>:</a:t>
            </a:r>
            <a:r>
              <a:rPr sz="2300" b="1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3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referencia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baja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3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tendrá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en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cuenta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para </a:t>
            </a:r>
            <a:r>
              <a:rPr sz="2300" spc="-5" dirty="0">
                <a:cs typeface="Times New Roman"/>
              </a:rPr>
              <a:t>el </a:t>
            </a:r>
            <a:r>
              <a:rPr sz="2300" dirty="0">
                <a:cs typeface="Times New Roman"/>
              </a:rPr>
              <a:t>cálculo de caída de tensión. </a:t>
            </a:r>
            <a:r>
              <a:rPr sz="2300" spc="-5" dirty="0">
                <a:cs typeface="Times New Roman"/>
              </a:rPr>
              <a:t>Simaris </a:t>
            </a:r>
            <a:r>
              <a:rPr sz="2300" dirty="0">
                <a:cs typeface="Times New Roman"/>
              </a:rPr>
              <a:t>contempla un </a:t>
            </a:r>
            <a:r>
              <a:rPr sz="2300" spc="-5" dirty="0">
                <a:cs typeface="Times New Roman"/>
              </a:rPr>
              <a:t>rango </a:t>
            </a:r>
            <a:r>
              <a:rPr sz="2300" dirty="0">
                <a:cs typeface="Times New Roman"/>
              </a:rPr>
              <a:t>de </a:t>
            </a:r>
            <a:r>
              <a:rPr sz="2300" dirty="0" err="1">
                <a:cs typeface="Times New Roman"/>
              </a:rPr>
              <a:t>valores</a:t>
            </a:r>
            <a:r>
              <a:rPr sz="2300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desde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220</a:t>
            </a:r>
            <a:r>
              <a:rPr sz="2300" spc="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1.000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límite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para considerarse</a:t>
            </a:r>
            <a:r>
              <a:rPr sz="2300" dirty="0">
                <a:cs typeface="Times New Roman"/>
              </a:rPr>
              <a:t> baja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tensión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según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reglamento.</a:t>
            </a:r>
          </a:p>
          <a:p>
            <a:pPr marL="804545" marR="145415" indent="-228600" algn="just">
              <a:spcBef>
                <a:spcPts val="890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Frecuencia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[Hz]</a:t>
            </a:r>
            <a:r>
              <a:rPr sz="2300" b="1" dirty="0">
                <a:cs typeface="Times New Roman"/>
              </a:rPr>
              <a:t>: </a:t>
            </a:r>
            <a:r>
              <a:rPr sz="2300" dirty="0">
                <a:cs typeface="Times New Roman"/>
              </a:rPr>
              <a:t>50 Hz o 60 Hz dependiendo del </a:t>
            </a:r>
            <a:r>
              <a:rPr sz="2300" spc="-5" dirty="0">
                <a:cs typeface="Times New Roman"/>
              </a:rPr>
              <a:t>país </a:t>
            </a:r>
            <a:r>
              <a:rPr sz="2300" dirty="0">
                <a:cs typeface="Times New Roman"/>
              </a:rPr>
              <a:t>donde </a:t>
            </a:r>
            <a:r>
              <a:rPr sz="2300" spc="-5" dirty="0">
                <a:cs typeface="Times New Roman"/>
              </a:rPr>
              <a:t>se vaya </a:t>
            </a:r>
            <a:r>
              <a:rPr sz="2300" dirty="0">
                <a:cs typeface="Times New Roman"/>
              </a:rPr>
              <a:t>a </a:t>
            </a:r>
            <a:r>
              <a:rPr sz="2300" spc="-5" dirty="0" err="1">
                <a:cs typeface="Times New Roman"/>
              </a:rPr>
              <a:t>realizar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la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instalación</a:t>
            </a:r>
            <a:r>
              <a:rPr sz="2300" spc="-5" dirty="0">
                <a:cs typeface="Times New Roman"/>
              </a:rPr>
              <a:t>.</a:t>
            </a:r>
            <a:endParaRPr sz="2300" dirty="0">
              <a:cs typeface="Times New Roman"/>
            </a:endParaRPr>
          </a:p>
          <a:p>
            <a:pPr marL="804545" marR="144780" indent="-228600" algn="just">
              <a:spcBef>
                <a:spcPts val="905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contacto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permitida</a:t>
            </a:r>
            <a:r>
              <a:rPr sz="2300" b="1" u="sng" spc="-5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[V]</a:t>
            </a:r>
            <a:r>
              <a:rPr sz="2300" b="1" spc="-5" dirty="0">
                <a:cs typeface="Times New Roman"/>
              </a:rPr>
              <a:t>:</a:t>
            </a:r>
            <a:r>
              <a:rPr sz="2300" b="1" spc="-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</a:t>
            </a:r>
            <a:r>
              <a:rPr sz="2300" spc="-4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tensión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-5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puede</a:t>
            </a:r>
            <a:r>
              <a:rPr sz="2300" spc="-5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aparecer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ante</a:t>
            </a:r>
            <a:r>
              <a:rPr sz="2300" spc="-5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</a:t>
            </a:r>
            <a:r>
              <a:rPr sz="2300" spc="-50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defecto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aislamiento entre partes conductoras </a:t>
            </a:r>
            <a:r>
              <a:rPr sz="2300" dirty="0">
                <a:cs typeface="Times New Roman"/>
              </a:rPr>
              <a:t>de la instalación </a:t>
            </a:r>
            <a:r>
              <a:rPr sz="2300" spc="-5" dirty="0">
                <a:cs typeface="Times New Roman"/>
              </a:rPr>
              <a:t>accesibles </a:t>
            </a:r>
            <a:r>
              <a:rPr sz="2300" dirty="0">
                <a:cs typeface="Times New Roman"/>
              </a:rPr>
              <a:t>y </a:t>
            </a:r>
            <a:r>
              <a:rPr sz="2300" spc="-5" dirty="0">
                <a:cs typeface="Times New Roman"/>
              </a:rPr>
              <a:t>las personas</a:t>
            </a:r>
            <a:r>
              <a:rPr sz="2300" spc="-5" dirty="0" smtClean="0">
                <a:cs typeface="Times New Roman"/>
              </a:rPr>
              <a:t>,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siendo</a:t>
            </a:r>
            <a:r>
              <a:rPr sz="2300" spc="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peligrosa</a:t>
            </a:r>
            <a:r>
              <a:rPr sz="2300" dirty="0">
                <a:cs typeface="Times New Roman"/>
              </a:rPr>
              <a:t> para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éstas.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Los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</a:t>
            </a:r>
            <a:r>
              <a:rPr sz="2300" dirty="0">
                <a:cs typeface="Times New Roman"/>
              </a:rPr>
              <a:t> máximos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para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esta</a:t>
            </a:r>
            <a:r>
              <a:rPr sz="2300" dirty="0">
                <a:cs typeface="Times New Roman"/>
              </a:rPr>
              <a:t> </a:t>
            </a:r>
            <a:r>
              <a:rPr sz="2300" dirty="0" err="1">
                <a:cs typeface="Times New Roman"/>
              </a:rPr>
              <a:t>tensión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vienen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recogidos</a:t>
            </a:r>
            <a:r>
              <a:rPr sz="2300" spc="-10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Guía-BT-24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siendo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50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spc="-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spc="-1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condiciones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normales,</a:t>
            </a:r>
            <a:r>
              <a:rPr sz="2300" spc="-1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24 </a:t>
            </a:r>
            <a:r>
              <a:rPr sz="2300" spc="-5" dirty="0">
                <a:cs typeface="Times New Roman"/>
              </a:rPr>
              <a:t>V</a:t>
            </a:r>
            <a:r>
              <a:rPr sz="2300" spc="-30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para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alumbrado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público (Ver ITC-BT-09). Simaris </a:t>
            </a:r>
            <a:r>
              <a:rPr sz="2300" dirty="0">
                <a:cs typeface="Times New Roman"/>
              </a:rPr>
              <a:t>por otra </a:t>
            </a:r>
            <a:r>
              <a:rPr sz="2300" spc="-5" dirty="0">
                <a:cs typeface="Times New Roman"/>
              </a:rPr>
              <a:t>parte </a:t>
            </a:r>
            <a:r>
              <a:rPr sz="2300" dirty="0">
                <a:cs typeface="Times New Roman"/>
              </a:rPr>
              <a:t>solo </a:t>
            </a:r>
            <a:r>
              <a:rPr sz="2300" spc="-5" dirty="0" err="1">
                <a:cs typeface="Times New Roman"/>
              </a:rPr>
              <a:t>permite</a:t>
            </a:r>
            <a:r>
              <a:rPr sz="2300" spc="-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escoger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entre</a:t>
            </a:r>
            <a:r>
              <a:rPr sz="2300" spc="-10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tres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valores:</a:t>
            </a:r>
            <a:r>
              <a:rPr sz="2300" dirty="0">
                <a:cs typeface="Times New Roman"/>
              </a:rPr>
              <a:t> 12V,</a:t>
            </a:r>
            <a:r>
              <a:rPr sz="2300" spc="5" dirty="0">
                <a:cs typeface="Times New Roman"/>
              </a:rPr>
              <a:t> 25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y </a:t>
            </a:r>
            <a:r>
              <a:rPr sz="2300" spc="-5" dirty="0">
                <a:cs typeface="Times New Roman"/>
              </a:rPr>
              <a:t>50V.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Siendo </a:t>
            </a:r>
            <a:r>
              <a:rPr sz="2300" spc="-5" dirty="0">
                <a:cs typeface="Times New Roman"/>
              </a:rPr>
              <a:t>el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más </a:t>
            </a:r>
            <a:r>
              <a:rPr sz="2300" spc="-5" dirty="0">
                <a:cs typeface="Times New Roman"/>
              </a:rPr>
              <a:t>pequeño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más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conservador.</a:t>
            </a:r>
          </a:p>
          <a:p>
            <a:pPr marL="804545" marR="144780" indent="-228600" algn="just">
              <a:spcBef>
                <a:spcPts val="900"/>
              </a:spcBef>
              <a:buFont typeface="Symbol"/>
              <a:buChar char=""/>
              <a:tabLst>
                <a:tab pos="805180" algn="l"/>
              </a:tabLst>
            </a:pP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Temperatura ambiente </a:t>
            </a:r>
            <a:r>
              <a:rPr sz="23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del </a:t>
            </a:r>
            <a:r>
              <a:rPr sz="23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dispositivo [˚C]</a:t>
            </a:r>
            <a:r>
              <a:rPr sz="2300" b="1" spc="-5" dirty="0">
                <a:cs typeface="Times New Roman"/>
              </a:rPr>
              <a:t>:</a:t>
            </a:r>
            <a:r>
              <a:rPr sz="2300" spc="-5" dirty="0">
                <a:cs typeface="Times New Roman"/>
              </a:rPr>
              <a:t> temperatura </a:t>
            </a:r>
            <a:r>
              <a:rPr sz="2300" dirty="0">
                <a:cs typeface="Times New Roman"/>
              </a:rPr>
              <a:t>a la que </a:t>
            </a:r>
            <a:r>
              <a:rPr sz="2300" spc="-5" dirty="0">
                <a:cs typeface="Times New Roman"/>
              </a:rPr>
              <a:t>van </a:t>
            </a:r>
            <a:r>
              <a:rPr sz="2300" dirty="0">
                <a:cs typeface="Times New Roman"/>
              </a:rPr>
              <a:t>a </a:t>
            </a:r>
            <a:r>
              <a:rPr sz="2300" spc="-5" dirty="0" err="1" smtClean="0">
                <a:cs typeface="Times New Roman"/>
              </a:rPr>
              <a:t>desempeñar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sus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funciones </a:t>
            </a:r>
            <a:r>
              <a:rPr sz="2300" dirty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manera normal </a:t>
            </a:r>
            <a:r>
              <a:rPr sz="2300" dirty="0">
                <a:cs typeface="Times New Roman"/>
              </a:rPr>
              <a:t>y </a:t>
            </a:r>
            <a:r>
              <a:rPr sz="2300" spc="-5" dirty="0">
                <a:cs typeface="Times New Roman"/>
              </a:rPr>
              <a:t>continuada los </a:t>
            </a:r>
            <a:r>
              <a:rPr sz="2300" dirty="0">
                <a:cs typeface="Times New Roman"/>
              </a:rPr>
              <a:t>dispositivos de la </a:t>
            </a:r>
            <a:r>
              <a:rPr sz="2300" spc="-5" dirty="0" err="1">
                <a:cs typeface="Times New Roman"/>
              </a:rPr>
              <a:t>instalación</a:t>
            </a:r>
            <a:r>
              <a:rPr sz="2300" spc="-5" dirty="0" smtClean="0">
                <a:cs typeface="Times New Roman"/>
              </a:rPr>
              <a:t>.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Simaris</a:t>
            </a:r>
            <a:r>
              <a:rPr sz="2300" spc="-2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comprende</a:t>
            </a:r>
            <a:r>
              <a:rPr sz="2300" spc="-2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valores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desde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30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˚C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hasta</a:t>
            </a:r>
            <a:r>
              <a:rPr sz="2300" spc="-2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60</a:t>
            </a:r>
            <a:r>
              <a:rPr sz="2300" spc="-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˚C,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siendo</a:t>
            </a:r>
            <a:r>
              <a:rPr sz="2300" spc="-3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un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rango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 err="1">
                <a:cs typeface="Times New Roman"/>
              </a:rPr>
              <a:t>adecuado</a:t>
            </a:r>
            <a:r>
              <a:rPr sz="2300" spc="-20" dirty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con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respecto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a lo que puedes </a:t>
            </a:r>
            <a:r>
              <a:rPr sz="2300" spc="-5" dirty="0">
                <a:cs typeface="Times New Roman"/>
              </a:rPr>
              <a:t>encontrar en el mercado. </a:t>
            </a:r>
            <a:r>
              <a:rPr sz="2300" dirty="0">
                <a:cs typeface="Times New Roman"/>
              </a:rPr>
              <a:t>Aunque </a:t>
            </a:r>
            <a:r>
              <a:rPr sz="2300" spc="-5" dirty="0">
                <a:cs typeface="Times New Roman"/>
              </a:rPr>
              <a:t>el valor estándar </a:t>
            </a:r>
            <a:r>
              <a:rPr sz="2300" spc="-5" dirty="0" err="1">
                <a:cs typeface="Times New Roman"/>
              </a:rPr>
              <a:t>es</a:t>
            </a:r>
            <a:r>
              <a:rPr sz="2300" spc="-5" dirty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de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smtClean="0">
                <a:cs typeface="Times New Roman"/>
              </a:rPr>
              <a:t>45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˚C</a:t>
            </a:r>
            <a:r>
              <a:rPr sz="2300" dirty="0" smtClean="0">
                <a:cs typeface="Times New Roman"/>
              </a:rPr>
              <a:t>.</a:t>
            </a:r>
            <a:endParaRPr sz="2300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1156" y="285368"/>
            <a:ext cx="18211800" cy="10079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tabLst>
                <a:tab pos="800100" algn="l"/>
              </a:tabLst>
            </a:pPr>
            <a:r>
              <a:rPr lang="es-ES"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Número</a:t>
            </a:r>
            <a:r>
              <a:rPr lang="es-ES" sz="2400" b="1" u="sng" spc="-2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lang="es-ES" sz="2400" b="1" u="sng" spc="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lang="es-ES" sz="2400" b="1" u="sng" spc="-1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lang="es-ES" sz="2400" b="1" u="sng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polos</a:t>
            </a:r>
            <a:r>
              <a:rPr lang="es-ES" sz="2400" b="1" dirty="0" smtClean="0">
                <a:cs typeface="Times New Roman"/>
              </a:rPr>
              <a:t>: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indica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límite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superior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conductores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fase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más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neutro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instalación</a:t>
            </a:r>
            <a:r>
              <a:rPr lang="es-ES" sz="2400" spc="-5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decir,</a:t>
            </a:r>
            <a:r>
              <a:rPr lang="es-ES" sz="2400" dirty="0" smtClean="0">
                <a:cs typeface="Times New Roman"/>
              </a:rPr>
              <a:t> R,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S,T,N.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dirty="0" smtClean="0">
                <a:cs typeface="Times New Roman"/>
              </a:rPr>
              <a:t> da </a:t>
            </a:r>
            <a:r>
              <a:rPr lang="es-ES" sz="2400" spc="-5" dirty="0" smtClean="0">
                <a:cs typeface="Times New Roman"/>
              </a:rPr>
              <a:t>dos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opciones</a:t>
            </a:r>
            <a:endParaRPr lang="es-ES" sz="2400" dirty="0" smtClean="0">
              <a:cs typeface="Times New Roman"/>
            </a:endParaRPr>
          </a:p>
          <a:p>
            <a:pPr marL="800100" indent="-228600" algn="just">
              <a:buFont typeface="Courier New"/>
              <a:buChar char="o"/>
              <a:tabLst>
                <a:tab pos="800100" algn="l"/>
              </a:tabLst>
            </a:pPr>
            <a:r>
              <a:rPr sz="2400" spc="-5" dirty="0" smtClean="0">
                <a:cs typeface="Times New Roman"/>
              </a:rPr>
              <a:t>“</a:t>
            </a:r>
            <a:r>
              <a:rPr sz="2400" spc="-5" dirty="0">
                <a:cs typeface="Times New Roman"/>
              </a:rPr>
              <a:t>3-polos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preferentemente,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4-polos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requiera”.</a:t>
            </a:r>
            <a:endParaRPr sz="2400" dirty="0">
              <a:cs typeface="Times New Roman"/>
            </a:endParaRPr>
          </a:p>
          <a:p>
            <a:pPr marL="800100" indent="-228600" algn="just">
              <a:spcBef>
                <a:spcPts val="850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“4</a:t>
            </a:r>
            <a:r>
              <a:rPr sz="2400" dirty="0">
                <a:cs typeface="Times New Roman"/>
              </a:rPr>
              <a:t> polos </a:t>
            </a:r>
            <a:r>
              <a:rPr sz="2400" spc="-5" dirty="0">
                <a:cs typeface="Times New Roman"/>
              </a:rPr>
              <a:t>preferentemente”:</a:t>
            </a:r>
            <a:r>
              <a:rPr sz="2400" dirty="0">
                <a:cs typeface="Times New Roman"/>
              </a:rPr>
              <a:t> 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decir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añade</a:t>
            </a:r>
            <a:r>
              <a:rPr sz="2400" spc="-5" dirty="0">
                <a:cs typeface="Times New Roman"/>
              </a:rPr>
              <a:t> 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 </a:t>
            </a:r>
            <a:r>
              <a:rPr sz="2400" spc="-5" dirty="0">
                <a:cs typeface="Times New Roman"/>
              </a:rPr>
              <a:t>siempre.</a:t>
            </a:r>
            <a:endParaRPr sz="2400" dirty="0">
              <a:cs typeface="Times New Roman"/>
            </a:endParaRPr>
          </a:p>
          <a:p>
            <a:pPr marL="342900" marR="123825" indent="-228600" algn="just">
              <a:spcBef>
                <a:spcPts val="905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Detección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defecto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a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tierra</a:t>
            </a:r>
            <a:r>
              <a:rPr sz="2400" spc="-5" dirty="0">
                <a:cs typeface="Times New Roman"/>
              </a:rPr>
              <a:t>: es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forma </a:t>
            </a:r>
            <a:r>
              <a:rPr sz="2400" dirty="0">
                <a:cs typeface="Times New Roman"/>
              </a:rPr>
              <a:t>de saber </a:t>
            </a:r>
            <a:r>
              <a:rPr sz="2400" spc="-5" dirty="0">
                <a:cs typeface="Times New Roman"/>
              </a:rPr>
              <a:t>si hay corrientes </a:t>
            </a:r>
            <a:r>
              <a:rPr sz="2400" dirty="0">
                <a:cs typeface="Times New Roman"/>
              </a:rPr>
              <a:t>que </a:t>
            </a:r>
            <a:r>
              <a:rPr sz="2400" spc="-5" dirty="0" err="1" smtClean="0">
                <a:cs typeface="Times New Roman"/>
              </a:rPr>
              <a:t>están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circulando</a:t>
            </a:r>
            <a:r>
              <a:rPr sz="2400" spc="-5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hacia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tierra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defecto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instalación.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detección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este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defecto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 </a:t>
            </a:r>
            <a:r>
              <a:rPr sz="2400" spc="-5" dirty="0">
                <a:cs typeface="Times New Roman"/>
              </a:rPr>
              <a:t>importante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proteger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las personas </a:t>
            </a:r>
            <a:r>
              <a:rPr sz="2400" dirty="0">
                <a:cs typeface="Times New Roman"/>
              </a:rPr>
              <a:t>o puede obviarse </a:t>
            </a:r>
            <a:r>
              <a:rPr sz="2400" spc="-5" dirty="0">
                <a:cs typeface="Times New Roman"/>
              </a:rPr>
              <a:t>con el </a:t>
            </a:r>
            <a:r>
              <a:rPr sz="2400" dirty="0">
                <a:cs typeface="Times New Roman"/>
              </a:rPr>
              <a:t>fin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obtener</a:t>
            </a:r>
            <a:r>
              <a:rPr sz="2400" spc="-5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mejor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continuidad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suministro.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Este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punto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relaciona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4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tanto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regímenes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neutro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5" dirty="0">
                <a:cs typeface="Times New Roman"/>
              </a:rPr>
              <a:t> explicados.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ofrece</a:t>
            </a:r>
            <a:r>
              <a:rPr sz="2400" dirty="0">
                <a:cs typeface="Times New Roman"/>
              </a:rPr>
              <a:t> tres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posibilidades:</a:t>
            </a:r>
            <a:endParaRPr sz="2400" dirty="0">
              <a:cs typeface="Times New Roman"/>
            </a:endParaRPr>
          </a:p>
          <a:p>
            <a:pPr marL="800100" marR="123825" lvl="1" indent="-228600" algn="just">
              <a:spcBef>
                <a:spcPts val="800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“Ninguno”: </a:t>
            </a:r>
            <a:r>
              <a:rPr sz="2400" dirty="0">
                <a:cs typeface="Times New Roman"/>
              </a:rPr>
              <a:t>no </a:t>
            </a:r>
            <a:r>
              <a:rPr sz="2400" spc="5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detecta el </a:t>
            </a:r>
            <a:r>
              <a:rPr sz="2400" dirty="0">
                <a:cs typeface="Times New Roman"/>
              </a:rPr>
              <a:t>defecto a </a:t>
            </a:r>
            <a:r>
              <a:rPr sz="2400" spc="-5" dirty="0">
                <a:cs typeface="Times New Roman"/>
              </a:rPr>
              <a:t>tierra con el peligro que </a:t>
            </a:r>
            <a:r>
              <a:rPr sz="2400" spc="-5" dirty="0" err="1">
                <a:cs typeface="Times New Roman"/>
              </a:rPr>
              <a:t>eso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conlleva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</a:t>
            </a:r>
            <a:r>
              <a:rPr sz="2400" spc="-1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personas.</a:t>
            </a:r>
            <a:endParaRPr sz="2400" dirty="0">
              <a:cs typeface="Times New Roman"/>
            </a:endParaRPr>
          </a:p>
          <a:p>
            <a:pPr marL="800100" marR="123825" lvl="1" indent="-228600" algn="just">
              <a:spcBef>
                <a:spcPts val="805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“Prevea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detección del defecto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si es necesario”: en </a:t>
            </a:r>
            <a:r>
              <a:rPr sz="2400" dirty="0">
                <a:cs typeface="Times New Roman"/>
              </a:rPr>
              <a:t>los </a:t>
            </a:r>
            <a:r>
              <a:rPr sz="2400" dirty="0" err="1">
                <a:cs typeface="Times New Roman"/>
              </a:rPr>
              <a:t>puntos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proyectista </a:t>
            </a:r>
            <a:r>
              <a:rPr sz="2400" dirty="0">
                <a:cs typeface="Times New Roman"/>
              </a:rPr>
              <a:t>lo </a:t>
            </a:r>
            <a:r>
              <a:rPr sz="2400" spc="-5" dirty="0">
                <a:cs typeface="Times New Roman"/>
              </a:rPr>
              <a:t>considere </a:t>
            </a:r>
            <a:r>
              <a:rPr sz="2400" dirty="0">
                <a:cs typeface="Times New Roman"/>
              </a:rPr>
              <a:t>oportuno, </a:t>
            </a:r>
            <a:r>
              <a:rPr sz="2400" spc="-5" dirty="0">
                <a:cs typeface="Times New Roman"/>
              </a:rPr>
              <a:t>se procederá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instalar el </a:t>
            </a:r>
            <a:r>
              <a:rPr sz="2400" spc="-5" dirty="0" err="1" smtClean="0">
                <a:cs typeface="Times New Roman"/>
              </a:rPr>
              <a:t>dispositivo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detecte este defecto, como puede ser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interruptor diferencial para </a:t>
            </a:r>
            <a:r>
              <a:rPr sz="2400" dirty="0" smtClean="0">
                <a:cs typeface="Times New Roman"/>
              </a:rPr>
              <a:t>un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sistema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TT.</a:t>
            </a:r>
          </a:p>
          <a:p>
            <a:pPr marL="784860" marR="121285" lvl="1" indent="-228600" algn="just">
              <a:spcBef>
                <a:spcPts val="950"/>
              </a:spcBef>
              <a:buFont typeface="Courier New"/>
              <a:buChar char="o"/>
              <a:tabLst>
                <a:tab pos="784860" algn="l"/>
              </a:tabLst>
            </a:pPr>
            <a:r>
              <a:rPr sz="2400" spc="-5" dirty="0">
                <a:cs typeface="Times New Roman"/>
              </a:rPr>
              <a:t>“Prevea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detección del defecto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tierra como estándar”: en este </a:t>
            </a:r>
            <a:r>
              <a:rPr sz="2400" spc="-5" dirty="0" err="1">
                <a:cs typeface="Times New Roman"/>
              </a:rPr>
              <a:t>caso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programa</a:t>
            </a:r>
            <a:r>
              <a:rPr sz="2400" spc="-5" dirty="0">
                <a:cs typeface="Times New Roman"/>
              </a:rPr>
              <a:t>, colocará las protecciones </a:t>
            </a:r>
            <a:r>
              <a:rPr sz="2400" dirty="0">
                <a:cs typeface="Times New Roman"/>
              </a:rPr>
              <a:t>pertinentes de </a:t>
            </a:r>
            <a:r>
              <a:rPr sz="2400" spc="-5" dirty="0">
                <a:cs typeface="Times New Roman"/>
              </a:rPr>
              <a:t>defecto </a:t>
            </a:r>
            <a:r>
              <a:rPr sz="2400" dirty="0">
                <a:cs typeface="Times New Roman"/>
              </a:rPr>
              <a:t>a </a:t>
            </a:r>
            <a:r>
              <a:rPr sz="2400" spc="-5" dirty="0" err="1">
                <a:cs typeface="Times New Roman"/>
              </a:rPr>
              <a:t>tierra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siempre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-4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tenga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ocasión,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aumento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coste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espacio</a:t>
            </a:r>
            <a:r>
              <a:rPr sz="2400" spc="-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en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cuadros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conlleva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342900" marR="120650" indent="-228600" algn="just">
              <a:spcBef>
                <a:spcPts val="15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Punto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referencia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para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cálculo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caída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tensión</a:t>
            </a:r>
            <a:r>
              <a:rPr sz="2400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ofrece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posibilidades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 marL="800100" marR="122555" lvl="1" indent="-228600" algn="just">
              <a:spcBef>
                <a:spcPts val="745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“Terminales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Primario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transformador”: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decir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toma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como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referencia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valor</a:t>
            </a:r>
            <a:r>
              <a:rPr sz="2400" spc="-5" dirty="0">
                <a:cs typeface="Times New Roman"/>
              </a:rPr>
              <a:t> nominal</a:t>
            </a:r>
            <a:r>
              <a:rPr sz="2400" dirty="0">
                <a:cs typeface="Times New Roman"/>
              </a:rPr>
              <a:t> de media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-5" dirty="0">
                <a:cs typeface="Times New Roman"/>
              </a:rPr>
              <a:t> 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orden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kilovoltios.</a:t>
            </a:r>
          </a:p>
          <a:p>
            <a:pPr marL="800100" marR="123825" lvl="1" indent="-228600" algn="just">
              <a:spcBef>
                <a:spcPts val="805"/>
              </a:spcBef>
              <a:buFont typeface="Courier New"/>
              <a:buChar char="o"/>
              <a:tabLst>
                <a:tab pos="800100" algn="l"/>
              </a:tabLst>
            </a:pPr>
            <a:r>
              <a:rPr sz="2400" spc="-5" dirty="0">
                <a:cs typeface="Times New Roman"/>
              </a:rPr>
              <a:t>“Terminales </a:t>
            </a:r>
            <a:r>
              <a:rPr sz="2400" dirty="0">
                <a:cs typeface="Times New Roman"/>
              </a:rPr>
              <a:t>del secundario </a:t>
            </a:r>
            <a:r>
              <a:rPr sz="2400" spc="-5" dirty="0">
                <a:cs typeface="Times New Roman"/>
              </a:rPr>
              <a:t>del transformador”: </a:t>
            </a:r>
            <a:r>
              <a:rPr sz="2400" dirty="0">
                <a:cs typeface="Times New Roman"/>
              </a:rPr>
              <a:t>toma </a:t>
            </a:r>
            <a:r>
              <a:rPr sz="2400" spc="-5" dirty="0">
                <a:cs typeface="Times New Roman"/>
              </a:rPr>
              <a:t>como </a:t>
            </a:r>
            <a:r>
              <a:rPr sz="2400" spc="-5" dirty="0" err="1">
                <a:cs typeface="Times New Roman"/>
              </a:rPr>
              <a:t>referencia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tensión</a:t>
            </a:r>
            <a:r>
              <a:rPr sz="2400" spc="-6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nominal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baja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orden</a:t>
            </a:r>
            <a:r>
              <a:rPr sz="2400" spc="-6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voltios,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método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más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usual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recogido</a:t>
            </a:r>
            <a:r>
              <a:rPr sz="2400" dirty="0">
                <a:cs typeface="Times New Roman"/>
              </a:rPr>
              <a:t> 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Reglamento de Baja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Tensión.</a:t>
            </a:r>
            <a:endParaRPr sz="2400" dirty="0">
              <a:cs typeface="Times New Roman"/>
            </a:endParaRPr>
          </a:p>
          <a:p>
            <a:pPr marL="342900" marR="120014" indent="-228600" algn="just">
              <a:spcBef>
                <a:spcPts val="905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Referencia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a la tensión 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uso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[%]</a:t>
            </a:r>
            <a:r>
              <a:rPr sz="2400" b="1" dirty="0">
                <a:cs typeface="Times New Roman"/>
              </a:rPr>
              <a:t>: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porcentaje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decalaje </a:t>
            </a:r>
            <a:r>
              <a:rPr sz="2400" dirty="0">
                <a:cs typeface="Times New Roman"/>
              </a:rPr>
              <a:t>entre las </a:t>
            </a:r>
            <a:r>
              <a:rPr sz="2400" dirty="0" err="1" smtClean="0">
                <a:cs typeface="Times New Roman"/>
              </a:rPr>
              <a:t>tensiones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nominales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tensiones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instalación,</a:t>
            </a:r>
            <a:r>
              <a:rPr sz="2400" dirty="0">
                <a:cs typeface="Times New Roman"/>
              </a:rPr>
              <a:t> 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estas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no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coincidiesen</a:t>
            </a:r>
            <a:r>
              <a:rPr sz="2400" spc="-5" dirty="0">
                <a:cs typeface="Times New Roman"/>
              </a:rPr>
              <a:t>. Simaris </a:t>
            </a:r>
            <a:r>
              <a:rPr sz="2400" dirty="0">
                <a:cs typeface="Times New Roman"/>
              </a:rPr>
              <a:t>ofrece </a:t>
            </a:r>
            <a:r>
              <a:rPr sz="2400" spc="-5" dirty="0">
                <a:cs typeface="Times New Roman"/>
              </a:rPr>
              <a:t>valores inferiores </a:t>
            </a:r>
            <a:r>
              <a:rPr sz="2400" dirty="0">
                <a:cs typeface="Times New Roman"/>
              </a:rPr>
              <a:t>a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nominal, desde el </a:t>
            </a:r>
            <a:r>
              <a:rPr sz="2400" dirty="0">
                <a:cs typeface="Times New Roman"/>
              </a:rPr>
              <a:t>90%. </a:t>
            </a:r>
            <a:r>
              <a:rPr sz="2400" spc="-5" dirty="0" smtClean="0">
                <a:cs typeface="Times New Roman"/>
              </a:rPr>
              <a:t>Hasta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superiores</a:t>
            </a:r>
            <a:r>
              <a:rPr sz="2400" dirty="0">
                <a:cs typeface="Times New Roman"/>
              </a:rPr>
              <a:t> 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nominal de un </a:t>
            </a:r>
            <a:r>
              <a:rPr sz="2400" spc="-5" dirty="0">
                <a:cs typeface="Times New Roman"/>
              </a:rPr>
              <a:t>110%.</a:t>
            </a:r>
            <a:endParaRPr sz="2400" dirty="0">
              <a:cs typeface="Times New Roman"/>
            </a:endParaRPr>
          </a:p>
          <a:p>
            <a:pPr marL="342900" marR="121920" indent="-228600" algn="just">
              <a:spcBef>
                <a:spcPts val="910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Máxima caída 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tensión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permitida en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la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red [%]</a:t>
            </a:r>
            <a:r>
              <a:rPr sz="2400" b="1" spc="-5" dirty="0">
                <a:cs typeface="Times New Roman"/>
              </a:rPr>
              <a:t>: </a:t>
            </a:r>
            <a:r>
              <a:rPr sz="2400" spc="-5" dirty="0">
                <a:cs typeface="Times New Roman"/>
              </a:rPr>
              <a:t>el valor </a:t>
            </a:r>
            <a:r>
              <a:rPr sz="2400" dirty="0">
                <a:cs typeface="Times New Roman"/>
              </a:rPr>
              <a:t>máximo que </a:t>
            </a:r>
            <a:r>
              <a:rPr sz="2400" spc="-5" dirty="0">
                <a:cs typeface="Times New Roman"/>
              </a:rPr>
              <a:t>se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dar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toda la </a:t>
            </a:r>
            <a:r>
              <a:rPr sz="2400" spc="-5" dirty="0">
                <a:cs typeface="Times New Roman"/>
              </a:rPr>
              <a:t>instalación,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si se supera se </a:t>
            </a:r>
            <a:r>
              <a:rPr sz="2400" dirty="0">
                <a:cs typeface="Times New Roman"/>
              </a:rPr>
              <a:t>dará </a:t>
            </a:r>
            <a:r>
              <a:rPr sz="2400" spc="5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mensaje </a:t>
            </a:r>
            <a:r>
              <a:rPr sz="2400" dirty="0">
                <a:cs typeface="Times New Roman"/>
              </a:rPr>
              <a:t>de alarma </a:t>
            </a:r>
            <a:r>
              <a:rPr sz="2400" dirty="0" err="1">
                <a:cs typeface="Times New Roman"/>
              </a:rPr>
              <a:t>durante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cálculo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circuito. Pude</a:t>
            </a:r>
            <a:r>
              <a:rPr sz="2400" spc="-5" dirty="0">
                <a:cs typeface="Times New Roman"/>
              </a:rPr>
              <a:t> tener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desde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1% </a:t>
            </a:r>
            <a:r>
              <a:rPr sz="2400" spc="-5" dirty="0">
                <a:cs typeface="Times New Roman"/>
              </a:rPr>
              <a:t>hasta</a:t>
            </a:r>
            <a:r>
              <a:rPr sz="2400" dirty="0">
                <a:cs typeface="Times New Roman"/>
              </a:rPr>
              <a:t> un </a:t>
            </a:r>
            <a:r>
              <a:rPr sz="2400" spc="-5" dirty="0">
                <a:cs typeface="Times New Roman"/>
              </a:rPr>
              <a:t>24%.</a:t>
            </a:r>
            <a:endParaRPr sz="2400" dirty="0">
              <a:cs typeface="Times New Roman"/>
            </a:endParaRPr>
          </a:p>
          <a:p>
            <a:pPr marL="342900" marR="119380" indent="-228600" algn="just">
              <a:spcBef>
                <a:spcPts val="900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spc="-5" dirty="0">
                <a:cs typeface="Times New Roman"/>
              </a:rPr>
              <a:t>Máxima sección del </a:t>
            </a:r>
            <a:r>
              <a:rPr sz="2400" b="1" dirty="0">
                <a:cs typeface="Times New Roman"/>
              </a:rPr>
              <a:t>conductor [mm</a:t>
            </a:r>
            <a:r>
              <a:rPr sz="2400" b="1" baseline="31250" dirty="0">
                <a:cs typeface="Times New Roman"/>
              </a:rPr>
              <a:t>2</a:t>
            </a:r>
            <a:r>
              <a:rPr sz="2400" b="1" dirty="0">
                <a:cs typeface="Times New Roman"/>
              </a:rPr>
              <a:t>]: </a:t>
            </a:r>
            <a:r>
              <a:rPr sz="2400" spc="-5" dirty="0">
                <a:cs typeface="Times New Roman"/>
              </a:rPr>
              <a:t>como en </a:t>
            </a:r>
            <a:r>
              <a:rPr sz="2400" dirty="0">
                <a:cs typeface="Times New Roman"/>
              </a:rPr>
              <a:t>media tensión,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valor </a:t>
            </a:r>
            <a:r>
              <a:rPr sz="2400" dirty="0" err="1" smtClean="0">
                <a:cs typeface="Times New Roman"/>
              </a:rPr>
              <a:t>influye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6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dispositivos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conductores,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máxime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voltaje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-3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inferior.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Comprende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desde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1,5</a:t>
            </a:r>
            <a:r>
              <a:rPr sz="2400" spc="-2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mm</a:t>
            </a:r>
            <a:r>
              <a:rPr sz="2400" spc="7" baseline="31250" dirty="0">
                <a:cs typeface="Times New Roman"/>
              </a:rPr>
              <a:t>2</a:t>
            </a:r>
            <a:r>
              <a:rPr sz="2400" spc="112" baseline="312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(típico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iluminación</a:t>
            </a:r>
            <a:r>
              <a:rPr sz="2400" spc="-2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por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filamento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interior)</a:t>
            </a:r>
            <a:r>
              <a:rPr sz="2400" dirty="0">
                <a:cs typeface="Times New Roman"/>
              </a:rPr>
              <a:t> hasta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800 mm</a:t>
            </a:r>
            <a:r>
              <a:rPr sz="2400" baseline="31250" dirty="0">
                <a:cs typeface="Times New Roman"/>
              </a:rPr>
              <a:t>2</a:t>
            </a:r>
            <a:r>
              <a:rPr sz="2400" dirty="0">
                <a:cs typeface="Times New Roman"/>
              </a:rPr>
              <a:t>.</a:t>
            </a:r>
          </a:p>
          <a:p>
            <a:pPr marL="342900" marR="120014" indent="-228600" algn="just">
              <a:spcBef>
                <a:spcPts val="890"/>
              </a:spcBef>
              <a:buFont typeface="Symbol"/>
              <a:buChar char=""/>
              <a:tabLst>
                <a:tab pos="342900" algn="l"/>
              </a:tabLst>
            </a:pPr>
            <a:r>
              <a:rPr sz="2400" b="1" dirty="0">
                <a:cs typeface="Times New Roman"/>
              </a:rPr>
              <a:t>Mínima </a:t>
            </a:r>
            <a:r>
              <a:rPr sz="2400" b="1" spc="-5" dirty="0">
                <a:cs typeface="Times New Roman"/>
              </a:rPr>
              <a:t>sección del conductor </a:t>
            </a:r>
            <a:r>
              <a:rPr sz="2400" b="1" dirty="0">
                <a:cs typeface="Times New Roman"/>
              </a:rPr>
              <a:t>[mm</a:t>
            </a:r>
            <a:r>
              <a:rPr sz="2400" b="1" baseline="31250" dirty="0">
                <a:cs typeface="Times New Roman"/>
              </a:rPr>
              <a:t>2</a:t>
            </a:r>
            <a:r>
              <a:rPr sz="2400" b="1" dirty="0">
                <a:cs typeface="Times New Roman"/>
              </a:rPr>
              <a:t>]: </a:t>
            </a:r>
            <a:r>
              <a:rPr sz="2400" spc="-5" dirty="0">
                <a:cs typeface="Times New Roman"/>
              </a:rPr>
              <a:t>relacionado </a:t>
            </a:r>
            <a:r>
              <a:rPr sz="2400" dirty="0">
                <a:cs typeface="Times New Roman"/>
              </a:rPr>
              <a:t>también </a:t>
            </a:r>
            <a:r>
              <a:rPr sz="2400" spc="-5" dirty="0">
                <a:cs typeface="Times New Roman"/>
              </a:rPr>
              <a:t>con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caída </a:t>
            </a:r>
            <a:r>
              <a:rPr sz="2400" dirty="0">
                <a:cs typeface="Times New Roman"/>
              </a:rPr>
              <a:t>de </a:t>
            </a:r>
            <a:r>
              <a:rPr sz="2400" dirty="0" err="1" smtClean="0">
                <a:cs typeface="Times New Roman"/>
              </a:rPr>
              <a:t>tensión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conductor,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valor siempre </a:t>
            </a:r>
            <a:r>
              <a:rPr sz="2400" spc="-5" dirty="0">
                <a:cs typeface="Times New Roman"/>
              </a:rPr>
              <a:t>será </a:t>
            </a:r>
            <a:r>
              <a:rPr sz="2400" dirty="0">
                <a:cs typeface="Times New Roman"/>
              </a:rPr>
              <a:t>menor o igual que </a:t>
            </a:r>
            <a:r>
              <a:rPr sz="2400" spc="-5" dirty="0">
                <a:cs typeface="Times New Roman"/>
              </a:rPr>
              <a:t>el campo </a:t>
            </a:r>
            <a:r>
              <a:rPr sz="2400" spc="-5" dirty="0" smtClean="0">
                <a:cs typeface="Times New Roman"/>
              </a:rPr>
              <a:t>anterior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máxima sección del </a:t>
            </a:r>
            <a:r>
              <a:rPr sz="2400" dirty="0">
                <a:cs typeface="Times New Roman"/>
              </a:rPr>
              <a:t>conductor) </a:t>
            </a:r>
            <a:r>
              <a:rPr sz="2400" spc="-5" dirty="0">
                <a:cs typeface="Times New Roman"/>
              </a:rPr>
              <a:t>pero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tiene valores desde </a:t>
            </a:r>
            <a:r>
              <a:rPr sz="2400" dirty="0">
                <a:cs typeface="Times New Roman"/>
              </a:rPr>
              <a:t>1,5 </a:t>
            </a:r>
            <a:r>
              <a:rPr sz="2400" spc="10" dirty="0">
                <a:cs typeface="Times New Roman"/>
              </a:rPr>
              <a:t>mm</a:t>
            </a:r>
            <a:r>
              <a:rPr sz="2400" spc="15" baseline="31250" dirty="0">
                <a:cs typeface="Times New Roman"/>
              </a:rPr>
              <a:t>2</a:t>
            </a:r>
            <a:r>
              <a:rPr sz="2400" spc="22" baseline="312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 </a:t>
            </a:r>
            <a:r>
              <a:rPr sz="2400" dirty="0" smtClean="0">
                <a:cs typeface="Times New Roman"/>
              </a:rPr>
              <a:t>95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mm</a:t>
            </a:r>
            <a:r>
              <a:rPr sz="2400" baseline="31250" dirty="0" smtClean="0">
                <a:cs typeface="Times New Roman"/>
              </a:rPr>
              <a:t>2</a:t>
            </a:r>
            <a:r>
              <a:rPr sz="2400" dirty="0">
                <a:cs typeface="Times New Roma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37356" y="317500"/>
            <a:ext cx="17983200" cy="49859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6200" algn="just">
              <a:spcBef>
                <a:spcPts val="280"/>
              </a:spcBef>
            </a:pPr>
            <a:r>
              <a:rPr sz="2000" spc="-5" dirty="0">
                <a:cs typeface="Times New Roman"/>
              </a:rPr>
              <a:t>Descripción</a:t>
            </a:r>
            <a:r>
              <a:rPr sz="2000" spc="-1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Interfaz</a:t>
            </a:r>
            <a:endParaRPr sz="2000" dirty="0">
              <a:cs typeface="Times New Roman"/>
            </a:endParaRPr>
          </a:p>
          <a:p>
            <a:pPr marL="804545" marR="93980" indent="-228600" algn="just">
              <a:spcBef>
                <a:spcPts val="130"/>
              </a:spcBef>
              <a:buFont typeface="Symbol"/>
              <a:buChar char=""/>
              <a:tabLst>
                <a:tab pos="805180" algn="l"/>
              </a:tabLst>
            </a:pPr>
            <a:r>
              <a:rPr sz="20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Permitir reducción 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sección del </a:t>
            </a:r>
            <a:r>
              <a:rPr sz="2000" u="sng" dirty="0">
                <a:uFill>
                  <a:solidFill>
                    <a:srgbClr val="000000"/>
                  </a:solidFill>
                </a:uFill>
                <a:cs typeface="Times New Roman"/>
              </a:rPr>
              <a:t>conductor PEN</a:t>
            </a:r>
            <a:r>
              <a:rPr sz="2000" dirty="0">
                <a:cs typeface="Times New Roman"/>
              </a:rPr>
              <a:t>: </a:t>
            </a:r>
            <a:r>
              <a:rPr sz="2000" spc="-5" dirty="0">
                <a:cs typeface="Times New Roman"/>
              </a:rPr>
              <a:t>el conductor PEN </a:t>
            </a:r>
            <a:r>
              <a:rPr sz="2000" dirty="0">
                <a:cs typeface="Times New Roman"/>
              </a:rPr>
              <a:t>o CPN, </a:t>
            </a:r>
            <a:r>
              <a:rPr sz="2000" spc="-5" dirty="0" err="1" smtClean="0">
                <a:cs typeface="Times New Roman"/>
              </a:rPr>
              <a:t>en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esquemas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TN cumple </a:t>
            </a:r>
            <a:r>
              <a:rPr sz="2000" dirty="0">
                <a:cs typeface="Times New Roman"/>
              </a:rPr>
              <a:t>las </a:t>
            </a:r>
            <a:r>
              <a:rPr sz="2000" spc="-5" dirty="0">
                <a:cs typeface="Times New Roman"/>
              </a:rPr>
              <a:t>funciones </a:t>
            </a:r>
            <a:r>
              <a:rPr sz="2000" dirty="0">
                <a:cs typeface="Times New Roman"/>
              </a:rPr>
              <a:t>de conductor de </a:t>
            </a:r>
            <a:r>
              <a:rPr sz="2000" spc="-5" dirty="0">
                <a:cs typeface="Times New Roman"/>
              </a:rPr>
              <a:t>protección </a:t>
            </a:r>
            <a:r>
              <a:rPr sz="2000" dirty="0">
                <a:cs typeface="Times New Roman"/>
              </a:rPr>
              <a:t>y </a:t>
            </a:r>
            <a:r>
              <a:rPr sz="2000" spc="5" dirty="0">
                <a:cs typeface="Times New Roman"/>
              </a:rPr>
              <a:t>de </a:t>
            </a:r>
            <a:r>
              <a:rPr sz="2000" dirty="0" smtClean="0">
                <a:cs typeface="Times New Roman"/>
              </a:rPr>
              <a:t>conductor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neutro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simultáneamente (siempre </a:t>
            </a:r>
            <a:r>
              <a:rPr sz="2000" dirty="0">
                <a:cs typeface="Times New Roman"/>
              </a:rPr>
              <a:t>que la </a:t>
            </a:r>
            <a:r>
              <a:rPr sz="2000" spc="-5" dirty="0">
                <a:cs typeface="Times New Roman"/>
              </a:rPr>
              <a:t>instalación </a:t>
            </a:r>
            <a:r>
              <a:rPr sz="2000" dirty="0">
                <a:cs typeface="Times New Roman"/>
              </a:rPr>
              <a:t>no </a:t>
            </a:r>
            <a:r>
              <a:rPr sz="2000" spc="-5" dirty="0">
                <a:cs typeface="Times New Roman"/>
              </a:rPr>
              <a:t>se encuentre </a:t>
            </a:r>
            <a:r>
              <a:rPr sz="2000" dirty="0" err="1">
                <a:cs typeface="Times New Roman"/>
              </a:rPr>
              <a:t>protegida</a:t>
            </a:r>
            <a:r>
              <a:rPr sz="200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por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smtClean="0">
                <a:cs typeface="Times New Roman"/>
              </a:rPr>
              <a:t>un</a:t>
            </a:r>
            <a:r>
              <a:rPr sz="2000" spc="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dispositivo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protección</a:t>
            </a:r>
            <a:r>
              <a:rPr sz="2000" dirty="0">
                <a:cs typeface="Times New Roman"/>
              </a:rPr>
              <a:t> de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corriente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diferencial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residual).</a:t>
            </a:r>
            <a:r>
              <a:rPr sz="2000" dirty="0">
                <a:cs typeface="Times New Roman"/>
              </a:rPr>
              <a:t> El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reglamento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establece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 valor mínimo de 10 mm</a:t>
            </a:r>
            <a:r>
              <a:rPr sz="2000" baseline="31250" dirty="0">
                <a:cs typeface="Times New Roman"/>
              </a:rPr>
              <a:t>2</a:t>
            </a:r>
            <a:r>
              <a:rPr sz="2000" dirty="0">
                <a:cs typeface="Times New Roman"/>
              </a:rPr>
              <a:t>, </a:t>
            </a:r>
            <a:r>
              <a:rPr sz="2000" spc="-5" dirty="0">
                <a:cs typeface="Times New Roman"/>
              </a:rPr>
              <a:t>en cobre </a:t>
            </a:r>
            <a:r>
              <a:rPr sz="2000" dirty="0">
                <a:cs typeface="Times New Roman"/>
              </a:rPr>
              <a:t>o </a:t>
            </a:r>
            <a:r>
              <a:rPr sz="2000" spc="-5" dirty="0">
                <a:cs typeface="Times New Roman"/>
              </a:rPr>
              <a:t>aluminio. Pero esta </a:t>
            </a:r>
            <a:r>
              <a:rPr sz="2000" spc="-5" dirty="0" err="1">
                <a:cs typeface="Times New Roman"/>
              </a:rPr>
              <a:t>sección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smtClean="0">
                <a:cs typeface="Times New Roman"/>
              </a:rPr>
              <a:t>se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puede</a:t>
            </a:r>
            <a:r>
              <a:rPr sz="2000" spc="-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reducir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cumplen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una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serie de</a:t>
            </a:r>
            <a:r>
              <a:rPr sz="2000" spc="-5" dirty="0">
                <a:cs typeface="Times New Roman"/>
              </a:rPr>
              <a:t> premisas</a:t>
            </a:r>
            <a:r>
              <a:rPr sz="2000" dirty="0">
                <a:cs typeface="Times New Roman"/>
              </a:rPr>
              <a:t> según</a:t>
            </a:r>
            <a:r>
              <a:rPr sz="2000" spc="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Guía-BT-18:</a:t>
            </a:r>
            <a:endParaRPr sz="2000" dirty="0">
              <a:cs typeface="Times New Roman"/>
            </a:endParaRPr>
          </a:p>
          <a:p>
            <a:pPr marL="1261745" marR="96520" lvl="1" indent="-228600" algn="just">
              <a:spcBef>
                <a:spcPts val="805"/>
              </a:spcBef>
              <a:buFont typeface="Courier New"/>
              <a:buChar char="o"/>
              <a:tabLst>
                <a:tab pos="1262380" algn="l"/>
              </a:tabLst>
            </a:pPr>
            <a:r>
              <a:rPr sz="2000" dirty="0">
                <a:cs typeface="Times New Roman"/>
              </a:rPr>
              <a:t>La</a:t>
            </a:r>
            <a:r>
              <a:rPr sz="2000" spc="16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sección</a:t>
            </a:r>
            <a:r>
              <a:rPr sz="2000" spc="18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mínima</a:t>
            </a:r>
            <a:r>
              <a:rPr sz="2000" spc="1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puede</a:t>
            </a:r>
            <a:r>
              <a:rPr sz="2000" spc="1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ser</a:t>
            </a:r>
            <a:r>
              <a:rPr sz="2000" spc="17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1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4</a:t>
            </a:r>
            <a:r>
              <a:rPr sz="2000" spc="17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mm</a:t>
            </a:r>
            <a:r>
              <a:rPr sz="2000" spc="7" baseline="31250" dirty="0">
                <a:cs typeface="Times New Roman"/>
              </a:rPr>
              <a:t>2</a:t>
            </a:r>
            <a:r>
              <a:rPr sz="2000" spc="127" baseline="3125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si</a:t>
            </a:r>
            <a:r>
              <a:rPr sz="2000" spc="18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spc="17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cable</a:t>
            </a:r>
            <a:r>
              <a:rPr sz="2000" spc="17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es</a:t>
            </a:r>
            <a:r>
              <a:rPr sz="2000" spc="180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de</a:t>
            </a:r>
            <a:r>
              <a:rPr sz="2000" spc="1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cobre</a:t>
            </a:r>
            <a:r>
              <a:rPr sz="2000" spc="16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180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tipo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concéntrico</a:t>
            </a:r>
            <a:r>
              <a:rPr sz="2000" spc="-5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  <a:p>
            <a:pPr marL="1261745" marR="97155" lvl="1" indent="-228600" algn="just">
              <a:spcBef>
                <a:spcPts val="805"/>
              </a:spcBef>
              <a:buFont typeface="Courier New"/>
              <a:buChar char="o"/>
              <a:tabLst>
                <a:tab pos="1262380" algn="l"/>
              </a:tabLst>
            </a:pPr>
            <a:r>
              <a:rPr sz="2000" spc="-5" dirty="0">
                <a:cs typeface="Times New Roman"/>
              </a:rPr>
              <a:t>Conexiones</a:t>
            </a:r>
            <a:r>
              <a:rPr sz="2000" spc="2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2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continuidad</a:t>
            </a:r>
            <a:r>
              <a:rPr sz="2000" spc="2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duplicadas</a:t>
            </a:r>
            <a:r>
              <a:rPr sz="2000" spc="2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en</a:t>
            </a:r>
            <a:r>
              <a:rPr sz="2000" spc="2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todos</a:t>
            </a:r>
            <a:r>
              <a:rPr sz="2000" spc="2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los</a:t>
            </a:r>
            <a:r>
              <a:rPr sz="2000" spc="2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puntos</a:t>
            </a:r>
            <a:r>
              <a:rPr sz="2000" spc="2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195" dirty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conexión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sobre</a:t>
            </a:r>
            <a:r>
              <a:rPr sz="2000" spc="-15" dirty="0" smtClean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el</a:t>
            </a:r>
            <a:r>
              <a:rPr sz="2000" dirty="0">
                <a:cs typeface="Times New Roman"/>
              </a:rPr>
              <a:t> conductor externo.</a:t>
            </a:r>
          </a:p>
          <a:p>
            <a:pPr marL="76200" marR="100330" algn="just">
              <a:spcBef>
                <a:spcPts val="780"/>
              </a:spcBef>
            </a:pPr>
            <a:r>
              <a:rPr sz="2000" spc="-5" dirty="0">
                <a:cs typeface="Times New Roman"/>
              </a:rPr>
              <a:t>Por </a:t>
            </a:r>
            <a:r>
              <a:rPr sz="2000" dirty="0">
                <a:cs typeface="Times New Roman"/>
              </a:rPr>
              <a:t>tanto, </a:t>
            </a:r>
            <a:r>
              <a:rPr sz="2000" spc="-5" dirty="0">
                <a:cs typeface="Times New Roman"/>
              </a:rPr>
              <a:t>marcar esta </a:t>
            </a:r>
            <a:r>
              <a:rPr sz="2000" dirty="0">
                <a:cs typeface="Times New Roman"/>
              </a:rPr>
              <a:t>casilla </a:t>
            </a:r>
            <a:r>
              <a:rPr sz="2000" spc="-5" dirty="0">
                <a:cs typeface="Times New Roman"/>
              </a:rPr>
              <a:t>implica esto </a:t>
            </a:r>
            <a:r>
              <a:rPr sz="2000" dirty="0">
                <a:cs typeface="Times New Roman"/>
              </a:rPr>
              <a:t>y </a:t>
            </a:r>
            <a:r>
              <a:rPr sz="2000" spc="-5" dirty="0">
                <a:cs typeface="Times New Roman"/>
              </a:rPr>
              <a:t>si </a:t>
            </a:r>
            <a:r>
              <a:rPr sz="2000" dirty="0">
                <a:cs typeface="Times New Roman"/>
              </a:rPr>
              <a:t>no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va a </a:t>
            </a:r>
            <a:r>
              <a:rPr sz="2000" spc="-5" dirty="0">
                <a:cs typeface="Times New Roman"/>
              </a:rPr>
              <a:t>trabajar en </a:t>
            </a:r>
            <a:r>
              <a:rPr sz="2000" dirty="0">
                <a:cs typeface="Times New Roman"/>
              </a:rPr>
              <a:t>un esquema </a:t>
            </a:r>
            <a:r>
              <a:rPr sz="2000" spc="-5" dirty="0">
                <a:cs typeface="Times New Roman"/>
              </a:rPr>
              <a:t>TN </a:t>
            </a:r>
            <a:r>
              <a:rPr sz="2000" dirty="0">
                <a:cs typeface="Times New Roman"/>
              </a:rPr>
              <a:t>da </a:t>
            </a:r>
            <a:r>
              <a:rPr sz="2000" dirty="0" err="1">
                <a:cs typeface="Times New Roman"/>
              </a:rPr>
              <a:t>igual</a:t>
            </a:r>
            <a:r>
              <a:rPr sz="2000" dirty="0" smtClean="0">
                <a:cs typeface="Times New Roman"/>
              </a:rPr>
              <a:t>,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ya</a:t>
            </a:r>
            <a:r>
              <a:rPr sz="2000" spc="-10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que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no habrá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conductor </a:t>
            </a:r>
            <a:r>
              <a:rPr sz="2000" spc="-5" dirty="0">
                <a:cs typeface="Times New Roman"/>
              </a:rPr>
              <a:t>PEN.</a:t>
            </a:r>
            <a:endParaRPr sz="2000" dirty="0">
              <a:cs typeface="Times New Roman"/>
            </a:endParaRPr>
          </a:p>
          <a:p>
            <a:pPr marL="662305" lvl="1" indent="-317500" algn="just">
              <a:spcBef>
                <a:spcPts val="835"/>
              </a:spcBef>
              <a:buFont typeface="Times New Roman"/>
              <a:buAutoNum type="arabicPeriod" startAt="4"/>
              <a:tabLst>
                <a:tab pos="662940" algn="l"/>
              </a:tabLst>
            </a:pPr>
            <a:r>
              <a:rPr sz="2000" b="1" spc="-5" dirty="0">
                <a:cs typeface="Times New Roman"/>
              </a:rPr>
              <a:t>DESCRIPCIÓN</a:t>
            </a:r>
            <a:r>
              <a:rPr sz="2000" b="1" spc="-25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DEL </a:t>
            </a:r>
            <a:r>
              <a:rPr sz="2000" b="1" dirty="0">
                <a:cs typeface="Times New Roman"/>
              </a:rPr>
              <a:t>PASO </a:t>
            </a:r>
            <a:r>
              <a:rPr sz="2000" b="1" spc="-5" dirty="0">
                <a:cs typeface="Times New Roman"/>
              </a:rPr>
              <a:t>“DISEÑO</a:t>
            </a:r>
            <a:r>
              <a:rPr sz="2000" b="1" spc="-20" dirty="0">
                <a:cs typeface="Times New Roman"/>
              </a:rPr>
              <a:t> </a:t>
            </a:r>
            <a:r>
              <a:rPr sz="2000" b="1" dirty="0">
                <a:cs typeface="Times New Roman"/>
              </a:rPr>
              <a:t>DE</a:t>
            </a:r>
            <a:r>
              <a:rPr sz="2000" b="1" spc="-10" dirty="0">
                <a:cs typeface="Times New Roman"/>
              </a:rPr>
              <a:t> </a:t>
            </a:r>
            <a:r>
              <a:rPr sz="2000" b="1" spc="-5" dirty="0">
                <a:cs typeface="Times New Roman"/>
              </a:rPr>
              <a:t>RED”</a:t>
            </a:r>
            <a:endParaRPr sz="2000" dirty="0">
              <a:cs typeface="Times New Roman"/>
            </a:endParaRPr>
          </a:p>
          <a:p>
            <a:pPr lvl="1" algn="just">
              <a:spcBef>
                <a:spcPts val="10"/>
              </a:spcBef>
              <a:buFont typeface="Times New Roman"/>
              <a:buAutoNum type="arabicPeriod" startAt="4"/>
            </a:pPr>
            <a:endParaRPr sz="2000" dirty="0">
              <a:cs typeface="Times New Roman"/>
            </a:endParaRPr>
          </a:p>
          <a:p>
            <a:pPr marL="76200" marR="97155" algn="just"/>
            <a:r>
              <a:rPr sz="2000" spc="-5" dirty="0">
                <a:cs typeface="Times New Roman"/>
              </a:rPr>
              <a:t>Es el paso </a:t>
            </a:r>
            <a:r>
              <a:rPr sz="2000" dirty="0">
                <a:cs typeface="Times New Roman"/>
              </a:rPr>
              <a:t>donde </a:t>
            </a:r>
            <a:r>
              <a:rPr sz="2000" spc="-5" dirty="0">
                <a:cs typeface="Times New Roman"/>
              </a:rPr>
              <a:t>se </a:t>
            </a:r>
            <a:r>
              <a:rPr sz="2000" dirty="0">
                <a:cs typeface="Times New Roman"/>
              </a:rPr>
              <a:t>construirá como tal </a:t>
            </a:r>
            <a:r>
              <a:rPr sz="2000" spc="5" dirty="0">
                <a:cs typeface="Times New Roman"/>
              </a:rPr>
              <a:t>la </a:t>
            </a:r>
            <a:r>
              <a:rPr sz="2000" spc="-5" dirty="0">
                <a:cs typeface="Times New Roman"/>
              </a:rPr>
              <a:t>instalación, se </a:t>
            </a:r>
            <a:r>
              <a:rPr sz="2000" dirty="0">
                <a:cs typeface="Times New Roman"/>
              </a:rPr>
              <a:t>verá la </a:t>
            </a:r>
            <a:r>
              <a:rPr sz="2000" spc="-5" dirty="0">
                <a:cs typeface="Times New Roman"/>
              </a:rPr>
              <a:t>organización en </a:t>
            </a:r>
            <a:r>
              <a:rPr sz="2000" dirty="0">
                <a:cs typeface="Times New Roman"/>
              </a:rPr>
              <a:t>un </a:t>
            </a:r>
            <a:r>
              <a:rPr sz="2000" spc="-5" dirty="0" err="1" smtClean="0">
                <a:cs typeface="Times New Roman"/>
              </a:rPr>
              <a:t>circuito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unifilar</a:t>
            </a:r>
            <a:r>
              <a:rPr sz="2000" spc="-5" dirty="0">
                <a:cs typeface="Times New Roman"/>
              </a:rPr>
              <a:t>, se seleccionarán los diferentes </a:t>
            </a:r>
            <a:r>
              <a:rPr sz="2000" dirty="0">
                <a:cs typeface="Times New Roman"/>
              </a:rPr>
              <a:t>elementos que </a:t>
            </a:r>
            <a:r>
              <a:rPr sz="2000" spc="-5" dirty="0">
                <a:cs typeface="Times New Roman"/>
              </a:rPr>
              <a:t>se vayan introduciendo, se </a:t>
            </a:r>
            <a:r>
              <a:rPr sz="2000" spc="-5" dirty="0" err="1" smtClean="0">
                <a:cs typeface="Times New Roman"/>
              </a:rPr>
              <a:t>determinarán</a:t>
            </a:r>
            <a:r>
              <a:rPr lang="es-ES" sz="2000" spc="-5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los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modos de </a:t>
            </a:r>
            <a:r>
              <a:rPr sz="2000" spc="-5" dirty="0">
                <a:cs typeface="Times New Roman"/>
              </a:rPr>
              <a:t>funcionamiento, se calculará el </a:t>
            </a:r>
            <a:r>
              <a:rPr sz="2000" dirty="0">
                <a:cs typeface="Times New Roman"/>
              </a:rPr>
              <a:t>circuito y </a:t>
            </a:r>
            <a:r>
              <a:rPr sz="2000" spc="-5" dirty="0">
                <a:cs typeface="Times New Roman"/>
              </a:rPr>
              <a:t>numerosos parámetros </a:t>
            </a:r>
            <a:r>
              <a:rPr sz="2000" dirty="0">
                <a:cs typeface="Times New Roman"/>
              </a:rPr>
              <a:t>más </a:t>
            </a:r>
            <a:r>
              <a:rPr sz="2000" spc="-5" dirty="0">
                <a:cs typeface="Times New Roman"/>
              </a:rPr>
              <a:t>se </a:t>
            </a:r>
            <a:r>
              <a:rPr sz="2000" dirty="0" err="1" smtClean="0">
                <a:cs typeface="Times New Roman"/>
              </a:rPr>
              <a:t>podrán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configurar</a:t>
            </a:r>
            <a:r>
              <a:rPr sz="2000" spc="-5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  <a:p>
            <a:pPr marL="962660" lvl="2" indent="-346710" algn="just">
              <a:spcBef>
                <a:spcPts val="855"/>
              </a:spcBef>
              <a:buFont typeface="Times New Roman"/>
              <a:buAutoNum type="arabicPeriod"/>
              <a:tabLst>
                <a:tab pos="963294" algn="l"/>
              </a:tabLst>
            </a:pPr>
            <a:r>
              <a:rPr sz="20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CATÁLOGO</a:t>
            </a:r>
            <a:endParaRPr sz="2000" dirty="0">
              <a:cs typeface="Times New Roman"/>
            </a:endParaRPr>
          </a:p>
          <a:p>
            <a:pPr algn="just"/>
            <a:endParaRPr sz="2000" dirty="0">
              <a:cs typeface="Times New Roman"/>
            </a:endParaRPr>
          </a:p>
          <a:p>
            <a:pPr marL="76200" marR="97790" algn="just">
              <a:spcBef>
                <a:spcPts val="800"/>
              </a:spcBef>
            </a:pPr>
            <a:r>
              <a:rPr sz="2000" dirty="0">
                <a:cs typeface="Times New Roman"/>
              </a:rPr>
              <a:t>En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parte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superior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derecha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de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pantalla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se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puede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ver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pestaña</a:t>
            </a:r>
            <a:r>
              <a:rPr sz="2000" spc="-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“Catálogo”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rodeada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en</a:t>
            </a:r>
            <a:r>
              <a:rPr sz="2000" spc="-25" dirty="0">
                <a:cs typeface="Times New Roman"/>
              </a:rPr>
              <a:t> </a:t>
            </a:r>
            <a:r>
              <a:rPr sz="2000" dirty="0" err="1" smtClean="0">
                <a:cs typeface="Times New Roman"/>
              </a:rPr>
              <a:t>verde</a:t>
            </a:r>
            <a:r>
              <a:rPr lang="es-ES" sz="2000" dirty="0" smtClean="0">
                <a:cs typeface="Times New Roman"/>
              </a:rPr>
              <a:t> </a:t>
            </a:r>
            <a:r>
              <a:rPr sz="2000" spc="-5" dirty="0" err="1" smtClean="0">
                <a:cs typeface="Times New Roman"/>
              </a:rPr>
              <a:t>en</a:t>
            </a:r>
            <a:r>
              <a:rPr sz="2000" spc="-5" dirty="0" smtClean="0">
                <a:cs typeface="Times New Roman"/>
              </a:rPr>
              <a:t> </a:t>
            </a:r>
            <a:r>
              <a:rPr sz="2000" dirty="0">
                <a:cs typeface="Times New Roman"/>
              </a:rPr>
              <a:t>la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  <a:hlinkClick r:id="rId2" action="ppaction://hlinksldjump"/>
              </a:rPr>
              <a:t>Figura </a:t>
            </a:r>
            <a:r>
              <a:rPr sz="2000" dirty="0">
                <a:cs typeface="Times New Roman"/>
                <a:hlinkClick r:id="rId2" action="ppaction://hlinksldjump"/>
              </a:rPr>
              <a:t>36.</a:t>
            </a:r>
            <a:endParaRPr sz="20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05956" y="6769344"/>
            <a:ext cx="544083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36: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catálogo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356" y="5608770"/>
            <a:ext cx="7467600" cy="5942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cs typeface="Times New Roman"/>
              </a:rPr>
              <a:t>Compuesta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filas:</a:t>
            </a:r>
          </a:p>
          <a:p>
            <a:pPr marL="731520" indent="-229235">
              <a:spcBef>
                <a:spcPts val="944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sz="2400" b="1" spc="-5" dirty="0">
                <a:cs typeface="Times New Roman"/>
              </a:rPr>
              <a:t>“Entrada</a:t>
            </a:r>
            <a:r>
              <a:rPr sz="2400" b="1" dirty="0">
                <a:cs typeface="Times New Roman"/>
              </a:rPr>
              <a:t> 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sistema/Acoplamiento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barras”.</a:t>
            </a:r>
            <a:endParaRPr sz="2400" b="1" dirty="0">
              <a:cs typeface="Times New Roman"/>
            </a:endParaRPr>
          </a:p>
          <a:p>
            <a:pPr marL="731520" indent="-229235">
              <a:spcBef>
                <a:spcPts val="935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sz="2400" b="1" spc="-5" dirty="0">
                <a:cs typeface="Times New Roman"/>
              </a:rPr>
              <a:t>“Tablero/armario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distribución</a:t>
            </a:r>
            <a:r>
              <a:rPr sz="2400" b="1" dirty="0" smtClean="0">
                <a:cs typeface="Times New Roman"/>
              </a:rPr>
              <a:t>”.</a:t>
            </a:r>
            <a:endParaRPr lang="es-ES" sz="2400" b="1" dirty="0" smtClean="0">
              <a:cs typeface="Times New Roman"/>
            </a:endParaRPr>
          </a:p>
          <a:p>
            <a:pPr>
              <a:spcBef>
                <a:spcPts val="5"/>
              </a:spcBef>
            </a:pPr>
            <a:endParaRPr lang="es-ES" sz="1350" b="1" dirty="0" smtClean="0">
              <a:cs typeface="Times New Roman"/>
            </a:endParaRPr>
          </a:p>
          <a:p>
            <a:pPr marL="731520" indent="-229235" algn="just">
              <a:buFont typeface="Symbol"/>
              <a:buChar char=""/>
              <a:tabLst>
                <a:tab pos="731520" algn="l"/>
                <a:tab pos="732155" algn="l"/>
              </a:tabLst>
            </a:pPr>
            <a:r>
              <a:rPr lang="es-ES" sz="2400" b="1" spc="-5" dirty="0" smtClean="0">
                <a:cs typeface="Times New Roman"/>
              </a:rPr>
              <a:t>“Circuitos</a:t>
            </a:r>
            <a:r>
              <a:rPr lang="es-ES" sz="2400" b="1" spc="-1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finales”.</a:t>
            </a:r>
            <a:endParaRPr lang="es-ES" sz="2400" b="1" dirty="0" smtClean="0">
              <a:cs typeface="Times New Roman"/>
            </a:endParaRPr>
          </a:p>
          <a:p>
            <a:pPr marL="12700" marR="6985" algn="just">
              <a:spcBef>
                <a:spcPts val="790"/>
              </a:spcBef>
            </a:pPr>
            <a:r>
              <a:rPr lang="es-ES" sz="2400" spc="-5" dirty="0" smtClean="0">
                <a:latin typeface="Times New Roman"/>
                <a:cs typeface="Times New Roman"/>
              </a:rPr>
              <a:t>Cualquiera </a:t>
            </a:r>
            <a:r>
              <a:rPr lang="es-ES" sz="2400" dirty="0" smtClean="0">
                <a:latin typeface="Times New Roman"/>
                <a:cs typeface="Times New Roman"/>
              </a:rPr>
              <a:t>de los elementos que </a:t>
            </a:r>
            <a:r>
              <a:rPr lang="es-ES" sz="2400" spc="-5" dirty="0" smtClean="0">
                <a:latin typeface="Times New Roman"/>
                <a:cs typeface="Times New Roman"/>
              </a:rPr>
              <a:t>componen </a:t>
            </a:r>
            <a:r>
              <a:rPr lang="es-ES" sz="2400" dirty="0" smtClean="0">
                <a:latin typeface="Times New Roman"/>
                <a:cs typeface="Times New Roman"/>
              </a:rPr>
              <a:t>cada fila </a:t>
            </a:r>
            <a:r>
              <a:rPr lang="es-ES" sz="2400" spc="-5" dirty="0" smtClean="0">
                <a:latin typeface="Times New Roman"/>
                <a:cs typeface="Times New Roman"/>
              </a:rPr>
              <a:t>es seleccionable </a:t>
            </a:r>
            <a:r>
              <a:rPr lang="es-ES" sz="2400" dirty="0" smtClean="0">
                <a:latin typeface="Times New Roman"/>
                <a:cs typeface="Times New Roman"/>
              </a:rPr>
              <a:t>con </a:t>
            </a:r>
            <a:r>
              <a:rPr lang="es-ES" sz="2400" spc="-5" dirty="0" smtClean="0">
                <a:latin typeface="Times New Roman"/>
                <a:cs typeface="Times New Roman"/>
              </a:rPr>
              <a:t>el </a:t>
            </a:r>
            <a:r>
              <a:rPr lang="es-ES" sz="2400" dirty="0" smtClean="0">
                <a:latin typeface="Times New Roman"/>
                <a:cs typeface="Times New Roman"/>
              </a:rPr>
              <a:t>botón </a:t>
            </a:r>
            <a:r>
              <a:rPr lang="es-ES" sz="2400" spc="-5" dirty="0" smtClean="0">
                <a:latin typeface="Times New Roman"/>
                <a:cs typeface="Times New Roman"/>
              </a:rPr>
              <a:t>izquierdo del </a:t>
            </a:r>
            <a:r>
              <a:rPr lang="es-ES" sz="2400" spc="-5" dirty="0" smtClean="0">
                <a:latin typeface="Times New Roman"/>
                <a:cs typeface="Times New Roman"/>
              </a:rPr>
              <a:t>ratón </a:t>
            </a:r>
            <a:r>
              <a:rPr lang="es-ES" sz="2400" dirty="0" smtClean="0">
                <a:latin typeface="Times New Roman"/>
                <a:cs typeface="Times New Roman"/>
              </a:rPr>
              <a:t>y </a:t>
            </a:r>
            <a:r>
              <a:rPr lang="es-ES" sz="2400" spc="-5" dirty="0" smtClean="0">
                <a:latin typeface="Times New Roman"/>
                <a:cs typeface="Times New Roman"/>
              </a:rPr>
              <a:t>quedará marcado con </a:t>
            </a:r>
            <a:r>
              <a:rPr lang="es-ES" sz="2400" dirty="0" smtClean="0">
                <a:latin typeface="Times New Roman"/>
                <a:cs typeface="Times New Roman"/>
              </a:rPr>
              <a:t>un </a:t>
            </a:r>
            <a:r>
              <a:rPr lang="es-ES" sz="2400" spc="-5" dirty="0" smtClean="0">
                <a:latin typeface="Times New Roman"/>
                <a:cs typeface="Times New Roman"/>
              </a:rPr>
              <a:t>halo amarillo, mientras </a:t>
            </a:r>
            <a:r>
              <a:rPr lang="es-ES" sz="2400" dirty="0" smtClean="0">
                <a:latin typeface="Times New Roman"/>
                <a:cs typeface="Times New Roman"/>
              </a:rPr>
              <a:t>que </a:t>
            </a:r>
            <a:r>
              <a:rPr lang="es-ES" sz="2400" spc="-5" dirty="0" smtClean="0">
                <a:latin typeface="Times New Roman"/>
                <a:cs typeface="Times New Roman"/>
              </a:rPr>
              <a:t>si se desplaza el ratón </a:t>
            </a:r>
            <a:r>
              <a:rPr lang="es-ES" sz="2400" dirty="0" smtClean="0">
                <a:latin typeface="Times New Roman"/>
                <a:cs typeface="Times New Roman"/>
              </a:rPr>
              <a:t>hacia </a:t>
            </a:r>
            <a:r>
              <a:rPr lang="es-ES" sz="2400" spc="10" dirty="0" smtClean="0">
                <a:latin typeface="Times New Roman"/>
                <a:cs typeface="Times New Roman"/>
              </a:rPr>
              <a:t>la </a:t>
            </a:r>
            <a:r>
              <a:rPr lang="es-ES" sz="2400" spc="-5" dirty="0" smtClean="0">
                <a:latin typeface="Times New Roman"/>
                <a:cs typeface="Times New Roman"/>
              </a:rPr>
              <a:t>ventana</a:t>
            </a:r>
            <a:r>
              <a:rPr lang="es-ES" sz="2400" spc="-30" dirty="0" smtClean="0">
                <a:latin typeface="Times New Roman"/>
                <a:cs typeface="Times New Roman"/>
              </a:rPr>
              <a:t> </a:t>
            </a:r>
            <a:r>
              <a:rPr lang="es-ES" sz="2400" spc="5" dirty="0" smtClean="0">
                <a:latin typeface="Times New Roman"/>
                <a:cs typeface="Times New Roman"/>
              </a:rPr>
              <a:t>de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gráficos el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cursor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será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acompañado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del </a:t>
            </a:r>
            <a:r>
              <a:rPr lang="es-ES" sz="2400" spc="-5" dirty="0" smtClean="0">
                <a:latin typeface="Times New Roman"/>
                <a:cs typeface="Times New Roman"/>
              </a:rPr>
              <a:t>elemento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se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ha</a:t>
            </a:r>
            <a:r>
              <a:rPr lang="es-ES" sz="2400" spc="-1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seleccionado</a:t>
            </a:r>
            <a:r>
              <a:rPr lang="es-ES" sz="2400" spc="-2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y</a:t>
            </a:r>
            <a:r>
              <a:rPr lang="es-ES" sz="2400" spc="-1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pulsando de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nuevo</a:t>
            </a:r>
            <a:r>
              <a:rPr lang="es-ES" sz="2400" spc="4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el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botón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izquierdo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del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ratón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el</a:t>
            </a:r>
            <a:r>
              <a:rPr lang="es-ES" sz="2400" spc="4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elemento</a:t>
            </a:r>
            <a:r>
              <a:rPr lang="es-ES" sz="2400" spc="4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quedará</a:t>
            </a:r>
            <a:r>
              <a:rPr lang="es-ES" sz="2400" spc="3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en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la</a:t>
            </a:r>
            <a:r>
              <a:rPr lang="es-ES" sz="2400" spc="4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situación</a:t>
            </a:r>
            <a:r>
              <a:rPr lang="es-ES" sz="2400" spc="3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sobre</a:t>
            </a:r>
            <a:r>
              <a:rPr lang="es-ES" sz="2400" spc="2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la</a:t>
            </a:r>
            <a:r>
              <a:rPr lang="es-ES" sz="2400" spc="4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</a:t>
            </a:r>
            <a:r>
              <a:rPr lang="es-ES" sz="2400" spc="4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está el </a:t>
            </a:r>
            <a:r>
              <a:rPr lang="es-ES" sz="2400" spc="-5" dirty="0" smtClean="0">
                <a:latin typeface="Times New Roman"/>
                <a:cs typeface="Times New Roman"/>
              </a:rPr>
              <a:t>cursor. A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continuación,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se</a:t>
            </a:r>
            <a:r>
              <a:rPr lang="es-ES" sz="2400" dirty="0" smtClean="0">
                <a:latin typeface="Times New Roman"/>
                <a:cs typeface="Times New Roman"/>
              </a:rPr>
              <a:t> va</a:t>
            </a:r>
            <a:r>
              <a:rPr lang="es-ES" sz="2400" spc="1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a describir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cada</a:t>
            </a:r>
            <a:r>
              <a:rPr lang="es-ES" sz="2400" dirty="0" smtClean="0">
                <a:latin typeface="Times New Roman"/>
                <a:cs typeface="Times New Roman"/>
              </a:rPr>
              <a:t> uno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de </a:t>
            </a:r>
            <a:r>
              <a:rPr lang="es-ES" sz="2400" spc="-5" dirty="0" smtClean="0">
                <a:latin typeface="Times New Roman"/>
                <a:cs typeface="Times New Roman"/>
              </a:rPr>
              <a:t>los</a:t>
            </a:r>
            <a:r>
              <a:rPr lang="es-ES" sz="2400" spc="10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elementos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que </a:t>
            </a:r>
            <a:r>
              <a:rPr lang="es-ES" sz="2400" spc="-5" dirty="0" smtClean="0">
                <a:latin typeface="Times New Roman"/>
                <a:cs typeface="Times New Roman"/>
              </a:rPr>
              <a:t>componen</a:t>
            </a:r>
            <a:r>
              <a:rPr lang="es-ES" sz="2400" spc="1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las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filas.</a:t>
            </a:r>
            <a:endParaRPr lang="es-ES" sz="2400" dirty="0" smtClean="0">
              <a:latin typeface="Times New Roman"/>
              <a:cs typeface="Times New Roman"/>
            </a:endParaRPr>
          </a:p>
          <a:p>
            <a:pPr marL="12700" marR="6985" algn="just">
              <a:spcBef>
                <a:spcPts val="790"/>
              </a:spcBef>
            </a:pPr>
            <a:endParaRPr lang="es-ES" sz="2400" dirty="0" smtClean="0">
              <a:latin typeface="Times New Roman"/>
              <a:cs typeface="Times New Roman"/>
            </a:endParaRPr>
          </a:p>
          <a:p>
            <a:pPr marL="731520" indent="-229235">
              <a:spcBef>
                <a:spcPts val="935"/>
              </a:spcBef>
              <a:buFont typeface="Symbol"/>
              <a:buChar char=""/>
              <a:tabLst>
                <a:tab pos="731520" algn="l"/>
                <a:tab pos="732155" algn="l"/>
              </a:tabLst>
            </a:pPr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3556" y="5303480"/>
            <a:ext cx="7772400" cy="51486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156" y="329527"/>
            <a:ext cx="17983200" cy="3657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algn="just">
              <a:spcBef>
                <a:spcPts val="855"/>
              </a:spcBef>
            </a:pPr>
            <a:r>
              <a:rPr sz="2400" b="1" dirty="0" smtClean="0">
                <a:latin typeface="Times New Roman"/>
                <a:cs typeface="Times New Roman"/>
              </a:rPr>
              <a:t>5.4.1.1</a:t>
            </a:r>
            <a:r>
              <a:rPr sz="2400" b="1" dirty="0">
                <a:latin typeface="Times New Roman"/>
                <a:cs typeface="Times New Roman"/>
              </a:rPr>
              <a:t>.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Entrada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del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sistema/Acoplamiento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de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barras</a:t>
            </a:r>
            <a:endParaRPr sz="2400" dirty="0">
              <a:latin typeface="Times New Roman"/>
              <a:cs typeface="Times New Roman"/>
            </a:endParaRPr>
          </a:p>
          <a:p>
            <a:pPr algn="just"/>
            <a:endParaRPr sz="24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r>
              <a:rPr sz="2400" spc="-5" dirty="0">
                <a:latin typeface="Times New Roman"/>
                <a:cs typeface="Times New Roman"/>
              </a:rPr>
              <a:t>Son los elementos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se deben añadir al </a:t>
            </a:r>
            <a:r>
              <a:rPr sz="2400" dirty="0">
                <a:latin typeface="Times New Roman"/>
                <a:cs typeface="Times New Roman"/>
              </a:rPr>
              <a:t>principio de </a:t>
            </a:r>
            <a:r>
              <a:rPr sz="2400" spc="-5" dirty="0">
                <a:latin typeface="Times New Roman"/>
                <a:cs typeface="Times New Roman"/>
              </a:rPr>
              <a:t>cada proyecto, si se intenta </a:t>
            </a:r>
            <a:r>
              <a:rPr sz="2400" dirty="0">
                <a:latin typeface="Times New Roman"/>
                <a:cs typeface="Times New Roman"/>
              </a:rPr>
              <a:t>añadir a </a:t>
            </a:r>
            <a:r>
              <a:rPr sz="2400" dirty="0" smtClean="0">
                <a:latin typeface="Times New Roman"/>
                <a:cs typeface="Times New Roman"/>
              </a:rPr>
              <a:t>la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ventana</a:t>
            </a:r>
            <a:r>
              <a:rPr sz="2400" spc="-40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gráficos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otro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elemento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filas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inferiores,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programa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dejará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implantación</a:t>
            </a:r>
            <a:r>
              <a:rPr sz="2400" dirty="0" smtClean="0">
                <a:latin typeface="Times New Roman"/>
                <a:cs typeface="Times New Roman"/>
              </a:rPr>
              <a:t>.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Ya</a:t>
            </a:r>
            <a:r>
              <a:rPr sz="2400" spc="-6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Simaris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contempla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desarrollo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arquitectura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desde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elementos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media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 err="1" smtClean="0">
                <a:latin typeface="Times New Roman"/>
                <a:cs typeface="Times New Roman"/>
              </a:rPr>
              <a:t>tensión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(</a:t>
            </a:r>
            <a:r>
              <a:rPr sz="2400" spc="-5" dirty="0">
                <a:latin typeface="Times New Roman"/>
                <a:cs typeface="Times New Roman"/>
              </a:rPr>
              <a:t>aguas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arriba)</a:t>
            </a:r>
            <a:r>
              <a:rPr sz="2400" dirty="0">
                <a:latin typeface="Times New Roman"/>
                <a:cs typeface="Times New Roman"/>
              </a:rPr>
              <a:t> hasta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baja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tensión,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donde </a:t>
            </a:r>
            <a:r>
              <a:rPr sz="2400" spc="-5" dirty="0">
                <a:latin typeface="Times New Roman"/>
                <a:cs typeface="Times New Roman"/>
              </a:rPr>
              <a:t>finalmente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estarán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situadas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diferentes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cargas.</a:t>
            </a:r>
            <a:endParaRPr sz="2400" dirty="0">
              <a:latin typeface="Times New Roman"/>
              <a:cs typeface="Times New Roman"/>
            </a:endParaRPr>
          </a:p>
          <a:p>
            <a:pPr marL="12700" algn="just">
              <a:spcBef>
                <a:spcPts val="855"/>
              </a:spcBef>
            </a:pPr>
            <a:r>
              <a:rPr sz="2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Transformador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24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Media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Tensión</a:t>
            </a:r>
            <a:endParaRPr sz="2400" dirty="0">
              <a:latin typeface="Times New Roman"/>
              <a:cs typeface="Times New Roman"/>
            </a:endParaRPr>
          </a:p>
          <a:p>
            <a:pPr algn="just"/>
            <a:endParaRPr sz="2400" dirty="0">
              <a:latin typeface="Times New Roman"/>
              <a:cs typeface="Times New Roman"/>
            </a:endParaRPr>
          </a:p>
          <a:p>
            <a:pPr marL="12700" marR="6350" algn="just">
              <a:spcBef>
                <a:spcPts val="795"/>
              </a:spcBef>
            </a:pPr>
            <a:r>
              <a:rPr sz="2400" dirty="0">
                <a:latin typeface="Times New Roman"/>
                <a:cs typeface="Times New Roman"/>
              </a:rPr>
              <a:t>El símbolo </a:t>
            </a:r>
            <a:r>
              <a:rPr sz="2400" spc="-5" dirty="0">
                <a:latin typeface="Times New Roman"/>
                <a:cs typeface="Times New Roman"/>
              </a:rPr>
              <a:t>es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el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-5" dirty="0">
                <a:latin typeface="Times New Roman"/>
                <a:cs typeface="Times New Roman"/>
              </a:rPr>
              <a:t>aparece marcado en amarillo </a:t>
            </a:r>
            <a:r>
              <a:rPr sz="2400" dirty="0">
                <a:latin typeface="Times New Roman"/>
                <a:cs typeface="Times New Roman"/>
              </a:rPr>
              <a:t>en la </a:t>
            </a:r>
            <a:r>
              <a:rPr sz="24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latin typeface="Times New Roman"/>
                <a:cs typeface="Times New Roman"/>
                <a:hlinkClick r:id="rId2" action="ppaction://hlinksldjump"/>
              </a:rPr>
              <a:t>37</a:t>
            </a:r>
            <a:r>
              <a:rPr sz="2400" dirty="0">
                <a:latin typeface="Times New Roman"/>
                <a:cs typeface="Times New Roman"/>
              </a:rPr>
              <a:t>. </a:t>
            </a:r>
            <a:r>
              <a:rPr sz="2400" spc="-5" dirty="0">
                <a:latin typeface="Times New Roman"/>
                <a:cs typeface="Times New Roman"/>
              </a:rPr>
              <a:t>Una vez </a:t>
            </a:r>
            <a:r>
              <a:rPr sz="2400" spc="-5" dirty="0" err="1">
                <a:latin typeface="Times New Roman"/>
                <a:cs typeface="Times New Roman"/>
              </a:rPr>
              <a:t>seleccionado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y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situado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5" dirty="0">
                <a:latin typeface="Times New Roman"/>
                <a:cs typeface="Times New Roman"/>
              </a:rPr>
              <a:t>pantalla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-5" dirty="0">
                <a:latin typeface="Times New Roman"/>
                <a:cs typeface="Times New Roman"/>
              </a:rPr>
              <a:t>gráficos, aparecerá </a:t>
            </a:r>
            <a:r>
              <a:rPr sz="2400" dirty="0">
                <a:latin typeface="Times New Roman"/>
                <a:cs typeface="Times New Roman"/>
              </a:rPr>
              <a:t>una </a:t>
            </a:r>
            <a:r>
              <a:rPr sz="2400" spc="-5" dirty="0">
                <a:latin typeface="Times New Roman"/>
                <a:cs typeface="Times New Roman"/>
              </a:rPr>
              <a:t>ventana, </a:t>
            </a:r>
            <a:r>
              <a:rPr sz="2400" dirty="0">
                <a:latin typeface="Times New Roman"/>
                <a:cs typeface="Times New Roman"/>
                <a:hlinkClick r:id="rId3" action="ppaction://hlinksldjump"/>
              </a:rPr>
              <a:t>Figura 38</a:t>
            </a:r>
            <a:r>
              <a:rPr sz="2400" dirty="0">
                <a:latin typeface="Times New Roman"/>
                <a:cs typeface="Times New Roman"/>
              </a:rPr>
              <a:t>. Algunos </a:t>
            </a:r>
            <a:r>
              <a:rPr sz="2400" spc="-5" dirty="0" err="1">
                <a:latin typeface="Times New Roman"/>
                <a:cs typeface="Times New Roman"/>
              </a:rPr>
              <a:t>campos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están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rellenos</a:t>
            </a:r>
            <a:r>
              <a:rPr sz="240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automáticamente</a:t>
            </a:r>
            <a:r>
              <a:rPr sz="2400" dirty="0">
                <a:latin typeface="Times New Roman"/>
                <a:cs typeface="Times New Roman"/>
              </a:rPr>
              <a:t> 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son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opcionales</a:t>
            </a:r>
            <a:r>
              <a:rPr sz="2400" dirty="0">
                <a:latin typeface="Times New Roman"/>
                <a:cs typeface="Times New Roman"/>
              </a:rPr>
              <a:t> 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marcados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verde,</a:t>
            </a:r>
            <a:r>
              <a:rPr sz="2400" dirty="0">
                <a:latin typeface="Times New Roman"/>
                <a:cs typeface="Times New Roman"/>
              </a:rPr>
              <a:t> longitudes,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Times New Roman"/>
                <a:cs typeface="Times New Roman"/>
              </a:rPr>
              <a:t>son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obligatorios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756" y="9950450"/>
            <a:ext cx="59435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37: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con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1156" y="4247719"/>
            <a:ext cx="8610600" cy="5410200"/>
          </a:xfrm>
          <a:prstGeom prst="rect">
            <a:avLst/>
          </a:prstGeom>
        </p:spPr>
      </p:pic>
      <p:grpSp>
        <p:nvGrpSpPr>
          <p:cNvPr id="6" name="object 3"/>
          <p:cNvGrpSpPr/>
          <p:nvPr/>
        </p:nvGrpSpPr>
        <p:grpSpPr>
          <a:xfrm>
            <a:off x="8760619" y="4202834"/>
            <a:ext cx="9964737" cy="5455086"/>
            <a:chOff x="882700" y="1088389"/>
            <a:chExt cx="5797550" cy="3647440"/>
          </a:xfrm>
        </p:grpSpPr>
        <p:sp>
          <p:nvSpPr>
            <p:cNvPr id="7" name="object 4"/>
            <p:cNvSpPr/>
            <p:nvPr/>
          </p:nvSpPr>
          <p:spPr>
            <a:xfrm>
              <a:off x="882700" y="1088389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797041" y="6096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4230" y="1094739"/>
              <a:ext cx="3365754" cy="3641090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8971756" y="9963728"/>
            <a:ext cx="927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68705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38: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3556" y="241300"/>
            <a:ext cx="14554200" cy="1145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0340" algn="just">
              <a:lnSpc>
                <a:spcPts val="2300"/>
              </a:lnSpc>
              <a:buFont typeface="Symbol"/>
              <a:buChar char=""/>
              <a:tabLst>
                <a:tab pos="194310" algn="l"/>
              </a:tabLst>
            </a:pPr>
            <a:r>
              <a:rPr sz="2300" b="1" dirty="0" err="1" smtClean="0">
                <a:cs typeface="Times New Roman"/>
              </a:rPr>
              <a:t>Tipo</a:t>
            </a:r>
            <a:r>
              <a:rPr sz="2300" b="1" spc="10" dirty="0" smtClean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de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Interruptor:</a:t>
            </a:r>
            <a:r>
              <a:rPr sz="2300" b="1" spc="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</a:t>
            </a:r>
            <a:r>
              <a:rPr sz="2300" spc="1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puede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seleccionar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entre</a:t>
            </a:r>
            <a:r>
              <a:rPr sz="2300" dirty="0">
                <a:cs typeface="Times New Roman"/>
              </a:rPr>
              <a:t> tres</a:t>
            </a:r>
            <a:r>
              <a:rPr sz="2300" spc="1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interruptores.</a:t>
            </a:r>
            <a:endParaRPr sz="2300" dirty="0">
              <a:cs typeface="Times New Roman"/>
            </a:endParaRPr>
          </a:p>
          <a:p>
            <a:pPr marL="567055" lvl="1" indent="-137795" algn="just">
              <a:lnSpc>
                <a:spcPts val="2300"/>
              </a:lnSpc>
              <a:spcBef>
                <a:spcPts val="84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</a:t>
            </a:r>
            <a:r>
              <a:rPr sz="2300" b="1" dirty="0">
                <a:cs typeface="Times New Roman"/>
              </a:rPr>
              <a:t> de</a:t>
            </a:r>
            <a:r>
              <a:rPr sz="2300" b="1" spc="-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tipo L1.1: </a:t>
            </a:r>
            <a:r>
              <a:rPr sz="2300" b="1" spc="-5" dirty="0" err="1">
                <a:cs typeface="Times New Roman"/>
              </a:rPr>
              <a:t>reconexión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 err="1" smtClean="0">
                <a:cs typeface="Times New Roman"/>
              </a:rPr>
              <a:t>automática</a:t>
            </a:r>
            <a:r>
              <a:rPr sz="2300" b="1" spc="-5" dirty="0" smtClean="0">
                <a:cs typeface="Times New Roman"/>
              </a:rPr>
              <a:t>.</a:t>
            </a:r>
            <a:endParaRPr lang="es-ES" sz="2300" b="1" spc="-5" dirty="0" smtClean="0">
              <a:cs typeface="Times New Roman"/>
            </a:endParaRPr>
          </a:p>
          <a:p>
            <a:pPr marL="567055" lvl="1" indent="-137795" algn="just">
              <a:lnSpc>
                <a:spcPts val="2300"/>
              </a:lnSpc>
              <a:spcBef>
                <a:spcPts val="84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 err="1" smtClean="0">
                <a:cs typeface="Times New Roman"/>
              </a:rPr>
              <a:t>Interruptor</a:t>
            </a:r>
            <a:r>
              <a:rPr sz="2300" b="1" spc="15" dirty="0" smtClean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con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MT: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reconexión</a:t>
            </a:r>
            <a:r>
              <a:rPr sz="2300" b="1" spc="1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no</a:t>
            </a:r>
            <a:r>
              <a:rPr sz="2300" b="1" spc="2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automática,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debido</a:t>
            </a:r>
            <a:r>
              <a:rPr sz="2300" b="1" spc="1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al</a:t>
            </a:r>
            <a:r>
              <a:rPr sz="2300" b="1" spc="1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fusible.</a:t>
            </a:r>
            <a:endParaRPr sz="2300" b="1" dirty="0">
              <a:cs typeface="Times New Roman"/>
            </a:endParaRPr>
          </a:p>
          <a:p>
            <a:pPr marL="567055" lvl="1" indent="-137795" algn="just">
              <a:lnSpc>
                <a:spcPts val="2300"/>
              </a:lnSpc>
              <a:spcBef>
                <a:spcPts val="840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</a:t>
            </a:r>
            <a:r>
              <a:rPr sz="2300" b="1" dirty="0">
                <a:cs typeface="Times New Roman"/>
              </a:rPr>
              <a:t> de tipo L2: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reconexión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automática.</a:t>
            </a:r>
            <a:endParaRPr sz="2300" b="1" dirty="0">
              <a:cs typeface="Times New Roman"/>
            </a:endParaRPr>
          </a:p>
          <a:p>
            <a:pPr marL="193675" marR="5715" indent="-181610" algn="just">
              <a:lnSpc>
                <a:spcPts val="2300"/>
              </a:lnSpc>
              <a:spcBef>
                <a:spcPts val="905"/>
              </a:spcBef>
              <a:buFont typeface="Symbol"/>
              <a:buChar char=""/>
              <a:tabLst>
                <a:tab pos="194310" algn="l"/>
              </a:tabLst>
            </a:pPr>
            <a:r>
              <a:rPr sz="2300" b="1" spc="-5" dirty="0">
                <a:cs typeface="Times New Roman"/>
              </a:rPr>
              <a:t>Longitud:</a:t>
            </a:r>
            <a:r>
              <a:rPr sz="2300" b="1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</a:t>
            </a:r>
            <a:r>
              <a:rPr sz="2300" dirty="0">
                <a:cs typeface="Times New Roman"/>
              </a:rPr>
              <a:t> la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primera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longitud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y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que</a:t>
            </a:r>
            <a:r>
              <a:rPr sz="2300" spc="5" dirty="0">
                <a:cs typeface="Times New Roman"/>
              </a:rPr>
              <a:t> va</a:t>
            </a:r>
            <a:r>
              <a:rPr sz="2300" spc="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acometida</a:t>
            </a:r>
            <a:r>
              <a:rPr sz="2300" dirty="0">
                <a:cs typeface="Times New Roman"/>
              </a:rPr>
              <a:t> </a:t>
            </a:r>
            <a:r>
              <a:rPr sz="2300" spc="15" dirty="0">
                <a:cs typeface="Times New Roman"/>
              </a:rPr>
              <a:t>de</a:t>
            </a:r>
            <a:r>
              <a:rPr sz="2300" spc="2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empresa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suministradora</a:t>
            </a:r>
            <a:r>
              <a:rPr sz="2300" spc="-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electricidad hasta el transformador de </a:t>
            </a:r>
            <a:r>
              <a:rPr sz="2300" spc="5" dirty="0">
                <a:cs typeface="Times New Roman"/>
              </a:rPr>
              <a:t>la </a:t>
            </a:r>
            <a:r>
              <a:rPr sz="2300" spc="-5" dirty="0">
                <a:cs typeface="Times New Roman"/>
              </a:rPr>
              <a:t>instalación </a:t>
            </a:r>
            <a:r>
              <a:rPr sz="2300" dirty="0">
                <a:cs typeface="Times New Roman"/>
              </a:rPr>
              <a:t>que nos </a:t>
            </a:r>
            <a:r>
              <a:rPr sz="2300" spc="-5" dirty="0" err="1">
                <a:cs typeface="Times New Roman"/>
              </a:rPr>
              <a:t>ocupa</a:t>
            </a:r>
            <a:r>
              <a:rPr sz="2300" spc="-5" dirty="0" smtClean="0">
                <a:cs typeface="Times New Roman"/>
              </a:rPr>
              <a:t>.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Es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obligatorio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rellenar</a:t>
            </a:r>
            <a:r>
              <a:rPr sz="2300" spc="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este </a:t>
            </a:r>
            <a:r>
              <a:rPr sz="2300" spc="-5" dirty="0">
                <a:cs typeface="Times New Roman"/>
              </a:rPr>
              <a:t>campo.</a:t>
            </a:r>
            <a:endParaRPr sz="2300" dirty="0">
              <a:cs typeface="Times New Roman"/>
            </a:endParaRPr>
          </a:p>
          <a:p>
            <a:pPr marL="193675" marR="5080" indent="-180340" algn="just">
              <a:lnSpc>
                <a:spcPts val="2300"/>
              </a:lnSpc>
              <a:spcBef>
                <a:spcPts val="915"/>
              </a:spcBef>
              <a:buFont typeface="Symbol"/>
              <a:buChar char=""/>
              <a:tabLst>
                <a:tab pos="194310" algn="l"/>
              </a:tabLst>
            </a:pPr>
            <a:r>
              <a:rPr sz="2300" b="1" spc="-5" dirty="0">
                <a:cs typeface="Times New Roman"/>
              </a:rPr>
              <a:t>Configuración del sistema: </a:t>
            </a:r>
            <a:r>
              <a:rPr sz="2300" spc="-5" dirty="0">
                <a:cs typeface="Times New Roman"/>
              </a:rPr>
              <a:t>hace referencia </a:t>
            </a:r>
            <a:r>
              <a:rPr sz="2300" dirty="0">
                <a:cs typeface="Times New Roman"/>
              </a:rPr>
              <a:t>a </a:t>
            </a:r>
            <a:r>
              <a:rPr sz="2300" spc="-5" dirty="0">
                <a:cs typeface="Times New Roman"/>
              </a:rPr>
              <a:t>los regímenes </a:t>
            </a:r>
            <a:r>
              <a:rPr sz="2300" dirty="0">
                <a:cs typeface="Times New Roman"/>
              </a:rPr>
              <a:t>de </a:t>
            </a:r>
            <a:r>
              <a:rPr sz="2300" spc="-5" dirty="0">
                <a:cs typeface="Times New Roman"/>
              </a:rPr>
              <a:t>neutro, si se </a:t>
            </a:r>
            <a:r>
              <a:rPr sz="2300" dirty="0" err="1" smtClean="0">
                <a:cs typeface="Times New Roman"/>
              </a:rPr>
              <a:t>pulsa</a:t>
            </a:r>
            <a:r>
              <a:rPr lang="es-ES" sz="2300" dirty="0" smtClean="0">
                <a:cs typeface="Times New Roman"/>
              </a:rPr>
              <a:t> </a:t>
            </a:r>
            <a:r>
              <a:rPr sz="2300" dirty="0" err="1" smtClean="0">
                <a:cs typeface="Times New Roman"/>
              </a:rPr>
              <a:t>sobre</a:t>
            </a:r>
            <a:r>
              <a:rPr sz="2300" spc="-15" dirty="0" smtClean="0">
                <a:cs typeface="Times New Roman"/>
              </a:rPr>
              <a:t> </a:t>
            </a:r>
            <a:r>
              <a:rPr sz="2300" dirty="0">
                <a:cs typeface="Times New Roman"/>
              </a:rPr>
              <a:t>la tecla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de</a:t>
            </a:r>
            <a:r>
              <a:rPr sz="2300" spc="-5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información </a:t>
            </a:r>
            <a:r>
              <a:rPr sz="2300" spc="-5" dirty="0">
                <a:cs typeface="Times New Roman"/>
              </a:rPr>
              <a:t>anexa,</a:t>
            </a:r>
            <a:r>
              <a:rPr sz="2300" dirty="0">
                <a:cs typeface="Times New Roman"/>
              </a:rPr>
              <a:t> los explica</a:t>
            </a:r>
            <a:r>
              <a:rPr sz="2300" spc="-10" dirty="0">
                <a:cs typeface="Times New Roman"/>
              </a:rPr>
              <a:t> </a:t>
            </a:r>
            <a:r>
              <a:rPr sz="2300" dirty="0">
                <a:cs typeface="Times New Roman"/>
              </a:rPr>
              <a:t>con </a:t>
            </a:r>
            <a:r>
              <a:rPr sz="2300" spc="-5" dirty="0">
                <a:cs typeface="Times New Roman"/>
              </a:rPr>
              <a:t>claridad.</a:t>
            </a:r>
            <a:endParaRPr sz="2300" dirty="0">
              <a:cs typeface="Times New Roman"/>
            </a:endParaRPr>
          </a:p>
          <a:p>
            <a:pPr marL="193675" marR="7620" indent="-180340" algn="just">
              <a:lnSpc>
                <a:spcPts val="2300"/>
              </a:lnSpc>
              <a:spcBef>
                <a:spcPts val="900"/>
              </a:spcBef>
              <a:buFont typeface="Symbol"/>
              <a:buChar char=""/>
              <a:tabLst>
                <a:tab pos="194310" algn="l"/>
              </a:tabLst>
            </a:pPr>
            <a:r>
              <a:rPr sz="2300" b="1" dirty="0">
                <a:cs typeface="Times New Roman"/>
              </a:rPr>
              <a:t>Tipo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de</a:t>
            </a:r>
            <a:r>
              <a:rPr sz="2300" b="1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interruptor:</a:t>
            </a:r>
            <a:r>
              <a:rPr sz="2300" b="1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es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interruptor</a:t>
            </a:r>
            <a:r>
              <a:rPr sz="2300" dirty="0">
                <a:cs typeface="Times New Roman"/>
              </a:rPr>
              <a:t> que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se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coloca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en</a:t>
            </a:r>
            <a:r>
              <a:rPr sz="2300" dirty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el</a:t>
            </a:r>
            <a:r>
              <a:rPr sz="2300" dirty="0">
                <a:cs typeface="Times New Roman"/>
              </a:rPr>
              <a:t> </a:t>
            </a:r>
            <a:r>
              <a:rPr sz="2300" dirty="0" err="1">
                <a:cs typeface="Times New Roman"/>
              </a:rPr>
              <a:t>secundario</a:t>
            </a:r>
            <a:r>
              <a:rPr sz="2300" spc="5" dirty="0">
                <a:cs typeface="Times New Roman"/>
              </a:rPr>
              <a:t> </a:t>
            </a:r>
            <a:r>
              <a:rPr sz="2300" spc="-5" dirty="0" smtClean="0">
                <a:cs typeface="Times New Roman"/>
              </a:rPr>
              <a:t>del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transformador</a:t>
            </a:r>
            <a:r>
              <a:rPr sz="2300" spc="-5" dirty="0" smtClean="0">
                <a:cs typeface="Times New Roman"/>
              </a:rPr>
              <a:t> </a:t>
            </a:r>
            <a:r>
              <a:rPr sz="2300" spc="-5" dirty="0">
                <a:cs typeface="Times New Roman"/>
              </a:rPr>
              <a:t>como </a:t>
            </a:r>
            <a:r>
              <a:rPr sz="2300" dirty="0">
                <a:cs typeface="Times New Roman"/>
              </a:rPr>
              <a:t>una </a:t>
            </a:r>
            <a:r>
              <a:rPr sz="2300" spc="-5" dirty="0">
                <a:cs typeface="Times New Roman"/>
              </a:rPr>
              <a:t>protección redundante, </a:t>
            </a:r>
            <a:r>
              <a:rPr sz="2300" dirty="0">
                <a:cs typeface="Times New Roman"/>
              </a:rPr>
              <a:t>no </a:t>
            </a:r>
            <a:r>
              <a:rPr sz="2300" spc="-5" dirty="0">
                <a:cs typeface="Times New Roman"/>
              </a:rPr>
              <a:t>se suele poner. </a:t>
            </a:r>
            <a:r>
              <a:rPr sz="2300" dirty="0">
                <a:cs typeface="Times New Roman"/>
              </a:rPr>
              <a:t>Aunque da </a:t>
            </a:r>
            <a:r>
              <a:rPr sz="2300" spc="-5" dirty="0" smtClean="0">
                <a:cs typeface="Times New Roman"/>
              </a:rPr>
              <a:t>las</a:t>
            </a:r>
            <a:r>
              <a:rPr lang="es-ES" sz="2300" spc="-5" dirty="0" smtClean="0">
                <a:cs typeface="Times New Roman"/>
              </a:rPr>
              <a:t> </a:t>
            </a:r>
            <a:r>
              <a:rPr sz="2300" spc="-5" dirty="0" err="1" smtClean="0">
                <a:cs typeface="Times New Roman"/>
              </a:rPr>
              <a:t>opciones</a:t>
            </a:r>
            <a:r>
              <a:rPr sz="2300" spc="-5" dirty="0">
                <a:cs typeface="Times New Roman"/>
              </a:rPr>
              <a:t>:</a:t>
            </a:r>
            <a:endParaRPr sz="2300" dirty="0">
              <a:cs typeface="Times New Roman"/>
            </a:endParaRPr>
          </a:p>
          <a:p>
            <a:pPr marL="567055" lvl="1" indent="-195580" algn="just">
              <a:lnSpc>
                <a:spcPts val="2300"/>
              </a:lnSpc>
              <a:spcBef>
                <a:spcPts val="840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dirty="0">
                <a:cs typeface="Times New Roman"/>
              </a:rPr>
              <a:t>Ninguno.</a:t>
            </a:r>
          </a:p>
          <a:p>
            <a:pPr marL="567055" lvl="1" indent="-195580" algn="just">
              <a:lnSpc>
                <a:spcPts val="2300"/>
              </a:lnSpc>
              <a:spcBef>
                <a:spcPts val="85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Interruptor:</a:t>
            </a:r>
            <a:r>
              <a:rPr sz="2300" b="1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más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caro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que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los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fusibles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y </a:t>
            </a:r>
            <a:r>
              <a:rPr sz="2300" b="1" spc="-5" dirty="0">
                <a:cs typeface="Times New Roman"/>
              </a:rPr>
              <a:t>requiere</a:t>
            </a:r>
            <a:r>
              <a:rPr sz="2300" b="1" dirty="0">
                <a:cs typeface="Times New Roman"/>
              </a:rPr>
              <a:t> más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mantenimiento.</a:t>
            </a:r>
          </a:p>
          <a:p>
            <a:pPr marL="567055" lvl="1" indent="-195580" algn="just">
              <a:lnSpc>
                <a:spcPts val="2300"/>
              </a:lnSpc>
              <a:spcBef>
                <a:spcPts val="850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Seccionador</a:t>
            </a:r>
            <a:r>
              <a:rPr sz="2300" b="1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con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fusible:</a:t>
            </a:r>
            <a:r>
              <a:rPr sz="2300" b="1" spc="1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no</a:t>
            </a:r>
            <a:r>
              <a:rPr sz="2300" b="1" spc="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rearmable,</a:t>
            </a:r>
            <a:r>
              <a:rPr sz="2300" b="1" spc="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ocupa más</a:t>
            </a:r>
            <a:r>
              <a:rPr sz="2300" b="1" spc="1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espacio.</a:t>
            </a:r>
            <a:endParaRPr sz="2300" b="1" dirty="0">
              <a:cs typeface="Times New Roman"/>
            </a:endParaRPr>
          </a:p>
          <a:p>
            <a:pPr marL="463550" marR="5080" lvl="1" indent="-91440" algn="just">
              <a:lnSpc>
                <a:spcPts val="2300"/>
              </a:lnSpc>
              <a:spcBef>
                <a:spcPts val="805"/>
              </a:spcBef>
              <a:buFont typeface="Courier New"/>
              <a:buChar char="o"/>
              <a:tabLst>
                <a:tab pos="567690" algn="l"/>
              </a:tabLst>
            </a:pPr>
            <a:r>
              <a:rPr sz="2300" b="1" spc="-5" dirty="0">
                <a:cs typeface="Times New Roman"/>
              </a:rPr>
              <a:t>Interruptor</a:t>
            </a:r>
            <a:r>
              <a:rPr sz="2300" b="1" dirty="0">
                <a:cs typeface="Times New Roman"/>
              </a:rPr>
              <a:t> fusible,</a:t>
            </a:r>
            <a:r>
              <a:rPr sz="2300" b="1" spc="27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BT:</a:t>
            </a:r>
            <a:r>
              <a:rPr sz="2300" b="1" spc="280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no</a:t>
            </a:r>
            <a:r>
              <a:rPr sz="2300" b="1" spc="275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rearmable,</a:t>
            </a:r>
            <a:r>
              <a:rPr sz="2300" b="1" spc="275" dirty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más</a:t>
            </a:r>
            <a:r>
              <a:rPr sz="2300" b="1" spc="29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compacto,</a:t>
            </a:r>
            <a:r>
              <a:rPr sz="2300" b="1" spc="280" dirty="0">
                <a:cs typeface="Times New Roman"/>
              </a:rPr>
              <a:t> </a:t>
            </a:r>
            <a:r>
              <a:rPr sz="2300" b="1" spc="-5" dirty="0">
                <a:cs typeface="Times New Roman"/>
              </a:rPr>
              <a:t>término</a:t>
            </a:r>
            <a:r>
              <a:rPr sz="2300" b="1" spc="275" dirty="0">
                <a:cs typeface="Times New Roman"/>
              </a:rPr>
              <a:t> </a:t>
            </a:r>
            <a:r>
              <a:rPr sz="2300" b="1" dirty="0" err="1">
                <a:cs typeface="Times New Roman"/>
              </a:rPr>
              <a:t>medio</a:t>
            </a:r>
            <a:r>
              <a:rPr sz="2300" b="1" spc="20" dirty="0">
                <a:cs typeface="Times New Roman"/>
              </a:rPr>
              <a:t> </a:t>
            </a:r>
            <a:r>
              <a:rPr sz="2300" b="1" spc="-5" dirty="0" smtClean="0">
                <a:cs typeface="Times New Roman"/>
              </a:rPr>
              <a:t>entre</a:t>
            </a:r>
            <a:r>
              <a:rPr lang="es-ES" sz="2300" b="1" spc="-5" dirty="0" smtClean="0">
                <a:cs typeface="Times New Roman"/>
              </a:rPr>
              <a:t> </a:t>
            </a:r>
            <a:r>
              <a:rPr sz="2300" b="1" spc="-5" dirty="0" err="1" smtClean="0">
                <a:cs typeface="Times New Roman"/>
              </a:rPr>
              <a:t>interruptor</a:t>
            </a:r>
            <a:r>
              <a:rPr sz="2300" b="1" spc="-5" dirty="0" smtClean="0">
                <a:cs typeface="Times New Roman"/>
              </a:rPr>
              <a:t> </a:t>
            </a:r>
            <a:r>
              <a:rPr sz="2300" b="1" dirty="0">
                <a:cs typeface="Times New Roman"/>
              </a:rPr>
              <a:t>y </a:t>
            </a:r>
            <a:r>
              <a:rPr sz="2300" b="1" spc="-5" dirty="0">
                <a:cs typeface="Times New Roman"/>
              </a:rPr>
              <a:t>fusible</a:t>
            </a:r>
            <a:r>
              <a:rPr sz="2300" b="1" spc="-5" dirty="0" smtClean="0">
                <a:cs typeface="Times New Roman"/>
              </a:rPr>
              <a:t>.</a:t>
            </a:r>
            <a:endParaRPr lang="es-ES" sz="2300" b="1" spc="-5" dirty="0" smtClean="0">
              <a:cs typeface="Times New Roman"/>
            </a:endParaRPr>
          </a:p>
          <a:p>
            <a:pPr algn="just">
              <a:lnSpc>
                <a:spcPts val="2300"/>
              </a:lnSpc>
              <a:spcBef>
                <a:spcPts val="25"/>
              </a:spcBef>
            </a:pPr>
            <a:endParaRPr lang="es-ES" sz="2300" dirty="0" smtClean="0">
              <a:cs typeface="Times New Roman"/>
            </a:endParaRPr>
          </a:p>
          <a:p>
            <a:pPr marL="329565" algn="just">
              <a:lnSpc>
                <a:spcPts val="2300"/>
              </a:lnSpc>
            </a:pPr>
            <a:r>
              <a:rPr lang="es-ES" sz="2300" dirty="0" smtClean="0">
                <a:cs typeface="Courier New"/>
              </a:rPr>
              <a:t>o</a:t>
            </a:r>
            <a:r>
              <a:rPr lang="es-ES" sz="2300" spc="110" dirty="0" smtClean="0">
                <a:cs typeface="Courier New"/>
              </a:rPr>
              <a:t> </a:t>
            </a:r>
            <a:r>
              <a:rPr lang="es-ES" sz="2300" spc="-5" dirty="0" smtClean="0">
                <a:cs typeface="Times New Roman"/>
              </a:rPr>
              <a:t>Fusible</a:t>
            </a:r>
            <a:r>
              <a:rPr lang="es-ES" sz="230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con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base:</a:t>
            </a:r>
            <a:r>
              <a:rPr lang="es-ES" sz="2300" spc="1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no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err="1" smtClean="0">
                <a:cs typeface="Times New Roman"/>
              </a:rPr>
              <a:t>rearmable</a:t>
            </a:r>
            <a:r>
              <a:rPr lang="es-ES" sz="2300" spc="-5" dirty="0" smtClean="0">
                <a:cs typeface="Times New Roman"/>
              </a:rPr>
              <a:t>,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opción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más</a:t>
            </a:r>
            <a:r>
              <a:rPr lang="es-ES" sz="2300" spc="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económica.</a:t>
            </a:r>
            <a:endParaRPr lang="es-ES" sz="2300" dirty="0" smtClean="0">
              <a:cs typeface="Times New Roman"/>
            </a:endParaRPr>
          </a:p>
          <a:p>
            <a:pPr marL="241300" marR="6350" indent="-228600" algn="just">
              <a:lnSpc>
                <a:spcPts val="2300"/>
              </a:lnSpc>
              <a:spcBef>
                <a:spcPts val="905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300" b="1" dirty="0" smtClean="0">
                <a:cs typeface="Times New Roman"/>
              </a:rPr>
              <a:t>Tipo </a:t>
            </a:r>
            <a:r>
              <a:rPr lang="es-ES" sz="2300" b="1" spc="-5" dirty="0" smtClean="0">
                <a:cs typeface="Times New Roman"/>
              </a:rPr>
              <a:t>de conexión: </a:t>
            </a:r>
            <a:r>
              <a:rPr lang="es-ES" sz="2300" spc="-5" dirty="0" smtClean="0">
                <a:cs typeface="Times New Roman"/>
              </a:rPr>
              <a:t>el tipo </a:t>
            </a:r>
            <a:r>
              <a:rPr lang="es-ES" sz="2300" dirty="0" smtClean="0">
                <a:cs typeface="Times New Roman"/>
              </a:rPr>
              <a:t>de unión </a:t>
            </a:r>
            <a:r>
              <a:rPr lang="es-ES" sz="2300" spc="-5" dirty="0" smtClean="0">
                <a:cs typeface="Times New Roman"/>
              </a:rPr>
              <a:t>eléctrica </a:t>
            </a:r>
            <a:r>
              <a:rPr lang="es-ES" sz="2300" dirty="0" smtClean="0">
                <a:cs typeface="Times New Roman"/>
              </a:rPr>
              <a:t>que va a </a:t>
            </a:r>
            <a:r>
              <a:rPr lang="es-ES" sz="2300" spc="-5" dirty="0" smtClean="0">
                <a:cs typeface="Times New Roman"/>
              </a:rPr>
              <a:t>llevar el </a:t>
            </a:r>
            <a:r>
              <a:rPr lang="es-ES" sz="2300" dirty="0" smtClean="0">
                <a:cs typeface="Times New Roman"/>
              </a:rPr>
              <a:t>suministro </a:t>
            </a:r>
            <a:r>
              <a:rPr lang="es-ES" sz="2300" spc="-5" dirty="0" smtClean="0">
                <a:cs typeface="Times New Roman"/>
              </a:rPr>
              <a:t>desde </a:t>
            </a:r>
            <a:r>
              <a:rPr lang="es-ES" sz="2300" spc="-5" dirty="0" smtClean="0">
                <a:cs typeface="Times New Roman"/>
              </a:rPr>
              <a:t>el secundario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del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transformador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hasta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el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cuadro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general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de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baja</a:t>
            </a:r>
            <a:r>
              <a:rPr lang="es-ES" sz="2300" spc="-5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tensión</a:t>
            </a:r>
            <a:r>
              <a:rPr lang="es-ES" sz="2300" spc="-40" dirty="0" smtClean="0">
                <a:cs typeface="Times New Roman"/>
              </a:rPr>
              <a:t> </a:t>
            </a:r>
            <a:r>
              <a:rPr lang="es-ES" sz="2300" dirty="0" smtClean="0">
                <a:cs typeface="Times New Roman"/>
              </a:rPr>
              <a:t>(CGBT)</a:t>
            </a:r>
            <a:r>
              <a:rPr lang="es-ES" sz="2300" spc="-45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situado aguas</a:t>
            </a:r>
            <a:r>
              <a:rPr lang="es-ES" sz="230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abajo.</a:t>
            </a:r>
            <a:r>
              <a:rPr lang="es-ES" sz="2300" spc="1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Hay</a:t>
            </a:r>
            <a:r>
              <a:rPr lang="es-ES" sz="2300" dirty="0" smtClean="0">
                <a:cs typeface="Times New Roman"/>
              </a:rPr>
              <a:t> </a:t>
            </a:r>
            <a:r>
              <a:rPr lang="es-ES" sz="2300" spc="-5" dirty="0" smtClean="0">
                <a:cs typeface="Times New Roman"/>
              </a:rPr>
              <a:t>tres</a:t>
            </a:r>
            <a:r>
              <a:rPr lang="es-ES" sz="2300" dirty="0" smtClean="0">
                <a:cs typeface="Times New Roman"/>
              </a:rPr>
              <a:t> tipos de</a:t>
            </a:r>
            <a:r>
              <a:rPr lang="es-ES" sz="2300" spc="-5" dirty="0" smtClean="0">
                <a:cs typeface="Times New Roman"/>
              </a:rPr>
              <a:t> conexionado:</a:t>
            </a:r>
            <a:endParaRPr lang="es-ES" sz="2300" dirty="0" smtClean="0">
              <a:cs typeface="Times New Roman"/>
            </a:endParaRPr>
          </a:p>
          <a:p>
            <a:pPr marL="524510" lvl="1" indent="-195580" algn="just">
              <a:lnSpc>
                <a:spcPts val="2300"/>
              </a:lnSpc>
              <a:spcBef>
                <a:spcPts val="855"/>
              </a:spcBef>
              <a:buFont typeface="Courier New"/>
              <a:buChar char="o"/>
              <a:tabLst>
                <a:tab pos="525145" algn="l"/>
              </a:tabLst>
            </a:pPr>
            <a:r>
              <a:rPr lang="es-ES" sz="2300" b="1" spc="-5" dirty="0" smtClean="0">
                <a:cs typeface="Times New Roman"/>
              </a:rPr>
              <a:t>Cable </a:t>
            </a:r>
            <a:r>
              <a:rPr lang="es-ES" sz="2300" b="1" dirty="0" smtClean="0">
                <a:cs typeface="Times New Roman"/>
              </a:rPr>
              <a:t>/ </a:t>
            </a:r>
            <a:r>
              <a:rPr lang="es-ES" sz="2300" b="1" spc="-5" dirty="0" smtClean="0">
                <a:cs typeface="Times New Roman"/>
              </a:rPr>
              <a:t>línea: </a:t>
            </a:r>
            <a:r>
              <a:rPr lang="es-ES" sz="2300" b="1" dirty="0" smtClean="0">
                <a:cs typeface="Times New Roman"/>
              </a:rPr>
              <a:t>el conductor</a:t>
            </a:r>
            <a:r>
              <a:rPr lang="es-ES" sz="2300" b="1" spc="-5" dirty="0" smtClean="0">
                <a:cs typeface="Times New Roman"/>
              </a:rPr>
              <a:t> </a:t>
            </a:r>
            <a:r>
              <a:rPr lang="es-ES" sz="2300" b="1" spc="-10" dirty="0" smtClean="0">
                <a:cs typeface="Times New Roman"/>
              </a:rPr>
              <a:t>es</a:t>
            </a:r>
            <a:r>
              <a:rPr lang="es-ES" sz="2300" b="1" dirty="0" smtClean="0">
                <a:cs typeface="Times New Roman"/>
              </a:rPr>
              <a:t> un</a:t>
            </a:r>
            <a:r>
              <a:rPr lang="es-ES" sz="2300" b="1" spc="-5" dirty="0" smtClean="0">
                <a:cs typeface="Times New Roman"/>
              </a:rPr>
              <a:t> cable.</a:t>
            </a:r>
            <a:endParaRPr lang="es-ES" sz="2300" b="1" dirty="0" smtClean="0">
              <a:cs typeface="Times New Roman"/>
            </a:endParaRPr>
          </a:p>
          <a:p>
            <a:pPr marL="690880" marR="5080" lvl="1" indent="-361315" algn="just">
              <a:lnSpc>
                <a:spcPts val="2300"/>
              </a:lnSpc>
              <a:spcBef>
                <a:spcPts val="910"/>
              </a:spcBef>
              <a:buFont typeface="Courier New"/>
              <a:buChar char="o"/>
              <a:tabLst>
                <a:tab pos="690880" algn="l"/>
              </a:tabLst>
            </a:pPr>
            <a:r>
              <a:rPr lang="es-ES" sz="2300" b="1" spc="-5" dirty="0" smtClean="0">
                <a:cs typeface="Times New Roman"/>
              </a:rPr>
              <a:t>Barras: el conductor son </a:t>
            </a:r>
            <a:r>
              <a:rPr lang="es-ES" sz="2300" b="1" dirty="0" smtClean="0">
                <a:cs typeface="Times New Roman"/>
              </a:rPr>
              <a:t>pletinas de cobre o aluminio </a:t>
            </a:r>
            <a:r>
              <a:rPr lang="es-ES" sz="2300" b="1" spc="-5" dirty="0" smtClean="0">
                <a:cs typeface="Times New Roman"/>
              </a:rPr>
              <a:t>rígidas desnudas </a:t>
            </a:r>
            <a:r>
              <a:rPr lang="es-ES" sz="2300" b="1" dirty="0" smtClean="0">
                <a:cs typeface="Times New Roman"/>
              </a:rPr>
              <a:t>o </a:t>
            </a:r>
            <a:r>
              <a:rPr lang="es-ES" sz="2300" b="1" spc="-5" dirty="0" smtClean="0">
                <a:cs typeface="Times New Roman"/>
              </a:rPr>
              <a:t>pintadas </a:t>
            </a:r>
            <a:r>
              <a:rPr lang="es-ES" sz="2300" b="1" spc="-5" dirty="0" smtClean="0">
                <a:cs typeface="Times New Roman"/>
              </a:rPr>
              <a:t>(mejor </a:t>
            </a:r>
            <a:r>
              <a:rPr lang="es-ES" sz="2300" b="1" dirty="0" smtClean="0">
                <a:cs typeface="Times New Roman"/>
              </a:rPr>
              <a:t>disipación de </a:t>
            </a:r>
            <a:r>
              <a:rPr lang="es-ES" sz="2300" b="1" spc="-5" dirty="0" smtClean="0">
                <a:cs typeface="Times New Roman"/>
              </a:rPr>
              <a:t>calor </a:t>
            </a:r>
            <a:r>
              <a:rPr lang="es-ES" sz="2300" b="1" dirty="0" smtClean="0">
                <a:cs typeface="Times New Roman"/>
              </a:rPr>
              <a:t>por radiación), </a:t>
            </a:r>
            <a:r>
              <a:rPr lang="es-ES" sz="2300" b="1" spc="-5" dirty="0" smtClean="0">
                <a:cs typeface="Times New Roman"/>
              </a:rPr>
              <a:t>son </a:t>
            </a:r>
            <a:r>
              <a:rPr lang="es-ES" sz="2300" b="1" dirty="0" smtClean="0">
                <a:cs typeface="Times New Roman"/>
              </a:rPr>
              <a:t>más </a:t>
            </a:r>
            <a:r>
              <a:rPr lang="es-ES" sz="2300" b="1" spc="-5" dirty="0" smtClean="0">
                <a:cs typeface="Times New Roman"/>
              </a:rPr>
              <a:t>baratas, </a:t>
            </a:r>
            <a:r>
              <a:rPr lang="es-ES" sz="2300" b="1" dirty="0" smtClean="0">
                <a:cs typeface="Times New Roman"/>
              </a:rPr>
              <a:t>menor </a:t>
            </a:r>
            <a:r>
              <a:rPr lang="es-ES" sz="2300" b="1" spc="-5" dirty="0" smtClean="0">
                <a:cs typeface="Times New Roman"/>
              </a:rPr>
              <a:t>peso </a:t>
            </a:r>
            <a:r>
              <a:rPr lang="es-ES" sz="2300" b="1" dirty="0" smtClean="0">
                <a:cs typeface="Times New Roman"/>
              </a:rPr>
              <a:t>sobre todo para </a:t>
            </a:r>
            <a:r>
              <a:rPr lang="es-ES" sz="2300" b="1" spc="-5" dirty="0" smtClean="0">
                <a:cs typeface="Times New Roman"/>
              </a:rPr>
              <a:t>mayores intensidades </a:t>
            </a:r>
            <a:r>
              <a:rPr lang="es-ES" sz="2300" b="1" dirty="0" smtClean="0">
                <a:cs typeface="Times New Roman"/>
              </a:rPr>
              <a:t>(&gt;200 </a:t>
            </a:r>
            <a:r>
              <a:rPr lang="es-ES" sz="2300" b="1" spc="-5" dirty="0" smtClean="0">
                <a:cs typeface="Times New Roman"/>
              </a:rPr>
              <a:t>A), </a:t>
            </a:r>
            <a:r>
              <a:rPr lang="es-ES" sz="2300" b="1" dirty="0" smtClean="0">
                <a:cs typeface="Times New Roman"/>
              </a:rPr>
              <a:t>más </a:t>
            </a:r>
            <a:r>
              <a:rPr lang="es-ES" sz="2300" b="1" spc="-5" dirty="0" smtClean="0">
                <a:cs typeface="Times New Roman"/>
              </a:rPr>
              <a:t>resistente </a:t>
            </a:r>
            <a:r>
              <a:rPr lang="es-ES" sz="2300" b="1" dirty="0" smtClean="0">
                <a:cs typeface="Times New Roman"/>
              </a:rPr>
              <a:t>a </a:t>
            </a:r>
            <a:r>
              <a:rPr lang="es-ES" sz="2300" b="1" spc="-5" dirty="0" smtClean="0">
                <a:cs typeface="Times New Roman"/>
              </a:rPr>
              <a:t>los roedores</a:t>
            </a:r>
            <a:r>
              <a:rPr lang="es-ES" sz="2300" b="1" spc="-5" dirty="0" smtClean="0">
                <a:cs typeface="Times New Roman"/>
              </a:rPr>
              <a:t>,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mayor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resistencia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temperaturas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extremas,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y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sobrecargas.</a:t>
            </a:r>
            <a:r>
              <a:rPr lang="es-ES" sz="2300" b="1" spc="-3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Pero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10" dirty="0" smtClean="0">
                <a:cs typeface="Times New Roman"/>
              </a:rPr>
              <a:t>su </a:t>
            </a:r>
            <a:r>
              <a:rPr lang="es-ES" sz="2300" b="1" spc="-5" dirty="0" smtClean="0">
                <a:cs typeface="Times New Roman"/>
              </a:rPr>
              <a:t>naturaleza </a:t>
            </a:r>
            <a:r>
              <a:rPr lang="es-ES" sz="2300" b="1" dirty="0" smtClean="0">
                <a:cs typeface="Times New Roman"/>
              </a:rPr>
              <a:t>rígida conlleva </a:t>
            </a:r>
            <a:r>
              <a:rPr lang="es-ES" sz="2300" b="1" spc="-5" dirty="0" smtClean="0">
                <a:cs typeface="Times New Roman"/>
              </a:rPr>
              <a:t>desventajas </a:t>
            </a:r>
            <a:r>
              <a:rPr lang="es-ES" sz="2300" b="1" dirty="0" smtClean="0">
                <a:cs typeface="Times New Roman"/>
              </a:rPr>
              <a:t>y </a:t>
            </a:r>
            <a:r>
              <a:rPr lang="es-ES" sz="2300" b="1" spc="-5" dirty="0" smtClean="0">
                <a:cs typeface="Times New Roman"/>
              </a:rPr>
              <a:t>restricciones en los lugares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dirty="0" smtClean="0">
                <a:cs typeface="Times New Roman"/>
              </a:rPr>
              <a:t>su </a:t>
            </a:r>
            <a:r>
              <a:rPr lang="es-ES" sz="2300" b="1" spc="-5" dirty="0" smtClean="0">
                <a:cs typeface="Times New Roman"/>
              </a:rPr>
              <a:t>instalación</a:t>
            </a:r>
            <a:r>
              <a:rPr lang="es-ES" sz="2300" b="1" spc="-5" dirty="0" smtClean="0">
                <a:cs typeface="Times New Roman"/>
              </a:rPr>
              <a:t>. </a:t>
            </a:r>
            <a:r>
              <a:rPr lang="es-ES" sz="2300" b="1" dirty="0" smtClean="0">
                <a:cs typeface="Times New Roman"/>
              </a:rPr>
              <a:t>En </a:t>
            </a:r>
            <a:r>
              <a:rPr lang="es-ES" sz="2300" b="1" spc="-5" dirty="0" smtClean="0">
                <a:cs typeface="Times New Roman"/>
              </a:rPr>
              <a:t>general, los instaladores prefieren el uso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barras en </a:t>
            </a:r>
            <a:r>
              <a:rPr lang="es-ES" sz="2300" b="1" dirty="0" smtClean="0">
                <a:cs typeface="Times New Roman"/>
              </a:rPr>
              <a:t>lugar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cables</a:t>
            </a:r>
            <a:r>
              <a:rPr lang="es-ES" sz="2300" b="1" spc="-6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para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intensidades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superiores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6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los</a:t>
            </a:r>
            <a:r>
              <a:rPr lang="es-ES" sz="2300" b="1" spc="-4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200</a:t>
            </a:r>
            <a:r>
              <a:rPr lang="es-ES" sz="2300" b="1" spc="-5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A.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Ya</a:t>
            </a:r>
            <a:r>
              <a:rPr lang="es-ES" sz="2300" b="1" spc="-3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que,</a:t>
            </a:r>
            <a:r>
              <a:rPr lang="es-ES" sz="2300" b="1" spc="-3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igualdad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5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sección </a:t>
            </a:r>
            <a:r>
              <a:rPr lang="es-ES" sz="2300" b="1" spc="-5" dirty="0" smtClean="0">
                <a:cs typeface="Times New Roman"/>
              </a:rPr>
              <a:t>transversal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y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temperaturas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2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régimen estacionario,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las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barras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admiten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mayor </a:t>
            </a:r>
            <a:r>
              <a:rPr lang="es-ES" sz="2300" b="1" spc="-5" dirty="0" smtClean="0">
                <a:cs typeface="Times New Roman"/>
              </a:rPr>
              <a:t>intensidad </a:t>
            </a:r>
            <a:r>
              <a:rPr lang="es-ES" sz="2300" b="1" dirty="0" smtClean="0">
                <a:cs typeface="Times New Roman"/>
              </a:rPr>
              <a:t>que </a:t>
            </a:r>
            <a:r>
              <a:rPr lang="es-ES" sz="2300" b="1" spc="-5" dirty="0" smtClean="0">
                <a:cs typeface="Times New Roman"/>
              </a:rPr>
              <a:t>los cables, dado </a:t>
            </a:r>
            <a:r>
              <a:rPr lang="es-ES" sz="2300" b="1" dirty="0" smtClean="0">
                <a:cs typeface="Times New Roman"/>
              </a:rPr>
              <a:t>que </a:t>
            </a:r>
            <a:r>
              <a:rPr lang="es-ES" sz="2300" b="1" spc="-5" dirty="0" smtClean="0">
                <a:cs typeface="Times New Roman"/>
              </a:rPr>
              <a:t>los recubrimientos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estos actúan </a:t>
            </a:r>
            <a:r>
              <a:rPr lang="es-ES" sz="2300" b="1" dirty="0" smtClean="0">
                <a:cs typeface="Times New Roman"/>
              </a:rPr>
              <a:t>como </a:t>
            </a:r>
            <a:r>
              <a:rPr lang="es-ES" sz="2300" b="1" spc="-5" dirty="0" smtClean="0">
                <a:cs typeface="Times New Roman"/>
              </a:rPr>
              <a:t>aislante </a:t>
            </a:r>
            <a:r>
              <a:rPr lang="es-ES" sz="2300" b="1" spc="-5" dirty="0" smtClean="0">
                <a:cs typeface="Times New Roman"/>
              </a:rPr>
              <a:t>térmico </a:t>
            </a:r>
            <a:r>
              <a:rPr lang="es-ES" sz="2300" b="1" dirty="0" smtClean="0">
                <a:cs typeface="Times New Roman"/>
              </a:rPr>
              <a:t>dificultando la </a:t>
            </a:r>
            <a:r>
              <a:rPr lang="es-ES" sz="2300" b="1" spc="-5" dirty="0" smtClean="0">
                <a:cs typeface="Times New Roman"/>
              </a:rPr>
              <a:t>evacuación del </a:t>
            </a:r>
            <a:r>
              <a:rPr lang="es-ES" sz="2300" b="1" dirty="0" smtClean="0">
                <a:cs typeface="Times New Roman"/>
              </a:rPr>
              <a:t>calor. En </a:t>
            </a:r>
            <a:r>
              <a:rPr lang="es-ES" sz="2300" b="1" spc="-5" dirty="0" smtClean="0">
                <a:cs typeface="Times New Roman"/>
              </a:rPr>
              <a:t>el </a:t>
            </a:r>
            <a:r>
              <a:rPr lang="es-ES" sz="2300" b="1" dirty="0" smtClean="0">
                <a:cs typeface="Times New Roman"/>
              </a:rPr>
              <a:t>caso de que </a:t>
            </a:r>
            <a:r>
              <a:rPr lang="es-ES" sz="2300" b="1" spc="-5" dirty="0" smtClean="0">
                <a:cs typeface="Times New Roman"/>
              </a:rPr>
              <a:t>se seleccione</a:t>
            </a:r>
            <a:r>
              <a:rPr lang="es-ES" sz="2300" b="1" spc="-2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barras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se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abrirá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un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campo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adicional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para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elegir</a:t>
            </a:r>
            <a:r>
              <a:rPr lang="es-ES" sz="2300" b="1" spc="-2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entre</a:t>
            </a:r>
            <a:r>
              <a:rPr lang="es-ES" sz="2300" b="1" spc="-2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los</a:t>
            </a:r>
            <a:r>
              <a:rPr lang="es-ES" sz="2300" b="1" spc="-1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diferentes </a:t>
            </a:r>
            <a:r>
              <a:rPr lang="es-ES" sz="2300" b="1" dirty="0" smtClean="0">
                <a:cs typeface="Times New Roman"/>
              </a:rPr>
              <a:t>modelos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barras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que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ofrece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err="1" smtClean="0">
                <a:cs typeface="Times New Roman"/>
              </a:rPr>
              <a:t>Simaris</a:t>
            </a:r>
            <a:r>
              <a:rPr lang="es-ES" sz="2300" b="1" spc="-5" dirty="0" smtClean="0">
                <a:cs typeface="Times New Roman"/>
              </a:rPr>
              <a:t>,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dentro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del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catálogo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de</a:t>
            </a:r>
            <a:r>
              <a:rPr lang="es-ES" sz="2300" b="1" spc="-50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Siemens.</a:t>
            </a:r>
            <a:r>
              <a:rPr lang="es-ES" sz="2300" b="1" spc="-4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Dando como </a:t>
            </a:r>
            <a:r>
              <a:rPr lang="es-ES" sz="2300" b="1" spc="-5" dirty="0" smtClean="0">
                <a:cs typeface="Times New Roman"/>
              </a:rPr>
              <a:t>datos </a:t>
            </a:r>
            <a:r>
              <a:rPr lang="es-ES" sz="2300" b="1" dirty="0" smtClean="0">
                <a:cs typeface="Times New Roman"/>
              </a:rPr>
              <a:t>la </a:t>
            </a:r>
            <a:r>
              <a:rPr lang="es-ES" sz="2300" b="1" spc="-5" dirty="0" smtClean="0">
                <a:cs typeface="Times New Roman"/>
              </a:rPr>
              <a:t>intensidad nominal </a:t>
            </a:r>
            <a:r>
              <a:rPr lang="es-ES" sz="2300" b="1" spc="-10" dirty="0" smtClean="0">
                <a:cs typeface="Times New Roman"/>
              </a:rPr>
              <a:t>In </a:t>
            </a:r>
            <a:r>
              <a:rPr lang="es-ES" sz="2300" b="1" dirty="0" smtClean="0">
                <a:cs typeface="Times New Roman"/>
              </a:rPr>
              <a:t>que soportan y la </a:t>
            </a:r>
            <a:r>
              <a:rPr lang="es-ES" sz="2300" b="1" spc="-5" dirty="0" smtClean="0">
                <a:cs typeface="Times New Roman"/>
              </a:rPr>
              <a:t>clase </a:t>
            </a:r>
            <a:r>
              <a:rPr lang="es-ES" sz="2300" b="1" dirty="0" smtClean="0">
                <a:cs typeface="Times New Roman"/>
              </a:rPr>
              <a:t>de </a:t>
            </a:r>
            <a:r>
              <a:rPr lang="es-ES" sz="2300" b="1" spc="-5" dirty="0" smtClean="0">
                <a:cs typeface="Times New Roman"/>
              </a:rPr>
              <a:t>aislamiento </a:t>
            </a:r>
            <a:r>
              <a:rPr lang="es-ES" sz="2300" b="1" spc="-10" dirty="0" smtClean="0">
                <a:cs typeface="Times New Roman"/>
              </a:rPr>
              <a:t>IP</a:t>
            </a:r>
            <a:r>
              <a:rPr lang="es-ES" sz="2300" b="1" spc="-10" dirty="0" smtClean="0">
                <a:cs typeface="Times New Roman"/>
              </a:rPr>
              <a:t>.</a:t>
            </a:r>
            <a:r>
              <a:rPr lang="es-ES" sz="2300" b="1" spc="-5" dirty="0" smtClean="0">
                <a:cs typeface="Times New Roman"/>
              </a:rPr>
              <a:t> Ver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300" b="1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300" b="1" dirty="0" smtClean="0">
                <a:cs typeface="Times New Roman"/>
                <a:hlinkClick r:id="rId2" action="ppaction://hlinksldjump"/>
              </a:rPr>
              <a:t>39.</a:t>
            </a:r>
            <a:endParaRPr lang="es-ES" sz="2300" b="1" dirty="0" smtClean="0">
              <a:cs typeface="Times New Roman"/>
            </a:endParaRPr>
          </a:p>
          <a:p>
            <a:pPr marL="690880" marR="6985" lvl="1" indent="-361315" algn="just">
              <a:lnSpc>
                <a:spcPts val="2300"/>
              </a:lnSpc>
              <a:spcBef>
                <a:spcPts val="35"/>
              </a:spcBef>
              <a:buFont typeface="Courier New"/>
              <a:buChar char="o"/>
              <a:tabLst>
                <a:tab pos="690880" algn="l"/>
              </a:tabLst>
            </a:pPr>
            <a:r>
              <a:rPr lang="es-ES" sz="2300" b="1" spc="-5" dirty="0" smtClean="0">
                <a:cs typeface="Times New Roman"/>
              </a:rPr>
              <a:t>Conexión directa: </a:t>
            </a:r>
            <a:r>
              <a:rPr lang="es-ES" sz="2300" b="1" dirty="0" smtClean="0">
                <a:cs typeface="Times New Roman"/>
              </a:rPr>
              <a:t>no deja </a:t>
            </a:r>
            <a:r>
              <a:rPr lang="es-ES" sz="2300" b="1" spc="-5" dirty="0" smtClean="0">
                <a:cs typeface="Times New Roman"/>
              </a:rPr>
              <a:t>espacio </a:t>
            </a:r>
            <a:r>
              <a:rPr lang="es-ES" sz="2300" b="1" dirty="0" smtClean="0">
                <a:cs typeface="Times New Roman"/>
              </a:rPr>
              <a:t>entre </a:t>
            </a:r>
            <a:r>
              <a:rPr lang="es-ES" sz="2300" b="1" spc="-5" dirty="0" smtClean="0">
                <a:cs typeface="Times New Roman"/>
              </a:rPr>
              <a:t>el </a:t>
            </a:r>
            <a:r>
              <a:rPr lang="es-ES" sz="2300" b="1" dirty="0" smtClean="0">
                <a:cs typeface="Times New Roman"/>
              </a:rPr>
              <a:t>secundario </a:t>
            </a:r>
            <a:r>
              <a:rPr lang="es-ES" sz="2300" b="1" spc="-5" dirty="0" smtClean="0">
                <a:cs typeface="Times New Roman"/>
              </a:rPr>
              <a:t>del transformador </a:t>
            </a:r>
            <a:r>
              <a:rPr lang="es-ES" sz="2300" b="1" dirty="0" smtClean="0">
                <a:cs typeface="Times New Roman"/>
              </a:rPr>
              <a:t>y </a:t>
            </a:r>
            <a:r>
              <a:rPr lang="es-ES" sz="2300" b="1" spc="-5" dirty="0" smtClean="0">
                <a:cs typeface="Times New Roman"/>
              </a:rPr>
              <a:t>el elemento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dirty="0" smtClean="0">
                <a:cs typeface="Times New Roman"/>
              </a:rPr>
              <a:t>que </a:t>
            </a:r>
            <a:r>
              <a:rPr lang="es-ES" sz="2300" b="1" spc="-5" dirty="0" smtClean="0">
                <a:cs typeface="Times New Roman"/>
              </a:rPr>
              <a:t>se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conecte</a:t>
            </a:r>
            <a:r>
              <a:rPr lang="es-ES" sz="2300" b="1" spc="5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aguas</a:t>
            </a:r>
            <a:r>
              <a:rPr lang="es-ES" sz="2300" b="1" dirty="0" smtClean="0">
                <a:cs typeface="Times New Roman"/>
              </a:rPr>
              <a:t> </a:t>
            </a:r>
            <a:r>
              <a:rPr lang="es-ES" sz="2300" b="1" spc="-5" dirty="0" smtClean="0">
                <a:cs typeface="Times New Roman"/>
              </a:rPr>
              <a:t>abajo.</a:t>
            </a:r>
            <a:endParaRPr lang="es-ES" sz="2300" b="1" dirty="0" smtClean="0">
              <a:cs typeface="Times New Roman"/>
            </a:endParaRPr>
          </a:p>
          <a:p>
            <a:pPr marL="463550" marR="5080" lvl="1" indent="-91440">
              <a:lnSpc>
                <a:spcPct val="103299"/>
              </a:lnSpc>
              <a:spcBef>
                <a:spcPts val="805"/>
              </a:spcBef>
              <a:buFont typeface="Courier New"/>
              <a:buChar char="o"/>
              <a:tabLst>
                <a:tab pos="567690" algn="l"/>
              </a:tabLst>
            </a:pP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96356" y="253747"/>
            <a:ext cx="3423529" cy="9131553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5138486" y="9613900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39: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sistemas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barras.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18356" y="317500"/>
            <a:ext cx="17678400" cy="28571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850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Longitud:</a:t>
            </a:r>
            <a:r>
              <a:rPr sz="2400" b="1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existirá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haber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elegido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directa.</a:t>
            </a:r>
            <a:endParaRPr sz="2400" dirty="0">
              <a:cs typeface="Times New Roman"/>
            </a:endParaRPr>
          </a:p>
          <a:p>
            <a:pPr marL="553085" marR="5080" indent="-228600" algn="just">
              <a:spcBef>
                <a:spcPts val="1019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interruptor:</a:t>
            </a:r>
            <a:r>
              <a:rPr sz="2400" b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interruptor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general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cuadro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abajo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suele ser el </a:t>
            </a:r>
            <a:r>
              <a:rPr sz="2400" dirty="0">
                <a:cs typeface="Times New Roman"/>
              </a:rPr>
              <a:t>CGBT. </a:t>
            </a:r>
            <a:r>
              <a:rPr sz="2400" spc="-5" dirty="0">
                <a:cs typeface="Times New Roman"/>
              </a:rPr>
              <a:t>Ofreciendo prácticamente las </a:t>
            </a:r>
            <a:r>
              <a:rPr sz="2400" spc="-5" dirty="0" err="1">
                <a:cs typeface="Times New Roman"/>
              </a:rPr>
              <a:t>mismas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opciones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en el </a:t>
            </a:r>
            <a:r>
              <a:rPr sz="2400" dirty="0">
                <a:cs typeface="Times New Roman"/>
              </a:rPr>
              <a:t>interruptor del </a:t>
            </a:r>
            <a:r>
              <a:rPr sz="2400" spc="-5" dirty="0">
                <a:cs typeface="Times New Roman"/>
              </a:rPr>
              <a:t>secundario del </a:t>
            </a:r>
            <a:r>
              <a:rPr sz="2400" dirty="0">
                <a:cs typeface="Times New Roman"/>
              </a:rPr>
              <a:t>transformador y </a:t>
            </a:r>
            <a:r>
              <a:rPr sz="2400" spc="-5" dirty="0">
                <a:cs typeface="Times New Roman"/>
              </a:rPr>
              <a:t>si ese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</a:t>
            </a:r>
            <a:r>
              <a:rPr sz="2400" spc="5" dirty="0">
                <a:cs typeface="Times New Roman"/>
              </a:rPr>
              <a:t>ha </a:t>
            </a:r>
            <a:r>
              <a:rPr sz="2400" spc="-5" dirty="0" err="1">
                <a:cs typeface="Times New Roman"/>
              </a:rPr>
              <a:t>puesto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obligatorio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ponerlo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ahora,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así</a:t>
            </a:r>
            <a:r>
              <a:rPr sz="2400" dirty="0">
                <a:cs typeface="Times New Roman"/>
              </a:rPr>
              <a:t> tener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menos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protección</a:t>
            </a:r>
            <a:r>
              <a:rPr sz="240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después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secundario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transformador. Además, se </a:t>
            </a:r>
            <a:r>
              <a:rPr sz="2400" dirty="0">
                <a:cs typeface="Times New Roman"/>
              </a:rPr>
              <a:t>añade la posibilidad de un “</a:t>
            </a:r>
            <a:r>
              <a:rPr sz="2400" dirty="0" err="1" smtClean="0">
                <a:cs typeface="Times New Roman"/>
              </a:rPr>
              <a:t>interruptor</a:t>
            </a:r>
            <a:r>
              <a:rPr sz="2400" dirty="0" smtClean="0">
                <a:cs typeface="Times New Roman"/>
              </a:rPr>
              <a:t>-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seccionador</a:t>
            </a:r>
            <a:r>
              <a:rPr sz="2400" spc="-5" dirty="0">
                <a:cs typeface="Times New Roman"/>
              </a:rPr>
              <a:t>”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distingue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es visible el corte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línea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suministro, </a:t>
            </a:r>
            <a:r>
              <a:rPr sz="2400" spc="-5" dirty="0" smtClean="0">
                <a:cs typeface="Times New Roman"/>
              </a:rPr>
              <a:t>para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así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hacer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maniobras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requieran.</a:t>
            </a:r>
            <a:endParaRPr sz="2400" dirty="0">
              <a:cs typeface="Times New Roman"/>
            </a:endParaRPr>
          </a:p>
          <a:p>
            <a:pPr algn="just">
              <a:spcBef>
                <a:spcPts val="20"/>
              </a:spcBef>
            </a:pPr>
            <a:endParaRPr sz="2400" dirty="0">
              <a:cs typeface="Times New Roman"/>
            </a:endParaRPr>
          </a:p>
          <a:p>
            <a:pPr marL="12700" marR="7620"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Finalmente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queda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situado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gráficos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tensión,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 smtClean="0">
                <a:cs typeface="Times New Roman"/>
                <a:hlinkClick r:id="rId2" action="ppaction://hlinksldjump"/>
              </a:rPr>
              <a:t>40</a:t>
            </a:r>
            <a:r>
              <a:rPr sz="2400" dirty="0">
                <a:cs typeface="Times New Roman"/>
              </a:rPr>
              <a:t>.</a:t>
            </a:r>
          </a:p>
        </p:txBody>
      </p:sp>
      <p:pic>
        <p:nvPicPr>
          <p:cNvPr id="10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5356" y="3207445"/>
            <a:ext cx="4648200" cy="6863655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0643234" y="5803900"/>
            <a:ext cx="6901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40:unifilar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3556" y="406602"/>
            <a:ext cx="18059400" cy="2816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Transformador</a:t>
            </a: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(Sin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Media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Tensión)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45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41</a:t>
            </a:r>
            <a:r>
              <a:rPr sz="2400" dirty="0">
                <a:cs typeface="Times New Roman"/>
              </a:rPr>
              <a:t>y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3" action="ppaction://hlinksldjump"/>
              </a:rPr>
              <a:t>Figura</a:t>
            </a:r>
            <a:r>
              <a:rPr sz="2400" spc="-20" dirty="0">
                <a:cs typeface="Times New Roman"/>
                <a:hlinkClick r:id="rId3" action="ppaction://hlinksldjump"/>
              </a:rPr>
              <a:t> </a:t>
            </a:r>
            <a:r>
              <a:rPr sz="2400" dirty="0">
                <a:cs typeface="Times New Roman"/>
                <a:hlinkClick r:id="rId3" action="ppaction://hlinksldjump"/>
              </a:rPr>
              <a:t>42</a:t>
            </a:r>
            <a:r>
              <a:rPr sz="2400" spc="-40" dirty="0">
                <a:cs typeface="Times New Roman"/>
                <a:hlinkClick r:id="rId3" action="ppaction://hlinksldjump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símbolo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-4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selección</a:t>
            </a:r>
            <a:r>
              <a:rPr sz="2400" spc="-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diferentes</a:t>
            </a:r>
            <a:r>
              <a:rPr sz="2400" spc="-3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campos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completar (rodeado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verde la longitud siempre </a:t>
            </a:r>
            <a:r>
              <a:rPr sz="2400" spc="-5" dirty="0">
                <a:cs typeface="Times New Roman"/>
              </a:rPr>
              <a:t>obligatoria) antes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 err="1">
                <a:cs typeface="Times New Roman"/>
              </a:rPr>
              <a:t>situar</a:t>
            </a:r>
            <a:r>
              <a:rPr sz="2400" spc="-5" dirty="0">
                <a:cs typeface="Times New Roman"/>
              </a:rPr>
              <a:t> </a:t>
            </a:r>
            <a:r>
              <a:rPr sz="2400" spc="15" dirty="0" smtClean="0">
                <a:cs typeface="Times New Roman"/>
              </a:rPr>
              <a:t>el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sz="2400" spc="-5" dirty="0">
                <a:cs typeface="Times New Roman"/>
              </a:rPr>
              <a:t>, en este </a:t>
            </a:r>
            <a:r>
              <a:rPr sz="2400" dirty="0">
                <a:cs typeface="Times New Roman"/>
              </a:rPr>
              <a:t>caso la </a:t>
            </a:r>
            <a:r>
              <a:rPr sz="2400" spc="-5" dirty="0">
                <a:cs typeface="Times New Roman"/>
              </a:rPr>
              <a:t>parte correspondiente al </a:t>
            </a:r>
            <a:r>
              <a:rPr sz="2400" dirty="0">
                <a:cs typeface="Times New Roman"/>
              </a:rPr>
              <a:t>a media tensión no se </a:t>
            </a:r>
            <a:r>
              <a:rPr sz="2400" spc="-5" dirty="0">
                <a:cs typeface="Times New Roman"/>
              </a:rPr>
              <a:t>tiene en </a:t>
            </a:r>
            <a:r>
              <a:rPr sz="2400" spc="-5" dirty="0" err="1">
                <a:cs typeface="Times New Roman"/>
              </a:rPr>
              <a:t>cuenta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se puede configurar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partir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secundario del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lang="es-ES" sz="2400" spc="-5" dirty="0" smtClean="0">
                <a:cs typeface="Times New Roman"/>
              </a:rPr>
              <a:t>. Los campos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aparecen 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  <a:hlinkClick r:id="rId4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4" action="ppaction://hlinksldjump"/>
              </a:rPr>
              <a:t>42 </a:t>
            </a:r>
            <a:r>
              <a:rPr lang="es-ES" sz="2400" spc="-5" dirty="0" smtClean="0">
                <a:cs typeface="Times New Roman"/>
              </a:rPr>
              <a:t>son </a:t>
            </a:r>
            <a:r>
              <a:rPr lang="es-ES" sz="2400" dirty="0" smtClean="0">
                <a:cs typeface="Times New Roman"/>
              </a:rPr>
              <a:t>idénticos a </a:t>
            </a:r>
            <a:r>
              <a:rPr lang="es-ES" sz="2400" spc="-5" dirty="0" smtClean="0">
                <a:cs typeface="Times New Roman"/>
              </a:rPr>
              <a:t>los </a:t>
            </a:r>
            <a:r>
              <a:rPr lang="es-ES" sz="2400" dirty="0" smtClean="0">
                <a:cs typeface="Times New Roman"/>
              </a:rPr>
              <a:t>ya </a:t>
            </a:r>
            <a:r>
              <a:rPr lang="es-ES" sz="2400" spc="-5" dirty="0" smtClean="0">
                <a:cs typeface="Times New Roman"/>
              </a:rPr>
              <a:t>explicados en el </a:t>
            </a:r>
            <a:r>
              <a:rPr lang="es-ES" sz="2400" spc="-5" dirty="0" smtClean="0">
                <a:cs typeface="Times New Roman"/>
              </a:rPr>
              <a:t>transformador con </a:t>
            </a:r>
            <a:r>
              <a:rPr lang="es-ES" sz="2400" dirty="0" smtClean="0">
                <a:cs typeface="Times New Roman"/>
              </a:rPr>
              <a:t>media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tensión.</a:t>
            </a:r>
          </a:p>
          <a:p>
            <a:pPr marL="12700" marR="5080" algn="just">
              <a:spcBef>
                <a:spcPts val="795"/>
              </a:spcBef>
            </a:pP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7357" y="8201035"/>
            <a:ext cx="696099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41: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sin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4556" y="3050465"/>
            <a:ext cx="7086600" cy="4862302"/>
          </a:xfrm>
          <a:prstGeom prst="rect">
            <a:avLst/>
          </a:prstGeom>
        </p:spPr>
      </p:pic>
      <p:pic>
        <p:nvPicPr>
          <p:cNvPr id="1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47491" y="3044113"/>
            <a:ext cx="5756061" cy="486839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0092421" y="8250622"/>
            <a:ext cx="7666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42:características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sin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95483" y="469900"/>
            <a:ext cx="17907000" cy="1592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850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Generador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Introduce </a:t>
            </a:r>
            <a:r>
              <a:rPr sz="2400" dirty="0">
                <a:cs typeface="Times New Roman"/>
              </a:rPr>
              <a:t>un generador </a:t>
            </a:r>
            <a:r>
              <a:rPr sz="2400" spc="-5" dirty="0">
                <a:cs typeface="Times New Roman"/>
              </a:rPr>
              <a:t>conectado al </a:t>
            </a:r>
            <a:r>
              <a:rPr sz="2400" dirty="0">
                <a:cs typeface="Times New Roman"/>
              </a:rPr>
              <a:t>CGBT, </a:t>
            </a:r>
            <a:r>
              <a:rPr sz="2400" spc="-5" dirty="0">
                <a:cs typeface="Times New Roman"/>
              </a:rPr>
              <a:t>con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serie </a:t>
            </a:r>
            <a:r>
              <a:rPr sz="2400" dirty="0">
                <a:cs typeface="Times New Roman"/>
              </a:rPr>
              <a:t>de capos que </a:t>
            </a:r>
            <a:r>
              <a:rPr sz="2400" spc="-5" dirty="0">
                <a:cs typeface="Times New Roman"/>
              </a:rPr>
              <a:t>configurar con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mismos</a:t>
            </a:r>
            <a:r>
              <a:rPr sz="2400" spc="-5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elementos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descritos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tensión.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Ver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55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43</a:t>
            </a:r>
            <a:r>
              <a:rPr sz="2400" dirty="0">
                <a:cs typeface="Times New Roman"/>
              </a:rPr>
              <a:t>,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 </a:t>
            </a:r>
            <a:r>
              <a:rPr sz="2400" dirty="0" smtClean="0">
                <a:cs typeface="Times New Roman"/>
                <a:hlinkClick r:id="rId3" action="ppaction://hlinksldjump"/>
              </a:rPr>
              <a:t>44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  <a:hlinkClick r:id="rId3" action="ppaction://hlinksldjump"/>
              </a:rPr>
              <a:t>Figura</a:t>
            </a:r>
            <a:r>
              <a:rPr sz="2400" spc="-10" dirty="0">
                <a:cs typeface="Times New Roman"/>
                <a:hlinkClick r:id="rId3" action="ppaction://hlinksldjump"/>
              </a:rPr>
              <a:t> </a:t>
            </a:r>
            <a:r>
              <a:rPr sz="2400" spc="-5" dirty="0">
                <a:cs typeface="Times New Roman"/>
                <a:hlinkClick r:id="rId3" action="ppaction://hlinksldjump"/>
              </a:rPr>
              <a:t>45</a:t>
            </a:r>
            <a:r>
              <a:rPr sz="1200" spc="-5" dirty="0">
                <a:latin typeface="Times New Roman"/>
                <a:cs typeface="Times New Roman"/>
              </a:rPr>
              <a:t>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6198" y="6928593"/>
            <a:ext cx="356550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43: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5482" y="2222500"/>
            <a:ext cx="7409474" cy="4648200"/>
          </a:xfrm>
          <a:prstGeom prst="rect">
            <a:avLst/>
          </a:prstGeom>
        </p:spPr>
      </p:pic>
      <p:sp>
        <p:nvSpPr>
          <p:cNvPr id="12" name="object 4"/>
          <p:cNvSpPr txBox="1"/>
          <p:nvPr/>
        </p:nvSpPr>
        <p:spPr>
          <a:xfrm>
            <a:off x="12952413" y="7639793"/>
            <a:ext cx="54683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44: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7806337" y="9913455"/>
            <a:ext cx="473034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45:</a:t>
            </a:r>
            <a:r>
              <a:rPr sz="2400" b="1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sz="2400" b="1" i="1" spc="-3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38062" y="2182258"/>
            <a:ext cx="6001727" cy="5298041"/>
          </a:xfrm>
          <a:prstGeom prst="rect">
            <a:avLst/>
          </a:prstGeom>
        </p:spPr>
      </p:pic>
      <p:pic>
        <p:nvPicPr>
          <p:cNvPr id="15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2209" y="4686877"/>
            <a:ext cx="4038600" cy="5226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156" y="330834"/>
            <a:ext cx="18135600" cy="116057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spcBef>
                <a:spcPts val="180"/>
              </a:spcBef>
            </a:pPr>
            <a:r>
              <a:rPr sz="2400" b="1" spc="-5" dirty="0">
                <a:cs typeface="Times New Roman"/>
              </a:rPr>
              <a:t>Descripción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Interfaz</a:t>
            </a:r>
            <a:endParaRPr sz="2400" b="1" dirty="0">
              <a:cs typeface="Times New Roman"/>
            </a:endParaRPr>
          </a:p>
          <a:p>
            <a:pPr marL="12700" marR="5080" algn="just">
              <a:lnSpc>
                <a:spcPct val="103800"/>
              </a:lnSpc>
              <a:spcBef>
                <a:spcPts val="30"/>
              </a:spcBef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este </a:t>
            </a:r>
            <a:r>
              <a:rPr sz="2400" dirty="0">
                <a:cs typeface="Times New Roman"/>
              </a:rPr>
              <a:t>caso, la </a:t>
            </a:r>
            <a:r>
              <a:rPr sz="2400" spc="-5" dirty="0">
                <a:cs typeface="Times New Roman"/>
              </a:rPr>
              <a:t>entrada </a:t>
            </a:r>
            <a:r>
              <a:rPr sz="2400" dirty="0">
                <a:cs typeface="Times New Roman"/>
              </a:rPr>
              <a:t>a la </a:t>
            </a:r>
            <a:r>
              <a:rPr sz="2400" spc="-5" dirty="0">
                <a:cs typeface="Times New Roman"/>
              </a:rPr>
              <a:t>instalación se </a:t>
            </a:r>
            <a:r>
              <a:rPr sz="2400" dirty="0">
                <a:cs typeface="Times New Roman"/>
              </a:rPr>
              <a:t>hará desde una red de la </a:t>
            </a:r>
            <a:r>
              <a:rPr sz="2400" spc="-5" dirty="0">
                <a:cs typeface="Times New Roman"/>
              </a:rPr>
              <a:t>cual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se </a:t>
            </a:r>
            <a:r>
              <a:rPr sz="2400" spc="-5" dirty="0" err="1">
                <a:cs typeface="Times New Roman"/>
              </a:rPr>
              <a:t>conocen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parámetros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tendrán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configurar </a:t>
            </a:r>
            <a:r>
              <a:rPr sz="2400" dirty="0">
                <a:cs typeface="Times New Roman"/>
              </a:rPr>
              <a:t>y que </a:t>
            </a:r>
            <a:r>
              <a:rPr sz="2400" spc="-5" dirty="0">
                <a:cs typeface="Times New Roman"/>
              </a:rPr>
              <a:t>Simaris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cambiará </a:t>
            </a:r>
            <a:r>
              <a:rPr sz="2400" dirty="0">
                <a:cs typeface="Times New Roman"/>
              </a:rPr>
              <a:t>durante </a:t>
            </a:r>
            <a:r>
              <a:rPr sz="2400" spc="-5" dirty="0">
                <a:cs typeface="Times New Roman"/>
              </a:rPr>
              <a:t>el </a:t>
            </a:r>
            <a:r>
              <a:rPr sz="2400" spc="-5" dirty="0" err="1">
                <a:cs typeface="Times New Roman"/>
              </a:rPr>
              <a:t>cálculo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circuito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1156" y="4110354"/>
            <a:ext cx="18135600" cy="161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endParaRPr sz="2400" b="1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spc="-5" dirty="0">
                <a:cs typeface="Times New Roman"/>
              </a:rPr>
              <a:t>Hay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tres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posibilidades</a:t>
            </a:r>
            <a:r>
              <a:rPr sz="2400" b="1" dirty="0">
                <a:cs typeface="Times New Roman"/>
              </a:rPr>
              <a:t> 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configurar</a:t>
            </a:r>
            <a:r>
              <a:rPr sz="2400" b="1" dirty="0">
                <a:cs typeface="Times New Roman"/>
              </a:rPr>
              <a:t> la </a:t>
            </a:r>
            <a:r>
              <a:rPr sz="2400" b="1" spc="-5" dirty="0">
                <a:cs typeface="Times New Roman"/>
              </a:rPr>
              <a:t>red:</a:t>
            </a:r>
            <a:endParaRPr sz="2400" b="1" dirty="0">
              <a:cs typeface="Times New Roman"/>
            </a:endParaRPr>
          </a:p>
          <a:p>
            <a:pPr marL="553085" marR="5080" indent="-228600" algn="just">
              <a:spcBef>
                <a:spcPts val="103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Impedancias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despliega</a:t>
            </a:r>
            <a:r>
              <a:rPr sz="2400" dirty="0">
                <a:cs typeface="Times New Roman"/>
              </a:rPr>
              <a:t> un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menú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extenso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poder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1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diferentes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detallarán,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método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configurar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red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largo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poco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usado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9906" y="6198972"/>
            <a:ext cx="129540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47: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mediante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156" y="1233374"/>
            <a:ext cx="5109210" cy="36561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512" y="5728746"/>
            <a:ext cx="6781800" cy="464715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3298036" y="2431549"/>
            <a:ext cx="1768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310" algn="ctr">
              <a:spcBef>
                <a:spcPts val="100"/>
              </a:spcBef>
            </a:pPr>
            <a:r>
              <a:rPr lang="es-ES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46:red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81556" y="5575300"/>
            <a:ext cx="6096000" cy="4431268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0819634" y="10006568"/>
            <a:ext cx="6725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48: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3556" y="469900"/>
            <a:ext cx="9525000" cy="6324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spcBef>
                <a:spcPts val="860"/>
              </a:spcBef>
            </a:pPr>
            <a:r>
              <a:rPr sz="2400" spc="-5" dirty="0" err="1" smtClean="0">
                <a:cs typeface="Times New Roman"/>
              </a:rPr>
              <a:t>Estos</a:t>
            </a:r>
            <a:r>
              <a:rPr sz="2400" spc="1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caracterizarán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red,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aunque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difíciles</a:t>
            </a:r>
            <a:r>
              <a:rPr sz="2400" spc="110" dirty="0">
                <a:cs typeface="Times New Roman"/>
              </a:rPr>
              <a:t> </a:t>
            </a:r>
            <a:r>
              <a:rPr sz="2400" spc="10" dirty="0">
                <a:cs typeface="Times New Roman"/>
              </a:rPr>
              <a:t>de</a:t>
            </a:r>
            <a:r>
              <a:rPr sz="2400" spc="10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saber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spc="11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14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dan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dato</a:t>
            </a:r>
            <a:r>
              <a:rPr sz="2400" spc="110" dirty="0">
                <a:cs typeface="Times New Roman"/>
              </a:rPr>
              <a:t> </a:t>
            </a:r>
            <a:r>
              <a:rPr sz="2400" spc="5" dirty="0" err="1" smtClean="0">
                <a:cs typeface="Times New Roman"/>
              </a:rPr>
              <a:t>ya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conocido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red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quiere representar.</a:t>
            </a:r>
            <a:endParaRPr sz="2400" dirty="0">
              <a:cs typeface="Times New Roman"/>
            </a:endParaRP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Corriente nominal: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intensidad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-5" dirty="0">
                <a:cs typeface="Times New Roman"/>
              </a:rPr>
              <a:t> entra </a:t>
            </a:r>
            <a:r>
              <a:rPr sz="2400" b="1" dirty="0">
                <a:cs typeface="Times New Roman"/>
              </a:rPr>
              <a:t>desde la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red.</a:t>
            </a:r>
          </a:p>
          <a:p>
            <a:pPr marL="1384300" indent="-471805" algn="just">
              <a:spcBef>
                <a:spcPts val="855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Secuencia</a:t>
            </a:r>
            <a:r>
              <a:rPr sz="2400" b="1" dirty="0">
                <a:cs typeface="Times New Roman"/>
              </a:rPr>
              <a:t> de</a:t>
            </a:r>
            <a:r>
              <a:rPr sz="2400" b="1" spc="-5" dirty="0">
                <a:cs typeface="Times New Roman"/>
              </a:rPr>
              <a:t> positiva-fase.</a:t>
            </a:r>
            <a:r>
              <a:rPr sz="2400" b="1" spc="30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Z1max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Secuencia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positiva-fase.</a:t>
            </a:r>
            <a:r>
              <a:rPr sz="2400" b="1" spc="29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Z1min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4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Impedancias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equivalentes Zsmax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55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Impedancias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equivalentes </a:t>
            </a:r>
            <a:r>
              <a:rPr sz="2400" b="1" dirty="0">
                <a:cs typeface="Times New Roman"/>
              </a:rPr>
              <a:t>Zsmin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[mΩ].</a:t>
            </a: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spc="-5" dirty="0">
                <a:cs typeface="Times New Roman"/>
              </a:rPr>
              <a:t>R1max/X1max.</a:t>
            </a:r>
            <a:endParaRPr sz="2400" b="1" dirty="0">
              <a:cs typeface="Times New Roman"/>
            </a:endParaRP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dirty="0">
                <a:cs typeface="Times New Roman"/>
              </a:rPr>
              <a:t>R1min/X1min.</a:t>
            </a:r>
          </a:p>
          <a:p>
            <a:pPr marL="1384300" indent="-471805" algn="just">
              <a:spcBef>
                <a:spcPts val="844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dirty="0">
                <a:cs typeface="Times New Roman"/>
              </a:rPr>
              <a:t>Rsmax/Xsmax.</a:t>
            </a:r>
          </a:p>
          <a:p>
            <a:pPr marL="1384300" indent="-471805" algn="just">
              <a:spcBef>
                <a:spcPts val="850"/>
              </a:spcBef>
              <a:buChar char="o"/>
              <a:tabLst>
                <a:tab pos="1384300" algn="l"/>
                <a:tab pos="1384935" algn="l"/>
              </a:tabLst>
            </a:pPr>
            <a:r>
              <a:rPr sz="2400" b="1" dirty="0">
                <a:cs typeface="Times New Roman"/>
              </a:rPr>
              <a:t>Rsmin/Xsmin.</a:t>
            </a:r>
          </a:p>
          <a:p>
            <a:pPr marL="553085" marR="5080" indent="-228600" algn="just"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Impedancia</a:t>
            </a:r>
            <a:r>
              <a:rPr sz="2400" b="1" spc="6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equivalente</a:t>
            </a:r>
            <a:r>
              <a:rPr sz="2400" spc="-5" dirty="0">
                <a:cs typeface="Times New Roman"/>
              </a:rPr>
              <a:t>: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modelo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impedancias</a:t>
            </a:r>
            <a:r>
              <a:rPr sz="2400" spc="6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equivalentes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caracterizar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red.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Introduciendo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aprecian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49</a:t>
            </a:r>
            <a:r>
              <a:rPr sz="2400" dirty="0">
                <a:cs typeface="Times New Roman"/>
              </a:rPr>
              <a:t>.</a:t>
            </a:r>
          </a:p>
        </p:txBody>
      </p:sp>
      <p:grpSp>
        <p:nvGrpSpPr>
          <p:cNvPr id="6" name="object 3"/>
          <p:cNvGrpSpPr/>
          <p:nvPr/>
        </p:nvGrpSpPr>
        <p:grpSpPr>
          <a:xfrm>
            <a:off x="10418762" y="469900"/>
            <a:ext cx="8464550" cy="6743704"/>
            <a:chOff x="882700" y="1088389"/>
            <a:chExt cx="5797550" cy="3490595"/>
          </a:xfrm>
        </p:grpSpPr>
        <p:sp>
          <p:nvSpPr>
            <p:cNvPr id="7" name="object 4"/>
            <p:cNvSpPr/>
            <p:nvPr/>
          </p:nvSpPr>
          <p:spPr>
            <a:xfrm>
              <a:off x="882700" y="1088389"/>
              <a:ext cx="5797550" cy="6350"/>
            </a:xfrm>
            <a:custGeom>
              <a:avLst/>
              <a:gdLst/>
              <a:ahLst/>
              <a:cxnLst/>
              <a:rect l="l" t="t" r="r" b="b"/>
              <a:pathLst>
                <a:path w="5797550" h="6350">
                  <a:moveTo>
                    <a:pt x="579704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5797041" y="6096"/>
                  </a:lnTo>
                  <a:lnTo>
                    <a:pt x="579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794" y="1094739"/>
              <a:ext cx="4236465" cy="3484245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11257756" y="7556500"/>
            <a:ext cx="6178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4013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49: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mediante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equivalente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3556" y="393700"/>
            <a:ext cx="18135600" cy="4039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buFont typeface="Symbol"/>
              <a:buChar char=""/>
              <a:tabLst>
                <a:tab pos="241300" algn="l"/>
              </a:tabLst>
            </a:pPr>
            <a:r>
              <a:rPr sz="2400" b="1" spc="-5" dirty="0" smtClean="0">
                <a:cs typeface="Times New Roman"/>
              </a:rPr>
              <a:t>Corrientes </a:t>
            </a:r>
            <a:r>
              <a:rPr sz="2400" b="1" spc="-5" dirty="0">
                <a:cs typeface="Times New Roman"/>
              </a:rPr>
              <a:t>de </a:t>
            </a:r>
            <a:r>
              <a:rPr sz="2400" b="1" dirty="0">
                <a:cs typeface="Times New Roman"/>
              </a:rPr>
              <a:t>cortocircuito</a:t>
            </a:r>
            <a:r>
              <a:rPr sz="2400" dirty="0">
                <a:cs typeface="Times New Roman"/>
              </a:rPr>
              <a:t>: </a:t>
            </a:r>
            <a:r>
              <a:rPr sz="2400" spc="-5" dirty="0">
                <a:cs typeface="Times New Roman"/>
              </a:rPr>
              <a:t>es el </a:t>
            </a:r>
            <a:r>
              <a:rPr sz="2400" dirty="0">
                <a:cs typeface="Times New Roman"/>
              </a:rPr>
              <a:t>método más </a:t>
            </a:r>
            <a:r>
              <a:rPr sz="2400" spc="-5" dirty="0">
                <a:cs typeface="Times New Roman"/>
              </a:rPr>
              <a:t>fácil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común para caracterizar </a:t>
            </a:r>
            <a:r>
              <a:rPr sz="2400" dirty="0">
                <a:cs typeface="Times New Roman"/>
              </a:rPr>
              <a:t>la red</a:t>
            </a:r>
            <a:r>
              <a:rPr sz="2400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Introduciendo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corriente </a:t>
            </a:r>
            <a:r>
              <a:rPr sz="2400" spc="-5" dirty="0">
                <a:cs typeface="Times New Roman"/>
              </a:rPr>
              <a:t>nominal </a:t>
            </a:r>
            <a:r>
              <a:rPr sz="2400" dirty="0">
                <a:cs typeface="Times New Roman"/>
              </a:rPr>
              <a:t>a la 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quiere </a:t>
            </a:r>
            <a:r>
              <a:rPr sz="2400" spc="-5" dirty="0">
                <a:cs typeface="Times New Roman"/>
              </a:rPr>
              <a:t>trabajar </a:t>
            </a:r>
            <a:r>
              <a:rPr sz="2400" dirty="0">
                <a:cs typeface="Times New Roman"/>
              </a:rPr>
              <a:t>y que </a:t>
            </a:r>
            <a:r>
              <a:rPr sz="2400" spc="-5" dirty="0">
                <a:cs typeface="Times New Roman"/>
              </a:rPr>
              <a:t>inyectará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red,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-2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debe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suficiente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abastecer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cargas.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contrario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Simaris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mostrará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mensaje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error </a:t>
            </a:r>
            <a:r>
              <a:rPr sz="2400" dirty="0">
                <a:cs typeface="Times New Roman"/>
              </a:rPr>
              <a:t>y habrá que </a:t>
            </a:r>
            <a:r>
              <a:rPr sz="2400" spc="-5" dirty="0">
                <a:cs typeface="Times New Roman"/>
              </a:rPr>
              <a:t>cambiar este </a:t>
            </a:r>
            <a:r>
              <a:rPr sz="2400" dirty="0">
                <a:cs typeface="Times New Roman"/>
              </a:rPr>
              <a:t>valor </a:t>
            </a:r>
            <a:r>
              <a:rPr sz="2400" spc="-5" dirty="0">
                <a:cs typeface="Times New Roman"/>
              </a:rPr>
              <a:t>hasta </a:t>
            </a:r>
            <a:r>
              <a:rPr sz="2400" dirty="0">
                <a:cs typeface="Times New Roman"/>
              </a:rPr>
              <a:t>que sea </a:t>
            </a:r>
            <a:r>
              <a:rPr sz="2400" dirty="0" err="1" smtClean="0">
                <a:cs typeface="Times New Roman"/>
              </a:rPr>
              <a:t>suficientemente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elevado</a:t>
            </a:r>
            <a:r>
              <a:rPr sz="2400" spc="-5" dirty="0">
                <a:cs typeface="Times New Roman"/>
              </a:rPr>
              <a:t>.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después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intensidad,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nunca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serán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cambiados</a:t>
            </a:r>
            <a:r>
              <a:rPr sz="2400" spc="-2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Simaris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rodeados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verde</a:t>
            </a:r>
            <a:r>
              <a:rPr sz="2400" spc="-5" dirty="0">
                <a:cs typeface="Times New Roman"/>
              </a:rPr>
              <a:t> ver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50</a:t>
            </a:r>
            <a:r>
              <a:rPr sz="2400" dirty="0">
                <a:cs typeface="Times New Roman"/>
              </a:rPr>
              <a:t>:</a:t>
            </a:r>
          </a:p>
          <a:p>
            <a:pPr marL="1032510" lvl="1" indent="-342900" algn="just"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spc="-5" dirty="0">
                <a:cs typeface="Times New Roman"/>
              </a:rPr>
              <a:t>Ik1min</a:t>
            </a:r>
            <a:r>
              <a:rPr sz="2400" spc="-5" dirty="0">
                <a:cs typeface="Times New Roman"/>
              </a:rPr>
              <a:t>: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mínima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cortocircuito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monofásico,</a:t>
            </a:r>
            <a:r>
              <a:rPr sz="2400" spc="16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</a:t>
            </a:r>
            <a:r>
              <a:rPr sz="2400" spc="16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importante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fijarla</a:t>
            </a:r>
            <a:r>
              <a:rPr sz="2400" spc="-5" dirty="0">
                <a:cs typeface="Times New Roman"/>
              </a:rPr>
              <a:t>,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será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responsable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fijar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sensibilidad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protecciones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frente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defectos</a:t>
            </a:r>
            <a:r>
              <a:rPr sz="2400" dirty="0">
                <a:cs typeface="Times New Roman"/>
              </a:rPr>
              <a:t>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pueden </a:t>
            </a:r>
            <a:r>
              <a:rPr sz="2400" spc="-5" dirty="0">
                <a:cs typeface="Times New Roman"/>
              </a:rPr>
              <a:t>afectar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las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personas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 animales.</a:t>
            </a:r>
          </a:p>
          <a:p>
            <a:pPr marL="1033145" marR="8890" lvl="1" indent="-342900" algn="just">
              <a:spcBef>
                <a:spcPts val="805"/>
              </a:spcBef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dirty="0">
                <a:cs typeface="Times New Roman"/>
              </a:rPr>
              <a:t>Ik1max</a:t>
            </a:r>
            <a:r>
              <a:rPr sz="2400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máxima </a:t>
            </a:r>
            <a:r>
              <a:rPr sz="2400" spc="-5" dirty="0">
                <a:cs typeface="Times New Roman"/>
              </a:rPr>
              <a:t>corriente</a:t>
            </a:r>
            <a:r>
              <a:rPr sz="2400" dirty="0">
                <a:cs typeface="Times New Roman"/>
              </a:rPr>
              <a:t> de </a:t>
            </a:r>
            <a:r>
              <a:rPr sz="2400" spc="-5" dirty="0">
                <a:cs typeface="Times New Roman"/>
              </a:rPr>
              <a:t>cortocircuito</a:t>
            </a:r>
            <a:r>
              <a:rPr sz="2400" dirty="0">
                <a:cs typeface="Times New Roman"/>
              </a:rPr>
              <a:t> monofásico.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Marcará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límite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tendrán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alcanzar las protecciones </a:t>
            </a:r>
            <a:r>
              <a:rPr sz="2400" dirty="0">
                <a:cs typeface="Times New Roman"/>
              </a:rPr>
              <a:t>aguas </a:t>
            </a:r>
            <a:r>
              <a:rPr sz="2400" spc="-5" dirty="0">
                <a:cs typeface="Times New Roman"/>
              </a:rPr>
              <a:t>abajo para </a:t>
            </a:r>
            <a:r>
              <a:rPr sz="2400" spc="-5" dirty="0" err="1">
                <a:cs typeface="Times New Roman"/>
              </a:rPr>
              <a:t>tener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poder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corte.</a:t>
            </a:r>
            <a:endParaRPr sz="2400" dirty="0">
              <a:cs typeface="Times New Roman"/>
            </a:endParaRPr>
          </a:p>
          <a:p>
            <a:pPr marL="1032510" lvl="1" indent="-342900" algn="just">
              <a:spcBef>
                <a:spcPts val="850"/>
              </a:spcBef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spc="-5" dirty="0">
                <a:cs typeface="Times New Roman"/>
              </a:rPr>
              <a:t>Ik3min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mínima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trifásico.</a:t>
            </a:r>
            <a:endParaRPr sz="2400" dirty="0">
              <a:cs typeface="Times New Roman"/>
            </a:endParaRPr>
          </a:p>
          <a:p>
            <a:pPr marL="1032510" lvl="1" indent="-342900" algn="just">
              <a:spcBef>
                <a:spcPts val="855"/>
              </a:spcBef>
              <a:buFont typeface="Wingdings" panose="05000000000000000000" pitchFamily="2" charset="2"/>
              <a:buChar char="q"/>
              <a:tabLst>
                <a:tab pos="1072515" algn="l"/>
              </a:tabLst>
            </a:pPr>
            <a:r>
              <a:rPr sz="2400" b="1" dirty="0">
                <a:cs typeface="Times New Roman"/>
              </a:rPr>
              <a:t>Ik3max</a:t>
            </a:r>
            <a:r>
              <a:rPr sz="2400" dirty="0">
                <a:cs typeface="Times New Roman"/>
              </a:rPr>
              <a:t>: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máxima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trifásico.</a:t>
            </a:r>
            <a:endParaRPr sz="2400" dirty="0">
              <a:cs typeface="Times New Roman"/>
            </a:endParaRPr>
          </a:p>
        </p:txBody>
      </p:sp>
      <p:pic>
        <p:nvPicPr>
          <p:cNvPr id="10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0956" y="3365500"/>
            <a:ext cx="7239000" cy="5715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701781" y="5807501"/>
            <a:ext cx="7879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50: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red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mediante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corrientes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9270" y="467479"/>
            <a:ext cx="17977486" cy="773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75"/>
              </a:spcBef>
            </a:pPr>
            <a:r>
              <a:rPr sz="2400" b="1" spc="-5" dirty="0" err="1" smtClean="0">
                <a:cs typeface="Times New Roman"/>
              </a:rPr>
              <a:t>Independientemente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 </a:t>
            </a:r>
            <a:r>
              <a:rPr sz="2400" b="1" dirty="0">
                <a:cs typeface="Times New Roman"/>
              </a:rPr>
              <a:t>método </a:t>
            </a:r>
            <a:r>
              <a:rPr sz="2400" b="1" spc="-5" dirty="0">
                <a:cs typeface="Times New Roman"/>
              </a:rPr>
              <a:t>utilizado </a:t>
            </a:r>
            <a:r>
              <a:rPr sz="2400" b="1" dirty="0">
                <a:cs typeface="Times New Roman"/>
              </a:rPr>
              <a:t>para definir la red, </a:t>
            </a:r>
            <a:r>
              <a:rPr sz="2400" b="1" spc="-5" dirty="0">
                <a:cs typeface="Times New Roman"/>
              </a:rPr>
              <a:t>aparecerá </a:t>
            </a:r>
            <a:r>
              <a:rPr sz="2400" b="1" dirty="0">
                <a:cs typeface="Times New Roman"/>
              </a:rPr>
              <a:t>una </a:t>
            </a:r>
            <a:r>
              <a:rPr sz="2400" b="1" spc="-5" dirty="0">
                <a:cs typeface="Times New Roman"/>
              </a:rPr>
              <a:t>tercera ventana</a:t>
            </a:r>
            <a:r>
              <a:rPr sz="2400" spc="-5" dirty="0">
                <a:cs typeface="Times New Roman"/>
              </a:rPr>
              <a:t>, 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Simaris pedirá rellenar los </a:t>
            </a:r>
            <a:r>
              <a:rPr sz="2400" dirty="0">
                <a:cs typeface="Times New Roman"/>
              </a:rPr>
              <a:t>campos de la tabla de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51</a:t>
            </a:r>
            <a:r>
              <a:rPr sz="2400" dirty="0">
                <a:cs typeface="Times New Roman"/>
              </a:rPr>
              <a:t>, </a:t>
            </a:r>
            <a:r>
              <a:rPr sz="2400" dirty="0" smtClean="0">
                <a:cs typeface="Times New Roman"/>
              </a:rPr>
              <a:t>don</a:t>
            </a:r>
            <a:r>
              <a:rPr lang="es-ES" sz="2400" dirty="0" smtClean="0">
                <a:cs typeface="Times New Roman"/>
              </a:rPr>
              <a:t>d</a:t>
            </a:r>
            <a:r>
              <a:rPr sz="2400" dirty="0" smtClean="0">
                <a:cs typeface="Times New Roman"/>
              </a:rPr>
              <a:t>e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vez </a:t>
            </a:r>
            <a:r>
              <a:rPr sz="2400" dirty="0" err="1">
                <a:cs typeface="Times New Roman"/>
              </a:rPr>
              <a:t>más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obligatorio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valor de la longitud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</a:t>
            </a:r>
            <a:r>
              <a:rPr sz="2400" spc="-5" dirty="0">
                <a:cs typeface="Times New Roman"/>
              </a:rPr>
              <a:t> siguiente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elemento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aguas </a:t>
            </a:r>
            <a:r>
              <a:rPr sz="2400" spc="-5" dirty="0">
                <a:cs typeface="Times New Roman"/>
              </a:rPr>
              <a:t>abajo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39669" y="7998817"/>
            <a:ext cx="753097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51: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red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6556" y="1241152"/>
            <a:ext cx="8077200" cy="6391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6" y="393329"/>
            <a:ext cx="17983199" cy="16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31515">
              <a:lnSpc>
                <a:spcPct val="105800"/>
              </a:lnSpc>
              <a:spcBef>
                <a:spcPts val="100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Armario</a:t>
            </a: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/</a:t>
            </a: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Tablero</a:t>
            </a:r>
            <a:r>
              <a:rPr sz="2400" b="1" u="sng" spc="-1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General</a:t>
            </a:r>
            <a:endParaRPr sz="2400" b="1" dirty="0"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795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pretenda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especificar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tensión,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comenzar</a:t>
            </a:r>
            <a:r>
              <a:rPr sz="2400" spc="-8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directamente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desde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cuadro </a:t>
            </a:r>
            <a:r>
              <a:rPr sz="2400" dirty="0">
                <a:cs typeface="Times New Roman"/>
              </a:rPr>
              <a:t>general de </a:t>
            </a:r>
            <a:r>
              <a:rPr sz="2400" spc="-5" dirty="0">
                <a:cs typeface="Times New Roman"/>
              </a:rPr>
              <a:t>baja </a:t>
            </a:r>
            <a:r>
              <a:rPr sz="2400" dirty="0">
                <a:cs typeface="Times New Roman"/>
              </a:rPr>
              <a:t>tensión </a:t>
            </a:r>
            <a:r>
              <a:rPr sz="2400" spc="-5" dirty="0">
                <a:cs typeface="Times New Roman"/>
              </a:rPr>
              <a:t>(CGBT), se selecciona esta herramienta. </a:t>
            </a:r>
            <a:r>
              <a:rPr sz="2400" dirty="0" err="1">
                <a:cs typeface="Times New Roman"/>
              </a:rPr>
              <a:t>Muy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usada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sobre</a:t>
            </a:r>
            <a:r>
              <a:rPr sz="2400" spc="-1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 en acoplamientos.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3267" y="7639206"/>
            <a:ext cx="18111376" cy="4136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Acoplamiento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985"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Es</a:t>
            </a:r>
            <a:r>
              <a:rPr sz="2400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funcion</a:t>
            </a:r>
            <a:r>
              <a:rPr lang="es-ES" sz="2400" b="1" spc="-5" dirty="0" smtClean="0">
                <a:cs typeface="Times New Roman"/>
              </a:rPr>
              <a:t>e</a:t>
            </a:r>
            <a:r>
              <a:rPr sz="2400" b="1" spc="-5" dirty="0" smtClean="0">
                <a:cs typeface="Times New Roman"/>
              </a:rPr>
              <a:t>s</a:t>
            </a:r>
            <a:r>
              <a:rPr sz="2400" b="1" spc="14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más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usadas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4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Simaris,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realizarse</a:t>
            </a:r>
            <a:r>
              <a:rPr sz="2400" spc="13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varias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formas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13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detallarán</a:t>
            </a:r>
            <a:r>
              <a:rPr sz="2400" spc="13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continuación.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finalidad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acopamientos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ofrecer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posibilidad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2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lang="es-ES" sz="2400" dirty="0" smtClean="0">
                <a:cs typeface="Times New Roman"/>
              </a:rPr>
              <a:t> doble o triple </a:t>
            </a:r>
            <a:r>
              <a:rPr lang="es-ES" sz="2400" spc="-5" dirty="0" smtClean="0">
                <a:cs typeface="Times New Roman"/>
              </a:rPr>
              <a:t>acometida </a:t>
            </a:r>
            <a:r>
              <a:rPr lang="es-ES" sz="2400" dirty="0" smtClean="0">
                <a:cs typeface="Times New Roman"/>
              </a:rPr>
              <a:t>a un </a:t>
            </a:r>
            <a:r>
              <a:rPr lang="es-ES" sz="2400" spc="-5" dirty="0" smtClean="0">
                <a:cs typeface="Times New Roman"/>
              </a:rPr>
              <a:t>circuito eléctrico </a:t>
            </a:r>
            <a:r>
              <a:rPr lang="es-ES" sz="2400" dirty="0" smtClean="0">
                <a:cs typeface="Times New Roman"/>
              </a:rPr>
              <a:t>desde </a:t>
            </a:r>
            <a:r>
              <a:rPr lang="es-ES" sz="2400" spc="-5" dirty="0" smtClean="0">
                <a:cs typeface="Times New Roman"/>
              </a:rPr>
              <a:t>circuitos aguas </a:t>
            </a:r>
            <a:r>
              <a:rPr lang="es-ES" sz="2400" dirty="0" smtClean="0">
                <a:cs typeface="Times New Roman"/>
              </a:rPr>
              <a:t>arriba, </a:t>
            </a:r>
            <a:r>
              <a:rPr lang="es-ES" sz="2400" spc="-5" dirty="0" smtClean="0">
                <a:cs typeface="Times New Roman"/>
              </a:rPr>
              <a:t>para así </a:t>
            </a:r>
            <a:r>
              <a:rPr lang="es-ES" sz="2400" spc="-5" dirty="0" smtClean="0">
                <a:cs typeface="Times New Roman"/>
              </a:rPr>
              <a:t>conseguir </a:t>
            </a:r>
            <a:r>
              <a:rPr lang="es-ES" sz="2400" dirty="0" smtClean="0">
                <a:cs typeface="Times New Roman"/>
              </a:rPr>
              <a:t>un </a:t>
            </a:r>
            <a:r>
              <a:rPr lang="es-ES" sz="2400" dirty="0" smtClean="0">
                <a:cs typeface="Times New Roman"/>
              </a:rPr>
              <a:t>suministro de </a:t>
            </a:r>
            <a:r>
              <a:rPr lang="es-ES" sz="2400" spc="-5" dirty="0" smtClean="0">
                <a:cs typeface="Times New Roman"/>
              </a:rPr>
              <a:t>fuentes diversas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pueden </a:t>
            </a:r>
            <a:r>
              <a:rPr lang="es-ES" sz="2400" dirty="0" smtClean="0">
                <a:cs typeface="Times New Roman"/>
              </a:rPr>
              <a:t>ser </a:t>
            </a:r>
            <a:r>
              <a:rPr lang="es-ES" sz="2400" spc="-5" dirty="0" smtClean="0">
                <a:cs typeface="Times New Roman"/>
              </a:rPr>
              <a:t>necesarias en caso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dirty="0" smtClean="0">
                <a:cs typeface="Times New Roman"/>
              </a:rPr>
              <a:t>fallo </a:t>
            </a:r>
            <a:r>
              <a:rPr lang="es-ES" sz="2400" spc="-5" dirty="0" smtClean="0">
                <a:cs typeface="Times New Roman"/>
              </a:rPr>
              <a:t>en el </a:t>
            </a:r>
            <a:r>
              <a:rPr lang="es-ES" sz="2400" spc="-5" dirty="0" smtClean="0">
                <a:cs typeface="Times New Roman"/>
              </a:rPr>
              <a:t>suministro principal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energía. Una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vez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seleccionado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icono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acoplamiento,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5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54</a:t>
            </a:r>
            <a:r>
              <a:rPr lang="es-ES" sz="2400" dirty="0" smtClean="0">
                <a:cs typeface="Times New Roman"/>
              </a:rPr>
              <a:t>, s</a:t>
            </a:r>
            <a:r>
              <a:rPr lang="es-ES" sz="2400" spc="-5" dirty="0" smtClean="0">
                <a:cs typeface="Times New Roman"/>
              </a:rPr>
              <a:t>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debe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seleccionar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cursor 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punto sobre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 cuadro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eléctrico</a:t>
            </a:r>
            <a:r>
              <a:rPr lang="es-ES" sz="2400" dirty="0" smtClean="0">
                <a:cs typeface="Times New Roman"/>
              </a:rPr>
              <a:t> donde</a:t>
            </a:r>
            <a:r>
              <a:rPr lang="es-ES" sz="2400" spc="-5" dirty="0" smtClean="0">
                <a:cs typeface="Times New Roman"/>
              </a:rPr>
              <a:t> se</a:t>
            </a:r>
            <a:r>
              <a:rPr lang="es-ES" sz="2400" dirty="0" smtClean="0">
                <a:cs typeface="Times New Roman"/>
              </a:rPr>
              <a:t> quiere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acoplamiento.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situación </a:t>
            </a:r>
            <a:r>
              <a:rPr lang="es-ES" sz="2400" dirty="0" smtClean="0">
                <a:cs typeface="Times New Roman"/>
              </a:rPr>
              <a:t>dentro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cuadro </a:t>
            </a:r>
            <a:r>
              <a:rPr lang="es-ES" sz="2400" spc="-5" dirty="0" smtClean="0">
                <a:cs typeface="Times New Roman"/>
              </a:rPr>
              <a:t>eléctrico </a:t>
            </a:r>
            <a:r>
              <a:rPr lang="es-ES" sz="2400" dirty="0" smtClean="0">
                <a:cs typeface="Times New Roman"/>
              </a:rPr>
              <a:t>vendrá marcada por unos cuadrados amarillos que </a:t>
            </a:r>
            <a:r>
              <a:rPr lang="es-ES" sz="2400" dirty="0" smtClean="0">
                <a:cs typeface="Times New Roman"/>
              </a:rPr>
              <a:t>se </a:t>
            </a:r>
            <a:r>
              <a:rPr lang="es-ES" sz="2400" spc="-5" dirty="0" smtClean="0">
                <a:cs typeface="Times New Roman"/>
              </a:rPr>
              <a:t>activan </a:t>
            </a:r>
            <a:r>
              <a:rPr lang="es-ES" sz="2400" spc="-5" dirty="0" smtClean="0">
                <a:cs typeface="Times New Roman"/>
              </a:rPr>
              <a:t>automáticamente ofreciendo diversas localizaciones dentro del </a:t>
            </a:r>
            <a:r>
              <a:rPr lang="es-ES" sz="2400" dirty="0" smtClean="0">
                <a:cs typeface="Times New Roman"/>
              </a:rPr>
              <a:t>mismo.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spc="-5" dirty="0" smtClean="0">
                <a:cs typeface="Times New Roman"/>
              </a:rPr>
              <a:t>importante saber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localización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determinará 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sentido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flujo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energía</a:t>
            </a:r>
            <a:r>
              <a:rPr lang="es-ES" sz="2400" spc="-5" dirty="0" smtClean="0">
                <a:cs typeface="Times New Roman"/>
              </a:rPr>
              <a:t> en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acoplamiento.</a:t>
            </a:r>
            <a:endParaRPr lang="es-ES" sz="2400" dirty="0" smtClean="0">
              <a:cs typeface="Times New Roman"/>
            </a:endParaRPr>
          </a:p>
          <a:p>
            <a:pPr marL="12700" marR="6985" algn="just">
              <a:spcBef>
                <a:spcPts val="5"/>
              </a:spcBef>
            </a:pPr>
            <a:endParaRPr lang="es-ES" sz="2400" dirty="0" smtClean="0">
              <a:cs typeface="Times New Roman"/>
            </a:endParaRPr>
          </a:p>
          <a:p>
            <a:pPr marL="12700" marR="5080">
              <a:lnSpc>
                <a:spcPct val="104200"/>
              </a:lnSpc>
              <a:spcBef>
                <a:spcPts val="770"/>
              </a:spcBef>
            </a:pPr>
            <a:endParaRPr sz="2400" dirty="0">
              <a:cs typeface="Times New Roman"/>
            </a:endParaRPr>
          </a:p>
          <a:p>
            <a:pPr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</a:rPr>
              <a:t>	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7356" y="6881306"/>
            <a:ext cx="6477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52: armario/tablero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general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580" y="2153252"/>
            <a:ext cx="6452776" cy="472805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2612" y="2153252"/>
            <a:ext cx="6096000" cy="5190464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9741722" y="5413471"/>
            <a:ext cx="3429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53: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CGBT incluido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70721" y="2153252"/>
            <a:ext cx="5313921" cy="4223882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4157416" y="6377134"/>
            <a:ext cx="3340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cs typeface="Times New Roman"/>
              </a:rPr>
              <a:t>54:</a:t>
            </a:r>
            <a:r>
              <a:rPr lang="es-ES" sz="2400" b="1" i="1" spc="-15" dirty="0">
                <a:solidFill>
                  <a:srgbClr val="44536A"/>
                </a:solidFill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cs typeface="Times New Roman"/>
              </a:rPr>
              <a:t>acoplamiento.</a:t>
            </a:r>
            <a:endParaRPr lang="es-ES" sz="2400" b="1" dirty="0"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56" y="546100"/>
            <a:ext cx="18059400" cy="1592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spcBef>
                <a:spcPts val="780"/>
              </a:spcBef>
            </a:pPr>
            <a:r>
              <a:rPr sz="2400" b="1" spc="-5" dirty="0" err="1" smtClean="0">
                <a:cs typeface="Times New Roman"/>
              </a:rPr>
              <a:t>Acoplamiento</a:t>
            </a:r>
            <a:r>
              <a:rPr sz="2400" b="1" spc="-4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General</a:t>
            </a:r>
            <a:r>
              <a:rPr sz="2400" b="1" spc="-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Bidireccional:</a:t>
            </a:r>
            <a:r>
              <a:rPr sz="2400" b="1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discurrirá</a:t>
            </a:r>
            <a:r>
              <a:rPr sz="2400" spc="-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en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ambas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direcciones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circuitos.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Descrito</a:t>
            </a:r>
            <a:r>
              <a:rPr sz="2400" dirty="0">
                <a:cs typeface="Times New Roman"/>
              </a:rPr>
              <a:t> 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785"/>
              </a:spcBef>
            </a:pP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55</a:t>
            </a:r>
            <a:r>
              <a:rPr sz="2400" dirty="0">
                <a:cs typeface="Times New Roman"/>
              </a:rPr>
              <a:t>: situando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puntero sobre </a:t>
            </a:r>
            <a:r>
              <a:rPr sz="2400" spc="-5" dirty="0">
                <a:cs typeface="Times New Roman"/>
              </a:rPr>
              <a:t>el extremo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cuadro </a:t>
            </a:r>
            <a:r>
              <a:rPr sz="2400" dirty="0">
                <a:cs typeface="Times New Roman"/>
              </a:rPr>
              <a:t>para un </a:t>
            </a:r>
            <a:r>
              <a:rPr sz="2400" spc="-5" dirty="0" err="1">
                <a:cs typeface="Times New Roman"/>
              </a:rPr>
              <a:t>acoplamiento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bidireccional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unidireccional es pinchando dentro del cuadro), aparece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cuadrado </a:t>
            </a:r>
            <a:r>
              <a:rPr sz="2400" dirty="0">
                <a:cs typeface="Times New Roman"/>
              </a:rPr>
              <a:t>amarillo, y </a:t>
            </a:r>
            <a:r>
              <a:rPr sz="2400" spc="-5" dirty="0" err="1" smtClean="0">
                <a:cs typeface="Times New Roman"/>
              </a:rPr>
              <a:t>manteniendo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pulsado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botón izquierdo </a:t>
            </a:r>
            <a:r>
              <a:rPr sz="2400" spc="-5" dirty="0">
                <a:cs typeface="Times New Roman"/>
              </a:rPr>
              <a:t>del ratón arrastrando </a:t>
            </a:r>
            <a:r>
              <a:rPr sz="2400" dirty="0">
                <a:cs typeface="Times New Roman"/>
              </a:rPr>
              <a:t>levemente y </a:t>
            </a:r>
            <a:r>
              <a:rPr sz="2400" spc="-5" dirty="0">
                <a:cs typeface="Times New Roman"/>
              </a:rPr>
              <a:t>soltando, comenzará </a:t>
            </a:r>
            <a:r>
              <a:rPr sz="2400" spc="-5" dirty="0" err="1">
                <a:cs typeface="Times New Roman"/>
              </a:rPr>
              <a:t>aparición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ventanas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</p:txBody>
      </p:sp>
      <p:pic>
        <p:nvPicPr>
          <p:cNvPr id="6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0556" y="2170594"/>
            <a:ext cx="5105400" cy="614790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715639" y="9004300"/>
            <a:ext cx="51369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55: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bidireccional.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1156" y="637137"/>
            <a:ext cx="18059400" cy="393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865"/>
              </a:spcBef>
            </a:pPr>
            <a:r>
              <a:rPr sz="2400" spc="-5" dirty="0" err="1" smtClean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2400" spc="-40" dirty="0" smtClean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2400" dirty="0" smtClean="0">
                <a:latin typeface="Times New Roman"/>
                <a:cs typeface="Times New Roman"/>
                <a:hlinkClick r:id="rId2" action="ppaction://hlinksldjump"/>
              </a:rPr>
              <a:t>5</a:t>
            </a:r>
            <a:r>
              <a:rPr lang="es-ES" sz="2400" dirty="0" smtClean="0">
                <a:latin typeface="Times New Roman"/>
                <a:cs typeface="Times New Roman"/>
              </a:rPr>
              <a:t>6</a:t>
            </a:r>
            <a:r>
              <a:rPr sz="2400" dirty="0" smtClean="0">
                <a:latin typeface="Times New Roman"/>
                <a:cs typeface="Times New Roman"/>
              </a:rPr>
              <a:t>:</a:t>
            </a:r>
            <a:r>
              <a:rPr sz="2400" spc="-3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esta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venta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informa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sentido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energía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acoplamiento</a:t>
            </a:r>
            <a:r>
              <a:rPr sz="2400" spc="-5" dirty="0" smtClean="0">
                <a:latin typeface="Times New Roman"/>
                <a:cs typeface="Times New Roman"/>
              </a:rPr>
              <a:t>,</a:t>
            </a:r>
            <a:r>
              <a:rPr lang="es-ES"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como</a:t>
            </a:r>
            <a:r>
              <a:rPr sz="2400" dirty="0" smtClean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 puede </a:t>
            </a:r>
            <a:r>
              <a:rPr sz="2400" dirty="0">
                <a:latin typeface="Times New Roman"/>
                <a:cs typeface="Times New Roman"/>
              </a:rPr>
              <a:t>ver </a:t>
            </a:r>
            <a:r>
              <a:rPr sz="2400" spc="-10" dirty="0">
                <a:latin typeface="Times New Roman"/>
                <a:cs typeface="Times New Roman"/>
              </a:rPr>
              <a:t>es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ambos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sentidos.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83767" y="8623300"/>
            <a:ext cx="42141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56: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sentido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energía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bidireccional.</a:t>
            </a: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7556" y="1152742"/>
            <a:ext cx="7239000" cy="740620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1410" y="575536"/>
            <a:ext cx="7384576" cy="1523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2400" dirty="0">
              <a:cs typeface="Times New Roman"/>
            </a:endParaRPr>
          </a:p>
          <a:p>
            <a:pPr marL="12700" marR="6350">
              <a:lnSpc>
                <a:spcPct val="103299"/>
              </a:lnSpc>
            </a:pP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65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57</a:t>
            </a:r>
            <a:r>
              <a:rPr sz="2400" dirty="0">
                <a:cs typeface="Times New Roman"/>
              </a:rPr>
              <a:t>: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selecciona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protecciones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longitud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que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tiene.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62356" y="370640"/>
            <a:ext cx="8686800" cy="19332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860"/>
              </a:spcBef>
            </a:pP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58</a:t>
            </a:r>
            <a:r>
              <a:rPr sz="2400" dirty="0">
                <a:cs typeface="Times New Roman"/>
              </a:rPr>
              <a:t>: ahora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va a </a:t>
            </a:r>
            <a:r>
              <a:rPr sz="2400" spc="-5" dirty="0">
                <a:cs typeface="Times New Roman"/>
              </a:rPr>
              <a:t>seleccionar el </a:t>
            </a:r>
            <a:r>
              <a:rPr sz="2400" dirty="0">
                <a:cs typeface="Times New Roman"/>
              </a:rPr>
              <a:t>otro circuito </a:t>
            </a:r>
            <a:r>
              <a:rPr sz="2400" spc="-5" dirty="0">
                <a:cs typeface="Times New Roman"/>
              </a:rPr>
              <a:t>con el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comunica el acoplamiento. </a:t>
            </a:r>
            <a:r>
              <a:rPr sz="2400" spc="-5" dirty="0" err="1" smtClean="0">
                <a:cs typeface="Times New Roman"/>
              </a:rPr>
              <a:t>Qué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más que </a:t>
            </a:r>
            <a:r>
              <a:rPr sz="2400" spc="-5" dirty="0">
                <a:cs typeface="Times New Roman"/>
              </a:rPr>
              <a:t>seleccionar </a:t>
            </a:r>
            <a:r>
              <a:rPr sz="2400" dirty="0">
                <a:cs typeface="Times New Roman"/>
              </a:rPr>
              <a:t>una de </a:t>
            </a:r>
            <a:r>
              <a:rPr sz="2400" spc="-5" dirty="0">
                <a:cs typeface="Times New Roman"/>
              </a:rPr>
              <a:t>las </a:t>
            </a:r>
            <a:r>
              <a:rPr sz="2400" dirty="0">
                <a:cs typeface="Times New Roman"/>
              </a:rPr>
              <a:t>fuentes ya vistas </a:t>
            </a:r>
            <a:r>
              <a:rPr sz="2400" spc="-5" dirty="0">
                <a:cs typeface="Times New Roman"/>
              </a:rPr>
              <a:t>anteriormente, </a:t>
            </a:r>
            <a:r>
              <a:rPr sz="2400" dirty="0">
                <a:cs typeface="Times New Roman"/>
              </a:rPr>
              <a:t>o no </a:t>
            </a:r>
            <a:r>
              <a:rPr sz="2400" spc="-5" dirty="0" err="1">
                <a:cs typeface="Times New Roman"/>
              </a:rPr>
              <a:t>seleccionar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ninguna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fuente</a:t>
            </a:r>
            <a:r>
              <a:rPr sz="2400" spc="-5" dirty="0">
                <a:cs typeface="Times New Roman"/>
              </a:rPr>
              <a:t>,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quiera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hacer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acoplamiento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suministro</a:t>
            </a:r>
            <a:r>
              <a:rPr sz="2400" spc="-4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energético</a:t>
            </a:r>
            <a:r>
              <a:rPr sz="2400" spc="-4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independiente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principal.</a:t>
            </a:r>
            <a:endParaRPr sz="2400" dirty="0"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14956" y="9766300"/>
            <a:ext cx="587204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58: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circuito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conectado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812" y="2687941"/>
            <a:ext cx="8135144" cy="692595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62456" y="2483604"/>
            <a:ext cx="7086600" cy="728269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029264" y="9911211"/>
            <a:ext cx="6868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57: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protecciones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y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longitud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9756" y="255681"/>
            <a:ext cx="8382000" cy="116435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40"/>
              </a:spcBef>
            </a:pP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59</a:t>
            </a:r>
            <a:r>
              <a:rPr sz="2400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seleccionan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parámetros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elemento</a:t>
            </a:r>
            <a:r>
              <a:rPr sz="2400" spc="5" dirty="0">
                <a:cs typeface="Times New Roman"/>
              </a:rPr>
              <a:t> que </a:t>
            </a:r>
            <a:r>
              <a:rPr sz="2400" spc="-5" dirty="0">
                <a:cs typeface="Times New Roman"/>
              </a:rPr>
              <a:t>previamente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haya escogido,</a:t>
            </a:r>
            <a:r>
              <a:rPr sz="2400" spc="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para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figura </a:t>
            </a:r>
            <a:r>
              <a:rPr sz="2400" dirty="0">
                <a:cs typeface="Times New Roman"/>
              </a:rPr>
              <a:t>sería un </a:t>
            </a:r>
            <a:r>
              <a:rPr sz="2400" spc="-5" dirty="0">
                <a:cs typeface="Times New Roman"/>
              </a:rPr>
              <a:t>transformador</a:t>
            </a:r>
            <a:r>
              <a:rPr sz="2400" dirty="0">
                <a:cs typeface="Times New Roman"/>
              </a:rPr>
              <a:t> in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primario 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2590056" y="959937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343356" y="449802"/>
            <a:ext cx="8153400" cy="773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875"/>
              </a:spcBef>
            </a:pPr>
            <a:r>
              <a:rPr sz="2400" spc="-5" dirty="0" err="1" smtClean="0">
                <a:cs typeface="Times New Roman"/>
                <a:hlinkClick r:id="rId2" action="ppaction://hlinksldjump"/>
              </a:rPr>
              <a:t>Figura</a:t>
            </a:r>
            <a:r>
              <a:rPr sz="2400" spc="45" dirty="0" smtClean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60</a:t>
            </a:r>
            <a:r>
              <a:rPr sz="2400" dirty="0">
                <a:cs typeface="Times New Roman"/>
              </a:rPr>
              <a:t>: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marcado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rojo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queda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reflejado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uniendo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dos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cuadros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barras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857" y="1801884"/>
            <a:ext cx="7279706" cy="777843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1529" y="2146300"/>
            <a:ext cx="9543483" cy="56388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25892" y="9766300"/>
            <a:ext cx="8645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59: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conectado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695156" y="8477092"/>
            <a:ext cx="609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60: acoplamiento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unifilar.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6" y="344923"/>
            <a:ext cx="83058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35"/>
              </a:spcBef>
            </a:pP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61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al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realizar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un</a:t>
            </a:r>
            <a:r>
              <a:rPr lang="es-ES" sz="2400" b="1" i="1" spc="2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acoplamiento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se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puede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hacer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uso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5" dirty="0" smtClean="0">
                <a:cs typeface="Times New Roman"/>
              </a:rPr>
              <a:t>de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la</a:t>
            </a:r>
            <a:r>
              <a:rPr lang="es-ES" sz="2400" b="1" i="1" spc="10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función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de</a:t>
            </a:r>
            <a:r>
              <a:rPr lang="es-ES" sz="2400" b="1" i="1" spc="20" dirty="0" smtClean="0">
                <a:cs typeface="Times New Roman"/>
              </a:rPr>
              <a:t> </a:t>
            </a:r>
            <a:r>
              <a:rPr lang="es-ES" sz="2400" b="1" i="1" spc="-5" dirty="0" err="1" smtClean="0">
                <a:cs typeface="Times New Roman"/>
              </a:rPr>
              <a:t>Simaris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spc="-5" dirty="0" smtClean="0">
                <a:cs typeface="Times New Roman"/>
              </a:rPr>
              <a:t>“Modos</a:t>
            </a:r>
            <a:r>
              <a:rPr lang="es-ES" sz="2400" b="1" i="1" spc="15" dirty="0" smtClean="0">
                <a:cs typeface="Times New Roman"/>
              </a:rPr>
              <a:t> </a:t>
            </a:r>
            <a:r>
              <a:rPr lang="es-ES" sz="2400" b="1" i="1" dirty="0" smtClean="0">
                <a:cs typeface="Times New Roman"/>
              </a:rPr>
              <a:t>de </a:t>
            </a:r>
            <a:r>
              <a:rPr lang="es-ES" sz="2400" b="1" i="1" spc="-5" dirty="0" smtClean="0">
                <a:cs typeface="Times New Roman"/>
              </a:rPr>
              <a:t>Operación</a:t>
            </a:r>
            <a:r>
              <a:rPr lang="es-ES" sz="2400" b="1" i="1" spc="-5" dirty="0" smtClean="0">
                <a:cs typeface="Times New Roman"/>
              </a:rPr>
              <a:t>”,</a:t>
            </a:r>
            <a:r>
              <a:rPr lang="es-ES" sz="2400" b="1" i="1" spc="1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pinchando</a:t>
            </a:r>
            <a:r>
              <a:rPr lang="es-ES" sz="2400" spc="1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sobre</a:t>
            </a:r>
            <a:r>
              <a:rPr lang="es-ES" sz="2400" spc="1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icono 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como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aprecia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figura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hay</a:t>
            </a:r>
            <a:r>
              <a:rPr lang="es-ES" sz="2400" spc="1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modo</a:t>
            </a:r>
            <a:r>
              <a:rPr lang="es-ES" sz="2400" spc="1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funcionamiento</a:t>
            </a:r>
            <a:r>
              <a:rPr sz="2400" spc="5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“Normal”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otro</a:t>
            </a:r>
            <a:r>
              <a:rPr sz="2400" spc="5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4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“</a:t>
            </a:r>
            <a:r>
              <a:rPr sz="2400" dirty="0" err="1" smtClean="0">
                <a:cs typeface="Times New Roman"/>
              </a:rPr>
              <a:t>Emergencia</a:t>
            </a:r>
            <a:r>
              <a:rPr sz="2400" dirty="0" smtClean="0">
                <a:cs typeface="Times New Roman"/>
              </a:rPr>
              <a:t>”</a:t>
            </a:r>
            <a:r>
              <a:rPr sz="2400" spc="3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pero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</a:t>
            </a:r>
            <a:r>
              <a:rPr sz="2400" spc="5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5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propio</a:t>
            </a:r>
            <a:r>
              <a:rPr sz="2400" spc="4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usuario</a:t>
            </a:r>
            <a:r>
              <a:rPr sz="2400" spc="4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sz="2400" spc="4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cuantos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modos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quiera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dirty="0" err="1" smtClean="0">
                <a:cs typeface="Times New Roman"/>
              </a:rPr>
              <a:t>nombrarlos</a:t>
            </a:r>
            <a:r>
              <a:rPr sz="2400" dirty="0" smtClean="0">
                <a:cs typeface="Times New Roman"/>
              </a:rPr>
              <a:t> 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sz="2400" dirty="0" smtClean="0">
                <a:cs typeface="Times New Roman"/>
              </a:rPr>
              <a:t> gusto.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37565" y="344923"/>
            <a:ext cx="8534400" cy="20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2400" b="1" spc="-5" dirty="0" err="1" smtClean="0">
                <a:cs typeface="Times New Roman"/>
              </a:rPr>
              <a:t>Acoplamiento</a:t>
            </a:r>
            <a:r>
              <a:rPr sz="2400" b="1" spc="6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Unidireccional:</a:t>
            </a:r>
            <a:r>
              <a:rPr sz="2400" b="1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ahora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energía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solo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discurre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6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podrá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seleccionarse</a:t>
            </a:r>
            <a:r>
              <a:rPr sz="2400" spc="-5" dirty="0">
                <a:cs typeface="Times New Roman"/>
              </a:rPr>
              <a:t>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similar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unidireccional,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pero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singularidades:</a:t>
            </a:r>
            <a:endParaRPr sz="2400" dirty="0"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2400" b="1" spc="-5" dirty="0">
                <a:cs typeface="Times New Roman"/>
                <a:hlinkClick r:id="rId3" action="ppaction://hlinksldjump"/>
              </a:rPr>
              <a:t>Figura</a:t>
            </a:r>
            <a:r>
              <a:rPr sz="2400" b="1" spc="150" dirty="0">
                <a:cs typeface="Times New Roman"/>
                <a:hlinkClick r:id="rId3" action="ppaction://hlinksldjump"/>
              </a:rPr>
              <a:t> </a:t>
            </a:r>
            <a:r>
              <a:rPr sz="2400" b="1" dirty="0">
                <a:cs typeface="Times New Roman"/>
                <a:hlinkClick r:id="rId3" action="ppaction://hlinksldjump"/>
              </a:rPr>
              <a:t>62</a:t>
            </a:r>
            <a:r>
              <a:rPr sz="2400" b="1" dirty="0">
                <a:cs typeface="Times New Roman"/>
              </a:rPr>
              <a:t>:</a:t>
            </a:r>
            <a:r>
              <a:rPr sz="2400" b="1" spc="15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</a:t>
            </a:r>
            <a:r>
              <a:rPr sz="2400" b="1" spc="1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situar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17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puntero</a:t>
            </a:r>
            <a:r>
              <a:rPr sz="2400" b="1" spc="15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5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15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parte</a:t>
            </a:r>
            <a:r>
              <a:rPr sz="2400" b="1" spc="1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interior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1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cuadro,</a:t>
            </a:r>
            <a:r>
              <a:rPr sz="2400" b="1" spc="1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17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acoplamiento</a:t>
            </a:r>
            <a:r>
              <a:rPr sz="2400" b="1" spc="15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será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unidireccional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156" y="2625691"/>
            <a:ext cx="7645450" cy="68358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3956" y="2605488"/>
            <a:ext cx="5486400" cy="655121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074455" y="9766300"/>
            <a:ext cx="4980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61: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modos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funcionamiento.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4404765" y="4380853"/>
            <a:ext cx="39183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62: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853" y="1088389"/>
            <a:ext cx="454649" cy="505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3556" y="350175"/>
            <a:ext cx="18059399" cy="78393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40"/>
              </a:spcBef>
            </a:pP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63</a:t>
            </a:r>
            <a:r>
              <a:rPr lang="es-ES" sz="2400" spc="2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 64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ventana,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defecto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sentido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energía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 hacia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nuevo </a:t>
            </a:r>
            <a:r>
              <a:rPr lang="es-ES" sz="2400" spc="-5" dirty="0" smtClean="0">
                <a:cs typeface="Times New Roman"/>
              </a:rPr>
              <a:t>circuito,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63,</a:t>
            </a:r>
            <a:r>
              <a:rPr lang="es-ES" sz="2400" dirty="0" smtClean="0">
                <a:cs typeface="Times New Roman"/>
              </a:rPr>
              <a:t> que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crear,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la parte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superior </a:t>
            </a:r>
            <a:r>
              <a:rPr lang="es-ES" sz="2400" spc="-5" dirty="0" smtClean="0">
                <a:cs typeface="Times New Roman"/>
              </a:rPr>
              <a:t>está</a:t>
            </a:r>
            <a:r>
              <a:rPr lang="es-ES" sz="2400" dirty="0" smtClean="0">
                <a:cs typeface="Times New Roman"/>
              </a:rPr>
              <a:t> la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opción de </a:t>
            </a:r>
            <a:r>
              <a:rPr sz="2400" spc="-5" dirty="0" err="1" smtClean="0">
                <a:cs typeface="Times New Roman"/>
              </a:rPr>
              <a:t>cambiar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sentido,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quedando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reflejado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4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flecha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roja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sentido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contrario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anterior,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dirty="0" smtClean="0">
                <a:cs typeface="Times New Roman"/>
                <a:hlinkClick r:id="rId3" action="ppaction://hlinksldjump"/>
              </a:rPr>
              <a:t> </a:t>
            </a:r>
            <a:r>
              <a:rPr sz="2400" dirty="0" smtClean="0">
                <a:cs typeface="Times New Roman"/>
                <a:hlinkClick r:id="rId3" action="ppaction://hlinksldjump"/>
              </a:rPr>
              <a:t>64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2741" y="7711805"/>
            <a:ext cx="66662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63: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sentido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normal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energía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acoplamiento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555" y="8691488"/>
            <a:ext cx="18059399" cy="163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2400" dirty="0" smtClean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“Modos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Operación” </a:t>
            </a:r>
            <a:r>
              <a:rPr sz="2400" spc="-5" dirty="0">
                <a:cs typeface="Times New Roman"/>
              </a:rPr>
              <a:t>serán </a:t>
            </a:r>
            <a:r>
              <a:rPr sz="2400" dirty="0">
                <a:cs typeface="Times New Roman"/>
              </a:rPr>
              <a:t>idénticos </a:t>
            </a:r>
            <a:r>
              <a:rPr sz="2400" spc="-5" dirty="0">
                <a:cs typeface="Times New Roman"/>
              </a:rPr>
              <a:t>al caso bidireccional antes visto, </a:t>
            </a:r>
            <a:r>
              <a:rPr sz="2400" spc="-5" dirty="0" err="1">
                <a:cs typeface="Times New Roman"/>
              </a:rPr>
              <a:t>aunque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siempre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tener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cuenta que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energía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un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único </a:t>
            </a:r>
            <a:r>
              <a:rPr sz="2400" spc="-5" dirty="0">
                <a:cs typeface="Times New Roman"/>
              </a:rPr>
              <a:t>sentido.</a:t>
            </a:r>
            <a:endParaRPr sz="2400" dirty="0"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05"/>
              </a:spcBef>
            </a:pPr>
            <a:r>
              <a:rPr sz="2400" spc="-5" dirty="0">
                <a:cs typeface="Times New Roman"/>
              </a:rPr>
              <a:t>Por </a:t>
            </a:r>
            <a:r>
              <a:rPr sz="2400" dirty="0">
                <a:cs typeface="Times New Roman"/>
              </a:rPr>
              <a:t>último, </a:t>
            </a:r>
            <a:r>
              <a:rPr sz="2400" spc="-5" dirty="0">
                <a:cs typeface="Times New Roman"/>
              </a:rPr>
              <a:t>hay </a:t>
            </a:r>
            <a:r>
              <a:rPr sz="2400" dirty="0">
                <a:cs typeface="Times New Roman"/>
              </a:rPr>
              <a:t>que advertir sobre la imposibilidad de </a:t>
            </a:r>
            <a:r>
              <a:rPr sz="2400" spc="-5" dirty="0">
                <a:cs typeface="Times New Roman"/>
              </a:rPr>
              <a:t>realizar </a:t>
            </a:r>
            <a:r>
              <a:rPr sz="2400" dirty="0">
                <a:cs typeface="Times New Roman"/>
              </a:rPr>
              <a:t>acoplamientos </a:t>
            </a:r>
            <a:r>
              <a:rPr sz="2400" spc="-5" dirty="0">
                <a:cs typeface="Times New Roman"/>
              </a:rPr>
              <a:t>aguas </a:t>
            </a:r>
            <a:r>
              <a:rPr sz="2400" spc="-5" dirty="0" err="1">
                <a:cs typeface="Times New Roman"/>
              </a:rPr>
              <a:t>abajo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del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</a:t>
            </a:r>
            <a:r>
              <a:rPr sz="2400" spc="-5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baja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tensión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versión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gratuita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Simaris,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mientras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acoplamientos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entre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cuadros </a:t>
            </a:r>
            <a:r>
              <a:rPr sz="2400" spc="-5" dirty="0">
                <a:cs typeface="Times New Roman"/>
              </a:rPr>
              <a:t>secundarios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dirty="0">
                <a:cs typeface="Times New Roman"/>
              </a:rPr>
              <a:t> posibles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 versión </a:t>
            </a:r>
            <a:r>
              <a:rPr sz="2400" spc="-5" dirty="0">
                <a:cs typeface="Times New Roman"/>
              </a:rPr>
              <a:t>profesional.</a:t>
            </a:r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156" y="1322934"/>
            <a:ext cx="6266815" cy="638887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67356" y="1323053"/>
            <a:ext cx="6324600" cy="638875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562556" y="7711805"/>
            <a:ext cx="6809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64:sentido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opuesto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energía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6" y="81363"/>
            <a:ext cx="18059399" cy="2731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25"/>
              </a:spcBef>
            </a:pPr>
            <a:endParaRPr sz="2400" dirty="0">
              <a:cs typeface="Times New Roman"/>
            </a:endParaRPr>
          </a:p>
          <a:p>
            <a:pPr marL="697865" algn="just"/>
            <a:r>
              <a:rPr sz="2400" b="1" dirty="0">
                <a:cs typeface="Times New Roman"/>
              </a:rPr>
              <a:t>5.4.1.2.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Tablero/Armario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Distribución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715" algn="just">
              <a:spcBef>
                <a:spcPts val="795"/>
              </a:spcBef>
            </a:pP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fila, compuesta </a:t>
            </a:r>
            <a:r>
              <a:rPr sz="2400" dirty="0">
                <a:cs typeface="Times New Roman"/>
              </a:rPr>
              <a:t>por todos los </a:t>
            </a:r>
            <a:r>
              <a:rPr sz="2400" spc="-5" dirty="0">
                <a:cs typeface="Times New Roman"/>
              </a:rPr>
              <a:t>elementos que se ven marcados en </a:t>
            </a:r>
            <a:r>
              <a:rPr sz="2400" dirty="0">
                <a:cs typeface="Times New Roman"/>
              </a:rPr>
              <a:t>verde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65</a:t>
            </a:r>
            <a:r>
              <a:rPr sz="2400" dirty="0">
                <a:cs typeface="Times New Roman"/>
              </a:rPr>
              <a:t>, </a:t>
            </a:r>
            <a:r>
              <a:rPr sz="2400" spc="-5" dirty="0" err="1" smtClean="0">
                <a:cs typeface="Times New Roman"/>
              </a:rPr>
              <a:t>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sz="2400" spc="-4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segundo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escalón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diseño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circuito.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vez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seleccionado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4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características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suministro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media tensión y la </a:t>
            </a:r>
            <a:r>
              <a:rPr sz="2400" spc="-5" dirty="0">
                <a:cs typeface="Times New Roman"/>
              </a:rPr>
              <a:t>acometida al cuadro general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baja </a:t>
            </a:r>
            <a:r>
              <a:rPr sz="2400" dirty="0">
                <a:cs typeface="Times New Roman"/>
              </a:rPr>
              <a:t>tensión, </a:t>
            </a:r>
            <a:r>
              <a:rPr sz="2400" spc="-5" dirty="0">
                <a:cs typeface="Times New Roman"/>
              </a:rPr>
              <a:t>el </a:t>
            </a:r>
            <a:r>
              <a:rPr sz="2400" spc="-5" dirty="0" err="1">
                <a:cs typeface="Times New Roman"/>
              </a:rPr>
              <a:t>circuito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va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ramificando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particularizando sus características </a:t>
            </a:r>
            <a:r>
              <a:rPr sz="2400" dirty="0">
                <a:cs typeface="Times New Roman"/>
              </a:rPr>
              <a:t>para cada parte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instalación. </a:t>
            </a:r>
            <a:r>
              <a:rPr sz="2400" spc="-5" dirty="0" smtClean="0">
                <a:cs typeface="Times New Roman"/>
              </a:rPr>
              <a:t>Sin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todavía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llegar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dirty="0">
                <a:cs typeface="Times New Roman"/>
              </a:rPr>
              <a:t> último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escalón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compuesto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demás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finales.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756" y="7948012"/>
            <a:ext cx="383562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65: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armarios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90956" y="2565453"/>
            <a:ext cx="8305799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Cuadro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Secundario</a:t>
            </a:r>
            <a:endParaRPr sz="2400" b="1" dirty="0">
              <a:cs typeface="Times New Roman"/>
            </a:endParaRPr>
          </a:p>
          <a:p>
            <a:pPr marL="12700" marR="5080" algn="just"/>
            <a:r>
              <a:rPr sz="2400" spc="-5" dirty="0" err="1" smtClean="0">
                <a:cs typeface="Times New Roman"/>
              </a:rPr>
              <a:t>Seleccionando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spc="125" dirty="0" smtClean="0">
                <a:cs typeface="Times New Roman"/>
              </a:rPr>
              <a:t>   </a:t>
            </a:r>
            <a:r>
              <a:rPr sz="2400" dirty="0" smtClean="0">
                <a:cs typeface="Times New Roman"/>
              </a:rPr>
              <a:t>y</a:t>
            </a:r>
            <a:r>
              <a:rPr sz="2400" spc="-4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después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aproximando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cursor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barra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previamente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instalada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automáticamente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aparecerán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sitios</a:t>
            </a:r>
            <a:r>
              <a:rPr sz="2400" dirty="0">
                <a:cs typeface="Times New Roman"/>
              </a:rPr>
              <a:t> disponibles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rodeados</a:t>
            </a:r>
            <a:r>
              <a:rPr sz="2400" dirty="0">
                <a:cs typeface="Times New Roman"/>
              </a:rPr>
              <a:t> 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cuadrado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amarillo</a:t>
            </a:r>
            <a:r>
              <a:rPr sz="2400" spc="-5" dirty="0">
                <a:cs typeface="Times New Roman"/>
              </a:rPr>
              <a:t>, ver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66</a:t>
            </a:r>
            <a:r>
              <a:rPr sz="2400" dirty="0">
                <a:cs typeface="Times New Roman"/>
              </a:rPr>
              <a:t>. </a:t>
            </a:r>
            <a:r>
              <a:rPr sz="2400" spc="-5" dirty="0">
                <a:cs typeface="Times New Roman"/>
              </a:rPr>
              <a:t>Si anteriormente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</a:t>
            </a:r>
            <a:r>
              <a:rPr sz="2400" spc="-10" dirty="0">
                <a:cs typeface="Times New Roman"/>
              </a:rPr>
              <a:t>ha </a:t>
            </a:r>
            <a:r>
              <a:rPr sz="2400" spc="-5" dirty="0">
                <a:cs typeface="Times New Roman"/>
              </a:rPr>
              <a:t>situado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elemento correspondiente </a:t>
            </a:r>
            <a:r>
              <a:rPr sz="2400" dirty="0">
                <a:cs typeface="Times New Roman"/>
              </a:rPr>
              <a:t>a </a:t>
            </a:r>
            <a:r>
              <a:rPr sz="2400" spc="-5" dirty="0" smtClean="0">
                <a:cs typeface="Times New Roman"/>
              </a:rPr>
              <a:t>las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entradas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vistas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anteriormente.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 </a:t>
            </a:r>
            <a:r>
              <a:rPr sz="2400" dirty="0">
                <a:cs typeface="Times New Roman"/>
              </a:rPr>
              <a:t>no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dejará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ninguno 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elementos</a:t>
            </a:r>
            <a:r>
              <a:rPr sz="2400" spc="-2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esta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fila.</a:t>
            </a: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570" y="2919148"/>
            <a:ext cx="6415786" cy="494215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 flipV="1">
            <a:off x="13238956" y="2812624"/>
            <a:ext cx="850851" cy="63563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81556" y="5296714"/>
            <a:ext cx="6324600" cy="5155386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5220156" y="6635570"/>
            <a:ext cx="3050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66: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punto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conexión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secundario.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850" y="2248323"/>
            <a:ext cx="7086599" cy="74156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581356" y="317500"/>
            <a:ext cx="8991600" cy="6614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60"/>
              </a:spcBef>
            </a:pPr>
            <a:r>
              <a:rPr sz="2400" dirty="0" err="1" smtClean="0">
                <a:cs typeface="Times New Roman"/>
              </a:rPr>
              <a:t>En</a:t>
            </a:r>
            <a:r>
              <a:rPr sz="2400" spc="-1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rojo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está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régimen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es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seleccionable,</a:t>
            </a:r>
            <a:r>
              <a:rPr sz="2400" spc="-1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ya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viene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impuesto</a:t>
            </a:r>
            <a:r>
              <a:rPr sz="2400" spc="-1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régimen </a:t>
            </a:r>
            <a:r>
              <a:rPr sz="2400" dirty="0">
                <a:cs typeface="Times New Roman"/>
              </a:rPr>
              <a:t>que tenía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CGBT </a:t>
            </a:r>
            <a:r>
              <a:rPr sz="2400" spc="-5" dirty="0">
                <a:cs typeface="Times New Roman"/>
              </a:rPr>
              <a:t>aguas arriba, al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conectó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en el ejemplo </a:t>
            </a:r>
            <a:r>
              <a:rPr sz="2400" dirty="0">
                <a:cs typeface="Times New Roman"/>
              </a:rPr>
              <a:t>de la </a:t>
            </a:r>
            <a:r>
              <a:rPr sz="2400" spc="-5" dirty="0" err="1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 </a:t>
            </a:r>
            <a:r>
              <a:rPr sz="2400" spc="-5" dirty="0" smtClean="0">
                <a:cs typeface="Times New Roman"/>
                <a:hlinkClick r:id="rId3" action="ppaction://hlinksldjump"/>
              </a:rPr>
              <a:t>66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era </a:t>
            </a:r>
            <a:r>
              <a:rPr sz="2400" spc="-5" dirty="0">
                <a:cs typeface="Times New Roman"/>
              </a:rPr>
              <a:t>TN-S. </a:t>
            </a:r>
            <a:r>
              <a:rPr sz="2400" dirty="0">
                <a:cs typeface="Times New Roman"/>
              </a:rPr>
              <a:t>Esto </a:t>
            </a:r>
            <a:r>
              <a:rPr sz="2400" spc="-5" dirty="0">
                <a:cs typeface="Times New Roman"/>
              </a:rPr>
              <a:t>es importante recordarlo.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régimen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tenga </a:t>
            </a:r>
            <a:r>
              <a:rPr sz="2400" spc="-5" dirty="0">
                <a:cs typeface="Times New Roman"/>
              </a:rPr>
              <a:t>en los </a:t>
            </a:r>
            <a:r>
              <a:rPr sz="2400" spc="-5" dirty="0" err="1">
                <a:cs typeface="Times New Roman"/>
              </a:rPr>
              <a:t>cuadros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principales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será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tenga aguas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esto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también</a:t>
            </a:r>
            <a:r>
              <a:rPr sz="2400" dirty="0">
                <a:cs typeface="Times New Roman"/>
              </a:rPr>
              <a:t> a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acoplamientos.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855"/>
              </a:spcBef>
            </a:pPr>
            <a:r>
              <a:rPr sz="2400" spc="-5" dirty="0">
                <a:cs typeface="Times New Roman"/>
              </a:rPr>
              <a:t>También se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seleccionar:</a:t>
            </a:r>
            <a:endParaRPr sz="2400" dirty="0">
              <a:cs typeface="Times New Roman"/>
            </a:endParaRPr>
          </a:p>
          <a:p>
            <a:pPr marL="461645" indent="-229235" algn="just">
              <a:spcBef>
                <a:spcPts val="944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sz="2400" b="1" spc="-5" dirty="0">
                <a:cs typeface="Times New Roman"/>
              </a:rPr>
              <a:t>Interruptor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(aguas</a:t>
            </a:r>
            <a:r>
              <a:rPr sz="2400" b="1" spc="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arriba):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estaría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situado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cuadro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aguas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arriba.</a:t>
            </a:r>
            <a:endParaRPr sz="2400" b="1" dirty="0">
              <a:cs typeface="Times New Roman"/>
            </a:endParaRPr>
          </a:p>
          <a:p>
            <a:pPr marL="461645" indent="-229235" algn="just">
              <a:spcBef>
                <a:spcPts val="94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conexión: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cables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dirty="0">
                <a:cs typeface="Times New Roman"/>
              </a:rPr>
              <a:t> para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unir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dirty="0">
                <a:cs typeface="Times New Roman"/>
              </a:rPr>
              <a:t> cuadros.</a:t>
            </a:r>
          </a:p>
          <a:p>
            <a:pPr marL="461645" marR="8255" indent="-228600" algn="just">
              <a:spcBef>
                <a:spcPts val="900"/>
              </a:spcBef>
              <a:buFont typeface="Symbol"/>
              <a:buChar char=""/>
              <a:tabLst>
                <a:tab pos="462280" algn="l"/>
              </a:tabLst>
            </a:pPr>
            <a:r>
              <a:rPr sz="2400" b="1" dirty="0">
                <a:cs typeface="Times New Roman"/>
              </a:rPr>
              <a:t>Longitud: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distancia</a:t>
            </a:r>
            <a:r>
              <a:rPr sz="2400" b="1" dirty="0">
                <a:cs typeface="Times New Roman"/>
              </a:rPr>
              <a:t> que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separa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ambos</a:t>
            </a:r>
            <a:r>
              <a:rPr sz="2400" b="1" dirty="0">
                <a:cs typeface="Times New Roman"/>
              </a:rPr>
              <a:t> cuadros,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obligatoriamente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tiene</a:t>
            </a:r>
            <a:r>
              <a:rPr sz="2400" b="1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que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especificar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461645" marR="6985" indent="-228600" algn="just">
              <a:spcBef>
                <a:spcPts val="900"/>
              </a:spcBef>
              <a:buFont typeface="Symbol"/>
              <a:buChar char=""/>
              <a:tabLst>
                <a:tab pos="462280" algn="l"/>
              </a:tabLst>
            </a:pPr>
            <a:r>
              <a:rPr sz="2400" b="1" spc="-5" dirty="0">
                <a:cs typeface="Times New Roman"/>
              </a:rPr>
              <a:t>Interruptor (aguas </a:t>
            </a:r>
            <a:r>
              <a:rPr sz="2400" b="1" dirty="0">
                <a:cs typeface="Times New Roman"/>
              </a:rPr>
              <a:t>abajo): </a:t>
            </a:r>
            <a:r>
              <a:rPr sz="2400" b="1" spc="-5" dirty="0">
                <a:cs typeface="Times New Roman"/>
              </a:rPr>
              <a:t>sería el interruptor </a:t>
            </a:r>
            <a:r>
              <a:rPr sz="2400" b="1" dirty="0">
                <a:cs typeface="Times New Roman"/>
              </a:rPr>
              <a:t>general </a:t>
            </a:r>
            <a:r>
              <a:rPr sz="2400" b="1" spc="-5" dirty="0">
                <a:cs typeface="Times New Roman"/>
              </a:rPr>
              <a:t>del cuadro, es </a:t>
            </a:r>
            <a:r>
              <a:rPr sz="2400" b="1" dirty="0">
                <a:cs typeface="Times New Roman"/>
              </a:rPr>
              <a:t>decir </a:t>
            </a:r>
            <a:r>
              <a:rPr sz="2400" b="1" spc="-5" dirty="0">
                <a:cs typeface="Times New Roman"/>
              </a:rPr>
              <a:t>el </a:t>
            </a:r>
            <a:r>
              <a:rPr sz="2400" b="1" dirty="0">
                <a:cs typeface="Times New Roman"/>
              </a:rPr>
              <a:t>que </a:t>
            </a:r>
            <a:r>
              <a:rPr sz="2400" b="1" spc="-5" dirty="0" err="1" smtClean="0">
                <a:cs typeface="Times New Roman"/>
              </a:rPr>
              <a:t>protege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a</a:t>
            </a:r>
            <a:r>
              <a:rPr sz="2400" b="1" spc="5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todas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cargas,</a:t>
            </a:r>
            <a:r>
              <a:rPr sz="2400" b="1" dirty="0">
                <a:cs typeface="Times New Roman"/>
              </a:rPr>
              <a:t> u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otros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cuadros</a:t>
            </a:r>
            <a:r>
              <a:rPr sz="2400" b="1" dirty="0">
                <a:cs typeface="Times New Roman"/>
              </a:rPr>
              <a:t> 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</a:t>
            </a:r>
            <a:r>
              <a:rPr sz="2400" b="1" dirty="0">
                <a:cs typeface="Times New Roman"/>
              </a:rPr>
              <a:t> que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cuelgan</a:t>
            </a:r>
            <a:r>
              <a:rPr sz="2400" b="1" dirty="0">
                <a:cs typeface="Times New Roman"/>
              </a:rPr>
              <a:t> del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cuadro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está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configurando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461645" marR="6985" indent="-228600" algn="just">
              <a:spcBef>
                <a:spcPts val="900"/>
              </a:spcBef>
              <a:buFont typeface="Symbol"/>
              <a:buChar char=""/>
              <a:tabLst>
                <a:tab pos="462280" algn="l"/>
              </a:tabLst>
            </a:pPr>
            <a:endParaRPr sz="2400" b="1" dirty="0">
              <a:cs typeface="Times New Roman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317646" y="317500"/>
            <a:ext cx="8806510" cy="1914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2400" spc="-5" dirty="0" err="1" smtClean="0">
                <a:cs typeface="Times New Roman"/>
              </a:rPr>
              <a:t>Una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vez seleccionado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situación adecuada, </a:t>
            </a:r>
            <a:r>
              <a:rPr sz="2400" dirty="0">
                <a:cs typeface="Times New Roman"/>
              </a:rPr>
              <a:t>presionando y </a:t>
            </a:r>
            <a:r>
              <a:rPr sz="2400" spc="-5" dirty="0">
                <a:cs typeface="Times New Roman"/>
              </a:rPr>
              <a:t>manteniendo </a:t>
            </a:r>
            <a:r>
              <a:rPr sz="2400" dirty="0">
                <a:cs typeface="Times New Roman"/>
              </a:rPr>
              <a:t>pulsado </a:t>
            </a:r>
            <a:r>
              <a:rPr sz="2400" spc="-5" dirty="0">
                <a:cs typeface="Times New Roman"/>
              </a:rPr>
              <a:t>el </a:t>
            </a:r>
            <a:r>
              <a:rPr sz="2400" dirty="0" err="1" smtClean="0">
                <a:cs typeface="Times New Roman"/>
              </a:rPr>
              <a:t>botón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izquierdo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ratón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arrastrando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dirección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quiera tener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cuadro </a:t>
            </a:r>
            <a:r>
              <a:rPr sz="2400" dirty="0" err="1">
                <a:cs typeface="Times New Roman"/>
              </a:rPr>
              <a:t>secundario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después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soltando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botón,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comenzará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apareciendo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dirty="0">
                <a:cs typeface="Times New Roman"/>
              </a:rPr>
              <a:t> para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selección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características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 cuadro.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4" action="ppaction://hlinksldjump"/>
              </a:rPr>
              <a:t>Figura</a:t>
            </a:r>
            <a:r>
              <a:rPr sz="2400" spc="-10" dirty="0">
                <a:cs typeface="Times New Roman"/>
                <a:hlinkClick r:id="rId4" action="ppaction://hlinksldjump"/>
              </a:rPr>
              <a:t> </a:t>
            </a:r>
            <a:r>
              <a:rPr sz="2400" dirty="0">
                <a:cs typeface="Times New Roman"/>
                <a:hlinkClick r:id="rId4" action="ppaction://hlinksldjump"/>
              </a:rPr>
              <a:t>67.</a:t>
            </a:r>
            <a:endParaRPr sz="2400" dirty="0">
              <a:cs typeface="Times New Roman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484594" y="9679820"/>
            <a:ext cx="5968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67: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secundario.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57" y="386886"/>
            <a:ext cx="8839199" cy="77944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855"/>
              </a:spcBef>
            </a:pPr>
            <a:r>
              <a:rPr lang="es-ES"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Subdistribución</a:t>
            </a:r>
            <a:endParaRPr lang="es-ES" sz="2400" b="1" dirty="0" smtClean="0">
              <a:cs typeface="Times New Roman"/>
            </a:endParaRPr>
          </a:p>
          <a:p>
            <a:pPr algn="just">
              <a:spcBef>
                <a:spcPts val="20"/>
              </a:spcBef>
            </a:pPr>
            <a:endParaRPr lang="es-ES" sz="2400" dirty="0" smtClean="0">
              <a:cs typeface="Times New Roman"/>
            </a:endParaRPr>
          </a:p>
          <a:p>
            <a:pPr marL="12700" marR="5080" algn="just"/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  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realizando las mismas maniobras con el ratón, se </a:t>
            </a:r>
            <a:r>
              <a:rPr lang="es-ES" sz="2400" dirty="0" smtClean="0">
                <a:cs typeface="Times New Roman"/>
              </a:rPr>
              <a:t>podrá </a:t>
            </a:r>
            <a:r>
              <a:rPr lang="es-ES" sz="2400" spc="-5" dirty="0" smtClean="0">
                <a:cs typeface="Times New Roman"/>
              </a:rPr>
              <a:t>situar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err="1" smtClean="0">
                <a:cs typeface="Times New Roman"/>
              </a:rPr>
              <a:t>subdistribución</a:t>
            </a:r>
            <a:r>
              <a:rPr lang="es-ES" sz="2400" dirty="0" smtClean="0">
                <a:cs typeface="Times New Roman"/>
              </a:rPr>
              <a:t>,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este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útil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hora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situar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grupo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interruptores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fusibles en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aguas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arriba,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ya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implica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instalación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llegar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 </a:t>
            </a:r>
            <a:r>
              <a:rPr lang="es-ES" sz="2400" spc="-5" dirty="0" smtClean="0">
                <a:cs typeface="Times New Roman"/>
              </a:rPr>
              <a:t>elemento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simplemente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abre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ventana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68</a:t>
            </a:r>
            <a:r>
              <a:rPr lang="es-ES" sz="2400" dirty="0" smtClean="0">
                <a:cs typeface="Times New Roman"/>
              </a:rPr>
              <a:t>,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 selecciona:</a:t>
            </a:r>
            <a:endParaRPr lang="es-ES" sz="2400" dirty="0" smtClean="0">
              <a:cs typeface="Times New Roman"/>
            </a:endParaRPr>
          </a:p>
          <a:p>
            <a:pPr marL="240665" marR="5080" indent="-228600" algn="just">
              <a:spcBef>
                <a:spcPts val="5"/>
              </a:spcBef>
              <a:buFont typeface="Symbol"/>
              <a:buChar char=""/>
              <a:tabLst>
                <a:tab pos="241300" algn="l"/>
              </a:tabLst>
            </a:pPr>
            <a:r>
              <a:rPr sz="2400" spc="-5" dirty="0" err="1" smtClean="0">
                <a:cs typeface="Times New Roman"/>
              </a:rPr>
              <a:t>Configuración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sistema: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puede cambiar, </a:t>
            </a:r>
            <a:r>
              <a:rPr sz="2400" dirty="0">
                <a:cs typeface="Times New Roman"/>
              </a:rPr>
              <a:t>ya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ha </a:t>
            </a:r>
            <a:r>
              <a:rPr sz="2400" spc="-5" dirty="0">
                <a:cs typeface="Times New Roman"/>
              </a:rPr>
              <a:t>informado </a:t>
            </a:r>
            <a:r>
              <a:rPr sz="2400" dirty="0">
                <a:cs typeface="Times New Roman"/>
              </a:rPr>
              <a:t>de la </a:t>
            </a:r>
            <a:r>
              <a:rPr sz="2400" dirty="0" err="1" smtClean="0">
                <a:cs typeface="Times New Roman"/>
              </a:rPr>
              <a:t>imposición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régimen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 </a:t>
            </a:r>
            <a:r>
              <a:rPr sz="2400" spc="-5" dirty="0">
                <a:cs typeface="Times New Roman"/>
              </a:rPr>
              <a:t>aguas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arriba.</a:t>
            </a:r>
            <a:endParaRPr sz="2400" dirty="0">
              <a:cs typeface="Times New Roman"/>
            </a:endParaRPr>
          </a:p>
          <a:p>
            <a:pPr marL="240665" marR="9525" indent="-228600" algn="just">
              <a:spcBef>
                <a:spcPts val="75"/>
              </a:spcBef>
              <a:buFont typeface="Symbol"/>
              <a:buChar char=""/>
              <a:tabLst>
                <a:tab pos="241300" algn="l"/>
              </a:tabLst>
            </a:pP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Interruptor: (marcado en verde) este </a:t>
            </a:r>
            <a:r>
              <a:rPr sz="2400" dirty="0">
                <a:cs typeface="Times New Roman"/>
              </a:rPr>
              <a:t>primer </a:t>
            </a:r>
            <a:r>
              <a:rPr sz="2400" spc="-5" dirty="0">
                <a:cs typeface="Times New Roman"/>
              </a:rPr>
              <a:t>interruptor es el </a:t>
            </a:r>
            <a:r>
              <a:rPr sz="2400" dirty="0">
                <a:cs typeface="Times New Roman"/>
              </a:rPr>
              <a:t>que </a:t>
            </a:r>
            <a:r>
              <a:rPr sz="2400" spc="-5" dirty="0" err="1">
                <a:cs typeface="Times New Roman"/>
              </a:rPr>
              <a:t>protegerá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resto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protecciones</a:t>
            </a:r>
            <a:r>
              <a:rPr sz="2400" dirty="0">
                <a:cs typeface="Times New Roman"/>
              </a:rPr>
              <a:t> que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agrupadas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subdistribución.</a:t>
            </a:r>
            <a:endParaRPr sz="2400" dirty="0">
              <a:cs typeface="Times New Roman"/>
            </a:endParaRPr>
          </a:p>
          <a:p>
            <a:pPr marL="240665" marR="5080" indent="-228600" algn="just"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interruptor: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(marcado</a:t>
            </a:r>
            <a:r>
              <a:rPr sz="2400" spc="-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rojo)</a:t>
            </a:r>
            <a:r>
              <a:rPr sz="2400" spc="-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segundo</a:t>
            </a:r>
            <a:r>
              <a:rPr sz="2400" spc="-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interruptor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ofrece</a:t>
            </a:r>
            <a:r>
              <a:rPr sz="2400" spc="-8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solo</a:t>
            </a:r>
            <a:r>
              <a:rPr sz="2400" spc="-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7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posibilidad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situar </a:t>
            </a:r>
            <a:r>
              <a:rPr sz="2400" dirty="0">
                <a:cs typeface="Times New Roman"/>
              </a:rPr>
              <a:t>ninguna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>
                <a:cs typeface="Times New Roman"/>
              </a:rPr>
              <a:t>o poner un </a:t>
            </a:r>
            <a:r>
              <a:rPr sz="2400" spc="-5" dirty="0">
                <a:cs typeface="Times New Roman"/>
              </a:rPr>
              <a:t>diferencial como </a:t>
            </a:r>
            <a:r>
              <a:rPr sz="2400" dirty="0">
                <a:cs typeface="Times New Roman"/>
              </a:rPr>
              <a:t>protección </a:t>
            </a:r>
            <a:r>
              <a:rPr sz="2400" spc="-5" dirty="0" err="1">
                <a:cs typeface="Times New Roman"/>
              </a:rPr>
              <a:t>adicional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anterior </a:t>
            </a:r>
            <a:r>
              <a:rPr sz="2400" spc="-5" dirty="0">
                <a:cs typeface="Times New Roman"/>
              </a:rPr>
              <a:t>interruptor. Es </a:t>
            </a:r>
            <a:r>
              <a:rPr sz="2400" dirty="0">
                <a:cs typeface="Times New Roman"/>
              </a:rPr>
              <a:t>muy usual </a:t>
            </a:r>
            <a:r>
              <a:rPr sz="2400" spc="-5" dirty="0">
                <a:cs typeface="Times New Roman"/>
              </a:rPr>
              <a:t>si se </a:t>
            </a:r>
            <a:r>
              <a:rPr sz="2400" dirty="0">
                <a:cs typeface="Times New Roman"/>
              </a:rPr>
              <a:t>va a </a:t>
            </a:r>
            <a:r>
              <a:rPr sz="2400" spc="-5" dirty="0">
                <a:cs typeface="Times New Roman"/>
              </a:rPr>
              <a:t>usar protección diferencial el </a:t>
            </a:r>
            <a:r>
              <a:rPr sz="2400" spc="-5" dirty="0" err="1">
                <a:cs typeface="Times New Roman"/>
              </a:rPr>
              <a:t>poner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ésta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justo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 arriba del agrupamiento </a:t>
            </a:r>
            <a:r>
              <a:rPr sz="2400" dirty="0">
                <a:cs typeface="Times New Roman"/>
              </a:rPr>
              <a:t>de protecciones de la subdistribución. </a:t>
            </a:r>
            <a:r>
              <a:rPr sz="2400" spc="-5" dirty="0">
                <a:cs typeface="Times New Roman"/>
              </a:rPr>
              <a:t>Y </a:t>
            </a:r>
            <a:r>
              <a:rPr sz="2400" dirty="0">
                <a:cs typeface="Times New Roman"/>
              </a:rPr>
              <a:t>a </a:t>
            </a:r>
            <a:r>
              <a:rPr sz="2400" dirty="0" err="1" smtClean="0">
                <a:cs typeface="Times New Roman"/>
              </a:rPr>
              <a:t>título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orientativo</a:t>
            </a:r>
            <a:r>
              <a:rPr sz="2400" spc="-5" dirty="0">
                <a:cs typeface="Times New Roman"/>
              </a:rPr>
              <a:t>, el reglamento en el </a:t>
            </a:r>
            <a:r>
              <a:rPr sz="2400" dirty="0">
                <a:cs typeface="Times New Roman"/>
              </a:rPr>
              <a:t>caso de viviendas obliga </a:t>
            </a:r>
            <a:r>
              <a:rPr sz="2400" spc="-5" dirty="0">
                <a:cs typeface="Times New Roman"/>
              </a:rPr>
              <a:t>al uso </a:t>
            </a:r>
            <a:r>
              <a:rPr sz="2400" dirty="0">
                <a:cs typeface="Times New Roman"/>
              </a:rPr>
              <a:t>de un </a:t>
            </a:r>
            <a:r>
              <a:rPr sz="2400" spc="-5" dirty="0" err="1" smtClean="0">
                <a:cs typeface="Times New Roman"/>
              </a:rPr>
              <a:t>interruptor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diferencial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cinco </a:t>
            </a:r>
            <a:r>
              <a:rPr sz="2400" spc="-5" dirty="0">
                <a:cs typeface="Times New Roman"/>
              </a:rPr>
              <a:t>circuitos.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3" action="ppaction://hlinksldjump"/>
              </a:rPr>
              <a:t>Figura </a:t>
            </a:r>
            <a:r>
              <a:rPr sz="2400" spc="5" dirty="0">
                <a:cs typeface="Times New Roman"/>
                <a:hlinkClick r:id="rId3" action="ppaction://hlinksldjump"/>
              </a:rPr>
              <a:t>69</a:t>
            </a:r>
            <a:r>
              <a:rPr sz="2400" dirty="0">
                <a:cs typeface="Times New Roman"/>
              </a:rPr>
              <a:t> y </a:t>
            </a:r>
            <a:r>
              <a:rPr sz="2400" spc="-5" dirty="0">
                <a:cs typeface="Times New Roman"/>
                <a:hlinkClick r:id="rId3" action="ppaction://hlinksldjump"/>
              </a:rPr>
              <a:t>Figura</a:t>
            </a:r>
            <a:r>
              <a:rPr sz="2400" spc="-10" dirty="0">
                <a:cs typeface="Times New Roman"/>
                <a:hlinkClick r:id="rId3" action="ppaction://hlinksldjump"/>
              </a:rPr>
              <a:t> </a:t>
            </a:r>
            <a:r>
              <a:rPr sz="2400" dirty="0">
                <a:cs typeface="Times New Roman"/>
                <a:hlinkClick r:id="rId3" action="ppaction://hlinksldjump"/>
              </a:rPr>
              <a:t>70.</a:t>
            </a:r>
            <a:endParaRPr sz="2400" dirty="0"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8532" y="305825"/>
            <a:ext cx="162742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68: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tipo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interruptor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subdistribución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96528" y="305825"/>
            <a:ext cx="7100227" cy="48884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703" y="989222"/>
            <a:ext cx="804111" cy="685800"/>
          </a:xfrm>
          <a:prstGeom prst="rect">
            <a:avLst/>
          </a:prstGeom>
        </p:spPr>
      </p:pic>
      <p:pic>
        <p:nvPicPr>
          <p:cNvPr id="9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64888" y="5207000"/>
            <a:ext cx="9201398" cy="4941766"/>
          </a:xfrm>
          <a:prstGeom prst="rect">
            <a:avLst/>
          </a:prstGeom>
        </p:spPr>
      </p:pic>
      <p:sp>
        <p:nvSpPr>
          <p:cNvPr id="10" name="object 9"/>
          <p:cNvSpPr txBox="1"/>
          <p:nvPr/>
        </p:nvSpPr>
        <p:spPr>
          <a:xfrm>
            <a:off x="9549258" y="5499100"/>
            <a:ext cx="15240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69: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la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subdistribución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5207" y="8166100"/>
            <a:ext cx="8432749" cy="212512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3314813" y="7796768"/>
            <a:ext cx="6337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70: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carril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DIN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 err="1">
                <a:solidFill>
                  <a:srgbClr val="44536A"/>
                </a:solidFill>
                <a:latin typeface="Times New Roman"/>
                <a:cs typeface="Times New Roman"/>
              </a:rPr>
              <a:t>subdistribución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13556" y="241300"/>
            <a:ext cx="10896600" cy="899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Canalización</a:t>
            </a:r>
            <a:r>
              <a:rPr sz="2400" b="1" u="sng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Eléctrica/</a:t>
            </a:r>
            <a:r>
              <a:rPr sz="2400" b="1" u="sng" spc="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Ductos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Barra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Seleccionando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spc="5" dirty="0" smtClean="0">
                <a:cs typeface="Times New Roman"/>
              </a:rPr>
              <a:t>  </a:t>
            </a:r>
            <a:r>
              <a:rPr sz="2400" dirty="0" smtClean="0">
                <a:cs typeface="Times New Roman"/>
              </a:rPr>
              <a:t>,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maniobrando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misma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manera</a:t>
            </a:r>
            <a:r>
              <a:rPr sz="2400" spc="29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3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anteriormente.</a:t>
            </a:r>
            <a:r>
              <a:rPr sz="2400" spc="29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Este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</a:t>
            </a:r>
            <a:r>
              <a:rPr sz="2400" spc="-5" dirty="0">
                <a:cs typeface="Times New Roman"/>
              </a:rPr>
              <a:t>, es usado </a:t>
            </a:r>
            <a:r>
              <a:rPr sz="2400" dirty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iniciar </a:t>
            </a:r>
            <a:r>
              <a:rPr sz="2400" dirty="0">
                <a:cs typeface="Times New Roman"/>
              </a:rPr>
              <a:t>una subdistribución </a:t>
            </a:r>
            <a:r>
              <a:rPr sz="2400" spc="-5" dirty="0">
                <a:cs typeface="Times New Roman"/>
              </a:rPr>
              <a:t>mediante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barra </a:t>
            </a:r>
            <a:r>
              <a:rPr sz="2400" dirty="0" err="1">
                <a:cs typeface="Times New Roman"/>
              </a:rPr>
              <a:t>conductora</a:t>
            </a:r>
            <a:r>
              <a:rPr sz="240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instalada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usualmente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el suelo </a:t>
            </a:r>
            <a:r>
              <a:rPr sz="2400" dirty="0">
                <a:cs typeface="Times New Roman"/>
              </a:rPr>
              <a:t>de las </a:t>
            </a:r>
            <a:r>
              <a:rPr sz="2400" spc="-5" dirty="0">
                <a:cs typeface="Times New Roman"/>
              </a:rPr>
              <a:t>estancias. </a:t>
            </a:r>
            <a:r>
              <a:rPr sz="2400" dirty="0">
                <a:cs typeface="Times New Roman"/>
              </a:rPr>
              <a:t>De la </a:t>
            </a:r>
            <a:r>
              <a:rPr sz="2400" spc="-5" dirty="0">
                <a:cs typeface="Times New Roman"/>
              </a:rPr>
              <a:t>cual van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“colgar” </a:t>
            </a:r>
            <a:r>
              <a:rPr sz="2400" dirty="0">
                <a:cs typeface="Times New Roman"/>
              </a:rPr>
              <a:t>cuadros secundarios, </a:t>
            </a:r>
            <a:r>
              <a:rPr sz="2400" dirty="0" smtClean="0">
                <a:cs typeface="Times New Roman"/>
              </a:rPr>
              <a:t>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circuitos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finales como pueden ser cargas, tomas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corriente, motores, etc. Pero </a:t>
            </a:r>
            <a:r>
              <a:rPr sz="2400" dirty="0">
                <a:cs typeface="Times New Roman"/>
              </a:rPr>
              <a:t>no </a:t>
            </a:r>
            <a:r>
              <a:rPr sz="2400" spc="-5" dirty="0">
                <a:cs typeface="Times New Roman"/>
              </a:rPr>
              <a:t>se </a:t>
            </a:r>
            <a:r>
              <a:rPr sz="2400" spc="-5" dirty="0" err="1" smtClean="0">
                <a:cs typeface="Times New Roman"/>
              </a:rPr>
              <a:t>podrán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conectar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subdistribuciones </a:t>
            </a:r>
            <a:r>
              <a:rPr sz="2400" dirty="0">
                <a:cs typeface="Times New Roman"/>
              </a:rPr>
              <a:t>ni </a:t>
            </a:r>
            <a:r>
              <a:rPr sz="2400" spc="-5" dirty="0">
                <a:cs typeface="Times New Roman"/>
              </a:rPr>
              <a:t>circuitos arrancadores </a:t>
            </a:r>
            <a:r>
              <a:rPr sz="2400" dirty="0">
                <a:cs typeface="Times New Roman"/>
              </a:rPr>
              <a:t>de motor.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ventana de la </a:t>
            </a:r>
            <a:r>
              <a:rPr sz="2400" dirty="0">
                <a:cs typeface="Times New Roman"/>
                <a:hlinkClick r:id="rId2" action="ppaction://hlinksldjump"/>
              </a:rPr>
              <a:t>Figura 71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contiene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campos, que</a:t>
            </a:r>
            <a:r>
              <a:rPr sz="2400" spc="-5" dirty="0">
                <a:cs typeface="Times New Roman"/>
              </a:rPr>
              <a:t> se detallan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sistema:</a:t>
            </a:r>
            <a:r>
              <a:rPr sz="2400" b="1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determinada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arriba.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 de </a:t>
            </a:r>
            <a:r>
              <a:rPr sz="2400" b="1" spc="-5" dirty="0">
                <a:cs typeface="Times New Roman"/>
              </a:rPr>
              <a:t>interruptor: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protege </a:t>
            </a:r>
            <a:r>
              <a:rPr sz="2400" dirty="0">
                <a:cs typeface="Times New Roman"/>
              </a:rPr>
              <a:t>toda</a:t>
            </a:r>
            <a:r>
              <a:rPr sz="2400" spc="5" dirty="0">
                <a:cs typeface="Times New Roman"/>
              </a:rPr>
              <a:t> la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canalización.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conexión:</a:t>
            </a:r>
            <a:r>
              <a:rPr sz="2400" b="1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puede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502920" algn="just"/>
            <a:r>
              <a:rPr sz="2400" b="1" dirty="0">
                <a:cs typeface="Courier New"/>
              </a:rPr>
              <a:t>o</a:t>
            </a:r>
            <a:r>
              <a:rPr sz="2400" b="1" spc="370" dirty="0">
                <a:cs typeface="Courier New"/>
              </a:rPr>
              <a:t> </a:t>
            </a:r>
            <a:r>
              <a:rPr sz="2400" b="1" spc="-5" dirty="0">
                <a:cs typeface="Times New Roman"/>
              </a:rPr>
              <a:t>Cable/Línea: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idónea</a:t>
            </a:r>
            <a:r>
              <a:rPr sz="2400" dirty="0">
                <a:cs typeface="Times New Roman"/>
              </a:rPr>
              <a:t> para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barras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ofrece </a:t>
            </a:r>
            <a:r>
              <a:rPr sz="2400" spc="-5" dirty="0" err="1">
                <a:cs typeface="Times New Roman"/>
              </a:rPr>
              <a:t>Simaris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731520" marR="78740" indent="-228600" algn="just"/>
            <a:r>
              <a:rPr lang="es-ES" sz="2400" dirty="0" smtClean="0">
                <a:cs typeface="Courier New"/>
              </a:rPr>
              <a:t>o</a:t>
            </a:r>
            <a:r>
              <a:rPr lang="es-ES" sz="2400" spc="5" dirty="0" smtClean="0">
                <a:cs typeface="Courier New"/>
              </a:rPr>
              <a:t> </a:t>
            </a:r>
            <a:r>
              <a:rPr lang="es-ES" sz="2400" b="1" spc="-5" dirty="0" smtClean="0">
                <a:cs typeface="Times New Roman"/>
              </a:rPr>
              <a:t>Conexión directa</a:t>
            </a:r>
            <a:r>
              <a:rPr lang="es-ES" sz="2400" spc="-5" dirty="0" smtClean="0">
                <a:cs typeface="Times New Roman"/>
              </a:rPr>
              <a:t>: </a:t>
            </a:r>
            <a:r>
              <a:rPr lang="es-ES" sz="2400" dirty="0" smtClean="0">
                <a:cs typeface="Times New Roman"/>
              </a:rPr>
              <a:t>directamente </a:t>
            </a:r>
            <a:r>
              <a:rPr lang="es-ES" sz="2400" spc="-5" dirty="0" smtClean="0">
                <a:cs typeface="Times New Roman"/>
              </a:rPr>
              <a:t>desde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protección general aguas arriba, </a:t>
            </a:r>
            <a:r>
              <a:rPr lang="es-ES" sz="2400" spc="-5" dirty="0" smtClean="0">
                <a:cs typeface="Times New Roman"/>
              </a:rPr>
              <a:t>esto elimina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necesidad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especificar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longitud.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tipo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conexión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 compatible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sistemas de</a:t>
            </a:r>
            <a:r>
              <a:rPr lang="es-ES" sz="2400" spc="-5" dirty="0" smtClean="0">
                <a:cs typeface="Times New Roman"/>
              </a:rPr>
              <a:t> barras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BD01 </a:t>
            </a:r>
            <a:r>
              <a:rPr lang="es-ES" sz="2400" spc="-5" dirty="0" smtClean="0">
                <a:cs typeface="Times New Roman"/>
              </a:rPr>
              <a:t>(hasta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In=160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A).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Longitud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-5" dirty="0" smtClean="0">
                <a:cs typeface="Times New Roman"/>
              </a:rPr>
              <a:t> si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ha</a:t>
            </a:r>
            <a:r>
              <a:rPr lang="es-ES" sz="2400" spc="-5" dirty="0" smtClean="0">
                <a:cs typeface="Times New Roman"/>
              </a:rPr>
              <a:t> elegido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conexión </a:t>
            </a:r>
            <a:r>
              <a:rPr lang="es-ES" sz="2400" dirty="0" smtClean="0">
                <a:cs typeface="Times New Roman"/>
              </a:rPr>
              <a:t>mediante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cable.</a:t>
            </a: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conexión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obligatoriamente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barras.</a:t>
            </a:r>
            <a:endParaRPr lang="es-ES" sz="2400" dirty="0" smtClean="0">
              <a:cs typeface="Times New Roman"/>
            </a:endParaRPr>
          </a:p>
          <a:p>
            <a:pPr marL="12700" marR="6350" indent="312420" algn="just">
              <a:spcBef>
                <a:spcPts val="1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Sistema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 </a:t>
            </a:r>
            <a:r>
              <a:rPr lang="es-ES" sz="2400" b="1" spc="-5" dirty="0" smtClean="0">
                <a:cs typeface="Times New Roman"/>
              </a:rPr>
              <a:t>barras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vistos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ofrece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catálogo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Siemens</a:t>
            </a:r>
            <a:r>
              <a:rPr lang="es-ES" sz="2400" dirty="0" smtClean="0">
                <a:cs typeface="Times New Roman"/>
              </a:rPr>
              <a:t>. Longitud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[m]</a:t>
            </a:r>
            <a:r>
              <a:rPr lang="es-ES" sz="2400" spc="2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(S1):</a:t>
            </a:r>
            <a:r>
              <a:rPr lang="es-ES" sz="2400" spc="2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2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longitud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total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24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2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25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conectarán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2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diferentes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hay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tener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cuenta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que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permitirá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conectar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elementos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distancia inferior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0,5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metros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los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extremos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barra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ni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entre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sí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separados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menos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0,5 </a:t>
            </a:r>
            <a:r>
              <a:rPr lang="es-ES" sz="2400" spc="-5" dirty="0" smtClean="0">
                <a:cs typeface="Times New Roman"/>
              </a:rPr>
              <a:t>metros</a:t>
            </a:r>
            <a:r>
              <a:rPr lang="es-ES" sz="2400" spc="-5" dirty="0" smtClean="0">
                <a:cs typeface="Times New Roman"/>
              </a:rPr>
              <a:t>. Ver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3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3" action="ppaction://hlinksldjump"/>
              </a:rPr>
              <a:t>72.</a:t>
            </a:r>
            <a:endParaRPr lang="es-ES" sz="2400" dirty="0" smtClean="0">
              <a:cs typeface="Times New Roman"/>
            </a:endParaRPr>
          </a:p>
          <a:p>
            <a:pPr marL="502920" algn="just"/>
            <a:endParaRPr sz="2400" b="1" dirty="0"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7756" y="850900"/>
            <a:ext cx="764414" cy="826518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12781756" y="5497093"/>
            <a:ext cx="457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71: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canalización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eléctrica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91156" y="469900"/>
            <a:ext cx="6096000" cy="4953000"/>
          </a:xfrm>
          <a:prstGeom prst="rect">
            <a:avLst/>
          </a:prstGeom>
        </p:spPr>
      </p:pic>
      <p:pic>
        <p:nvPicPr>
          <p:cNvPr id="1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91156" y="5953442"/>
            <a:ext cx="6096000" cy="3968115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1859334" y="10082767"/>
            <a:ext cx="59596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72: distribución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cargas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ducto.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0343356" y="504190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1156" y="317500"/>
            <a:ext cx="18135600" cy="11650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860"/>
              </a:spcBef>
            </a:pPr>
            <a:r>
              <a:rPr sz="2400" dirty="0" smtClean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barra resaltada en Simaris con el color verde, se puede prolongar </a:t>
            </a:r>
            <a:r>
              <a:rPr sz="2400" dirty="0">
                <a:cs typeface="Times New Roman"/>
              </a:rPr>
              <a:t>pinchando </a:t>
            </a:r>
            <a:r>
              <a:rPr sz="2400" dirty="0" err="1">
                <a:cs typeface="Times New Roman"/>
              </a:rPr>
              <a:t>sobre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extremo</a:t>
            </a:r>
            <a:r>
              <a:rPr sz="2400" spc="-5" dirty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además se podrá </a:t>
            </a:r>
            <a:r>
              <a:rPr sz="2400" spc="-5" dirty="0">
                <a:cs typeface="Times New Roman"/>
              </a:rPr>
              <a:t>situar </a:t>
            </a:r>
            <a:r>
              <a:rPr sz="2400" dirty="0">
                <a:cs typeface="Times New Roman"/>
              </a:rPr>
              <a:t>una barra unida a la primera </a:t>
            </a:r>
            <a:r>
              <a:rPr sz="2400" spc="-5" dirty="0">
                <a:cs typeface="Times New Roman"/>
              </a:rPr>
              <a:t>con diferentes </a:t>
            </a:r>
            <a:r>
              <a:rPr sz="2400" dirty="0">
                <a:cs typeface="Times New Roman"/>
              </a:rPr>
              <a:t>características, </a:t>
            </a:r>
            <a:r>
              <a:rPr sz="2400" spc="-5" dirty="0" err="1" smtClean="0">
                <a:cs typeface="Times New Roman"/>
              </a:rPr>
              <a:t>si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pinchando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el extremo se </a:t>
            </a:r>
            <a:r>
              <a:rPr sz="2400" dirty="0">
                <a:cs typeface="Times New Roman"/>
              </a:rPr>
              <a:t>sigue la </a:t>
            </a:r>
            <a:r>
              <a:rPr sz="2400" spc="-5" dirty="0">
                <a:cs typeface="Times New Roman"/>
              </a:rPr>
              <a:t>dirección marcada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las flechas </a:t>
            </a:r>
            <a:r>
              <a:rPr sz="2400" dirty="0">
                <a:cs typeface="Times New Roman"/>
              </a:rPr>
              <a:t>amarillas que </a:t>
            </a:r>
            <a:r>
              <a:rPr sz="2400" spc="-5" dirty="0" err="1" smtClean="0">
                <a:cs typeface="Times New Roman"/>
              </a:rPr>
              <a:t>aparecen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dicho</a:t>
            </a:r>
            <a:r>
              <a:rPr sz="2400" spc="-5" dirty="0">
                <a:cs typeface="Times New Roman"/>
              </a:rPr>
              <a:t> extremo.</a:t>
            </a:r>
            <a:r>
              <a:rPr sz="2400" dirty="0">
                <a:cs typeface="Times New Roman"/>
              </a:rPr>
              <a:t> Ver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73</a:t>
            </a:r>
            <a:r>
              <a:rPr sz="2400" dirty="0">
                <a:cs typeface="Times New Roman"/>
              </a:rPr>
              <a:t> y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74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11" name="object 4"/>
          <p:cNvSpPr txBox="1"/>
          <p:nvPr/>
        </p:nvSpPr>
        <p:spPr>
          <a:xfrm>
            <a:off x="2418556" y="9959549"/>
            <a:ext cx="4191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73: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barras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3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312" y="2019764"/>
            <a:ext cx="7716044" cy="7690409"/>
          </a:xfrm>
          <a:prstGeom prst="rect">
            <a:avLst/>
          </a:prstGeom>
        </p:spPr>
      </p:pic>
      <p:pic>
        <p:nvPicPr>
          <p:cNvPr id="14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52956" y="2019764"/>
            <a:ext cx="7543800" cy="769040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0831578" y="9959549"/>
            <a:ext cx="7184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7866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74: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lang="es-ES"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barra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más</a:t>
            </a:r>
            <a:r>
              <a:rPr lang="es-ES"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barra.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/>
          <p:cNvSpPr txBox="1"/>
          <p:nvPr/>
        </p:nvSpPr>
        <p:spPr>
          <a:xfrm>
            <a:off x="437356" y="241300"/>
            <a:ext cx="18059400" cy="3626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Canalización</a:t>
            </a:r>
            <a:r>
              <a:rPr sz="2400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Eléctrica/</a:t>
            </a:r>
            <a:r>
              <a:rPr sz="2400" u="sng" spc="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Ductos</a:t>
            </a:r>
            <a:r>
              <a:rPr sz="2400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Barra</a:t>
            </a:r>
            <a:r>
              <a:rPr sz="2400" u="sng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con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dirty="0" err="1">
                <a:uFill>
                  <a:solidFill>
                    <a:srgbClr val="000000"/>
                  </a:solidFill>
                </a:uFill>
                <a:cs typeface="Times New Roman"/>
              </a:rPr>
              <a:t>Acometida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Intermedia</a:t>
            </a:r>
            <a:endParaRPr lang="es-ES" sz="2400" u="sng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u="sng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725"/>
              </a:spcBef>
            </a:pPr>
            <a:r>
              <a:rPr lang="es-ES" sz="2400" spc="-5" dirty="0" smtClean="0">
                <a:cs typeface="Times New Roman"/>
              </a:rPr>
              <a:t>Descripción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Interfaz</a:t>
            </a:r>
          </a:p>
          <a:p>
            <a:pPr marL="12700" algn="just">
              <a:spcBef>
                <a:spcPts val="725"/>
              </a:spcBef>
            </a:pPr>
            <a:endParaRPr lang="es-ES" sz="2400" dirty="0" smtClean="0"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57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</a:t>
            </a:r>
            <a:r>
              <a:rPr lang="es-ES" sz="2400" spc="305" dirty="0" smtClean="0">
                <a:cs typeface="Times New Roman"/>
              </a:rPr>
              <a:t> 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dirty="0" smtClean="0">
                <a:cs typeface="Times New Roman"/>
              </a:rPr>
              <a:t>un </a:t>
            </a:r>
            <a:r>
              <a:rPr lang="es-ES" sz="2400" spc="-5" dirty="0" smtClean="0">
                <a:cs typeface="Times New Roman"/>
              </a:rPr>
              <a:t>elemento </a:t>
            </a:r>
            <a:r>
              <a:rPr lang="es-ES" sz="2400" dirty="0" smtClean="0">
                <a:cs typeface="Times New Roman"/>
              </a:rPr>
              <a:t>muy </a:t>
            </a:r>
            <a:r>
              <a:rPr lang="es-ES" sz="2400" spc="-5" dirty="0" smtClean="0">
                <a:cs typeface="Times New Roman"/>
              </a:rPr>
              <a:t>similar al anterior, con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diferencia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ofrece </a:t>
            </a:r>
            <a:r>
              <a:rPr lang="es-ES" sz="2400" dirty="0" smtClean="0">
                <a:cs typeface="Times New Roman"/>
              </a:rPr>
              <a:t>la posibilidad de establecer </a:t>
            </a:r>
            <a:r>
              <a:rPr lang="es-ES" sz="2400" spc="-5" dirty="0" smtClean="0">
                <a:cs typeface="Times New Roman"/>
              </a:rPr>
              <a:t>dos </a:t>
            </a:r>
            <a:r>
              <a:rPr lang="es-ES" sz="2400" dirty="0" smtClean="0">
                <a:cs typeface="Times New Roman"/>
              </a:rPr>
              <a:t>barras </a:t>
            </a:r>
            <a:r>
              <a:rPr lang="es-ES" sz="2400" spc="-5" dirty="0" smtClean="0">
                <a:cs typeface="Times New Roman"/>
              </a:rPr>
              <a:t>alimentadas </a:t>
            </a:r>
            <a:r>
              <a:rPr lang="es-ES" sz="2400" dirty="0" smtClean="0">
                <a:cs typeface="Times New Roman"/>
              </a:rPr>
              <a:t>desde una misma </a:t>
            </a:r>
            <a:r>
              <a:rPr lang="es-ES" sz="2400" spc="-5" dirty="0" smtClean="0">
                <a:cs typeface="Times New Roman"/>
              </a:rPr>
              <a:t>acometida. </a:t>
            </a:r>
            <a:r>
              <a:rPr lang="es-ES" sz="2400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barras será el </a:t>
            </a:r>
            <a:r>
              <a:rPr lang="es-ES" sz="2400" dirty="0" smtClean="0">
                <a:cs typeface="Times New Roman"/>
              </a:rPr>
              <a:t>mismo </a:t>
            </a:r>
            <a:r>
              <a:rPr lang="es-ES" sz="2400" spc="-5" dirty="0" smtClean="0">
                <a:cs typeface="Times New Roman"/>
              </a:rPr>
              <a:t>para las dos ramas, </a:t>
            </a:r>
            <a:r>
              <a:rPr lang="es-ES" sz="2400" dirty="0" smtClean="0">
                <a:cs typeface="Times New Roman"/>
              </a:rPr>
              <a:t>pero la longitud de </a:t>
            </a:r>
            <a:r>
              <a:rPr lang="es-ES" sz="2400" spc="-5" dirty="0" smtClean="0">
                <a:cs typeface="Times New Roman"/>
              </a:rPr>
              <a:t>cada rama </a:t>
            </a:r>
            <a:r>
              <a:rPr lang="es-ES" sz="2400" dirty="0" smtClean="0">
                <a:cs typeface="Times New Roman"/>
              </a:rPr>
              <a:t>podrá </a:t>
            </a:r>
            <a:r>
              <a:rPr lang="es-ES" sz="2400" spc="-5" dirty="0" smtClean="0">
                <a:cs typeface="Times New Roman"/>
              </a:rPr>
              <a:t>ser </a:t>
            </a:r>
            <a:r>
              <a:rPr lang="es-ES" sz="2400" spc="-5" dirty="0" smtClean="0">
                <a:cs typeface="Times New Roman"/>
              </a:rPr>
              <a:t>diferente </a:t>
            </a:r>
            <a:r>
              <a:rPr lang="es-ES" sz="2400" dirty="0" smtClean="0">
                <a:cs typeface="Times New Roman"/>
              </a:rPr>
              <a:t>(</a:t>
            </a:r>
            <a:r>
              <a:rPr lang="es-ES" sz="2400" dirty="0" smtClean="0">
                <a:cs typeface="Times New Roman"/>
              </a:rPr>
              <a:t>S1≠S2).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75</a:t>
            </a:r>
            <a:r>
              <a:rPr lang="es-ES" sz="2400" dirty="0" smtClean="0">
                <a:cs typeface="Times New Roman"/>
              </a:rPr>
              <a:t> y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76.</a:t>
            </a:r>
            <a:endParaRPr lang="es-ES" sz="2400" dirty="0" smtClean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9156" y="1765300"/>
            <a:ext cx="838200" cy="883645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894556" y="10075565"/>
            <a:ext cx="69435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75: ducto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barra con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acometida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intermedia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4712" y="3408770"/>
            <a:ext cx="6934200" cy="6331894"/>
          </a:xfrm>
          <a:prstGeom prst="rect">
            <a:avLst/>
          </a:prstGeom>
        </p:spPr>
      </p:pic>
      <p:pic>
        <p:nvPicPr>
          <p:cNvPr id="12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76756" y="3429000"/>
            <a:ext cx="7315200" cy="631166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8819356" y="9996056"/>
            <a:ext cx="9802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319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76: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ducto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barra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acometida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intermedia.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37356" y="393700"/>
            <a:ext cx="182118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Sistema</a:t>
            </a:r>
            <a:r>
              <a:rPr sz="2400" b="1" u="sng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al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Final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de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 err="1">
                <a:uFill>
                  <a:solidFill>
                    <a:srgbClr val="000000"/>
                  </a:solidFill>
                </a:uFill>
                <a:cs typeface="Times New Roman"/>
              </a:rPr>
              <a:t>una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Blindobarra</a:t>
            </a:r>
            <a:endParaRPr lang="es-ES" sz="2400" b="1" u="sng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>
              <a:spcBef>
                <a:spcPts val="5"/>
              </a:spcBef>
            </a:pPr>
            <a:endParaRPr lang="es-ES" sz="2400" b="1" u="sng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 </a:t>
            </a:r>
            <a:r>
              <a:rPr lang="es-ES" sz="2400" spc="5" dirty="0" smtClean="0">
                <a:cs typeface="Times New Roman"/>
              </a:rPr>
              <a:t> 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permite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introducción </a:t>
            </a:r>
            <a:r>
              <a:rPr lang="es-ES" sz="2400" dirty="0" smtClean="0">
                <a:cs typeface="Times New Roman"/>
              </a:rPr>
              <a:t>de un </a:t>
            </a:r>
            <a:r>
              <a:rPr lang="es-ES" sz="2400" spc="-5" dirty="0" smtClean="0">
                <a:cs typeface="Times New Roman"/>
              </a:rPr>
              <a:t>armario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distribución </a:t>
            </a:r>
            <a:r>
              <a:rPr lang="es-ES" sz="2400" spc="-5" dirty="0" smtClean="0">
                <a:cs typeface="Times New Roman"/>
              </a:rPr>
              <a:t>secundario en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extremo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final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barra. Y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simplemente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habrá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seleccionar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general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dicho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cuadro.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77</a:t>
            </a:r>
            <a:r>
              <a:rPr lang="es-ES" sz="2400" spc="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10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78.</a:t>
            </a:r>
            <a:endParaRPr lang="es-ES" sz="2400" dirty="0" smtClean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2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56756" y="676859"/>
            <a:ext cx="990600" cy="823060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1872559" y="8842959"/>
            <a:ext cx="474959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77: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sistema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al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final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blindobarra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5858" y="2536342"/>
            <a:ext cx="6182995" cy="6010758"/>
          </a:xfrm>
          <a:prstGeom prst="rect">
            <a:avLst/>
          </a:prstGeom>
        </p:spPr>
      </p:pic>
      <p:pic>
        <p:nvPicPr>
          <p:cNvPr id="15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76756" y="2536342"/>
            <a:ext cx="7230051" cy="6696558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0556408" y="9626197"/>
            <a:ext cx="7870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78: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unifilar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distribución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al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final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 err="1">
                <a:solidFill>
                  <a:srgbClr val="44536A"/>
                </a:solidFill>
                <a:latin typeface="Times New Roman"/>
                <a:cs typeface="Times New Roman"/>
              </a:rPr>
              <a:t>blindobarra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61156" y="281405"/>
            <a:ext cx="10896600" cy="10656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 b="1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 con</a:t>
            </a:r>
            <a:r>
              <a:rPr sz="2400" b="1" u="sng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Impedancia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Equivalente</a:t>
            </a:r>
            <a:endParaRPr sz="2400" b="1" dirty="0">
              <a:cs typeface="Times New Roman"/>
            </a:endParaRPr>
          </a:p>
          <a:p>
            <a:pPr algn="just"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12700" marR="5080" algn="just"/>
            <a:r>
              <a:rPr sz="2400" spc="-5" dirty="0">
                <a:cs typeface="Times New Roman"/>
              </a:rPr>
              <a:t>Seleccionando el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spc="5" dirty="0" smtClean="0">
                <a:cs typeface="Times New Roman"/>
              </a:rPr>
              <a:t>   </a:t>
            </a:r>
            <a:r>
              <a:rPr sz="2400" dirty="0" smtClean="0">
                <a:cs typeface="Times New Roman"/>
              </a:rPr>
              <a:t>, </a:t>
            </a:r>
            <a:r>
              <a:rPr sz="2400" dirty="0">
                <a:cs typeface="Times New Roman"/>
              </a:rPr>
              <a:t>sirve para </a:t>
            </a:r>
            <a:r>
              <a:rPr sz="2400" spc="-5" dirty="0">
                <a:cs typeface="Times New Roman"/>
              </a:rPr>
              <a:t>introducir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circuito </a:t>
            </a:r>
            <a:r>
              <a:rPr sz="2400" dirty="0">
                <a:cs typeface="Times New Roman"/>
              </a:rPr>
              <a:t>equivalente </a:t>
            </a:r>
            <a:r>
              <a:rPr sz="2400" spc="-5" dirty="0">
                <a:cs typeface="Times New Roman"/>
              </a:rPr>
              <a:t>caracterizado </a:t>
            </a:r>
            <a:r>
              <a:rPr sz="2400" dirty="0" err="1">
                <a:cs typeface="Times New Roman"/>
              </a:rPr>
              <a:t>por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impedancia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equivalente, usado para </a:t>
            </a:r>
            <a:r>
              <a:rPr sz="2400" dirty="0">
                <a:cs typeface="Times New Roman"/>
              </a:rPr>
              <a:t>simular </a:t>
            </a:r>
            <a:r>
              <a:rPr sz="2400" spc="-5" dirty="0">
                <a:cs typeface="Times New Roman"/>
              </a:rPr>
              <a:t>líneas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conexión </a:t>
            </a:r>
            <a:r>
              <a:rPr sz="2400" dirty="0">
                <a:cs typeface="Times New Roman"/>
              </a:rPr>
              <a:t>cuya </a:t>
            </a:r>
            <a:r>
              <a:rPr sz="2400" spc="-5" dirty="0">
                <a:cs typeface="Times New Roman"/>
              </a:rPr>
              <a:t>impedancia </a:t>
            </a:r>
            <a:r>
              <a:rPr sz="2400" dirty="0">
                <a:cs typeface="Times New Roman"/>
              </a:rPr>
              <a:t>sea </a:t>
            </a:r>
            <a:r>
              <a:rPr sz="2400" spc="-5" dirty="0" err="1">
                <a:cs typeface="Times New Roman"/>
              </a:rPr>
              <a:t>conocida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reactancias</a:t>
            </a:r>
            <a:r>
              <a:rPr sz="2400" spc="-3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limitadoras</a:t>
            </a:r>
            <a:r>
              <a:rPr sz="2400" spc="-2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corriente,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aislamiento,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etc.</a:t>
            </a:r>
            <a:r>
              <a:rPr sz="2400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Este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elemento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solo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está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disponible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dirty="0">
                <a:cs typeface="Times New Roman"/>
              </a:rPr>
              <a:t> 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versión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profesional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Simaris,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estando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desactivado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dirty="0">
                <a:cs typeface="Times New Roman"/>
              </a:rPr>
              <a:t> la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versión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educativa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12700" marR="10160" algn="just">
              <a:spcBef>
                <a:spcPts val="40"/>
              </a:spcBef>
            </a:pPr>
            <a:r>
              <a:rPr lang="es-ES" sz="2400" spc="-5" dirty="0" smtClean="0">
                <a:cs typeface="Times New Roman"/>
              </a:rPr>
              <a:t>Una</a:t>
            </a:r>
            <a:r>
              <a:rPr lang="es-ES" sz="2400" spc="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vez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seleccionado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situado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ventana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gráfica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</a:t>
            </a:r>
            <a:r>
              <a:rPr lang="es-ES" sz="2400" spc="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ventana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figura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(1.85</a:t>
            </a:r>
            <a:r>
              <a:rPr lang="es-ES" sz="2400" spc="-5" dirty="0" smtClean="0">
                <a:cs typeface="Times New Roman"/>
              </a:rPr>
              <a:t>)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siguientes </a:t>
            </a:r>
            <a:r>
              <a:rPr lang="es-ES" sz="2400" spc="-5" dirty="0" smtClean="0">
                <a:cs typeface="Times New Roman"/>
              </a:rPr>
              <a:t>campos: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93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Configuración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establecida,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dirty="0" smtClean="0">
                <a:cs typeface="Times New Roman"/>
              </a:rPr>
              <a:t> puede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cambiar.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interruptor.</a:t>
            </a:r>
            <a:endParaRPr lang="es-ES" sz="2400" dirty="0" smtClean="0">
              <a:cs typeface="Times New Roman"/>
            </a:endParaRPr>
          </a:p>
          <a:p>
            <a:pPr marL="461645" marR="6985" indent="-228600" algn="just">
              <a:spcBef>
                <a:spcPts val="13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conexión: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cable/línea,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barras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(después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tipo),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conexión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directa </a:t>
            </a:r>
            <a:r>
              <a:rPr lang="es-ES" sz="2400" spc="-5" dirty="0" smtClean="0">
                <a:cs typeface="Times New Roman"/>
              </a:rPr>
              <a:t>(</a:t>
            </a:r>
            <a:r>
              <a:rPr lang="es-ES" sz="2400" spc="-5" dirty="0" smtClean="0">
                <a:cs typeface="Times New Roman"/>
              </a:rPr>
              <a:t>después </a:t>
            </a:r>
            <a:r>
              <a:rPr lang="es-ES" sz="2400" dirty="0" smtClean="0">
                <a:cs typeface="Times New Roman"/>
              </a:rPr>
              <a:t>no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especifica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longitud).</a:t>
            </a:r>
          </a:p>
          <a:p>
            <a:pPr marL="461645" indent="-229235" algn="just"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R0 [mΩ]: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resistencia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neutro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R1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[mΩ]:</a:t>
            </a:r>
            <a:r>
              <a:rPr lang="es-ES" sz="2400" spc="-5" dirty="0" smtClean="0">
                <a:cs typeface="Times New Roman"/>
              </a:rPr>
              <a:t> resistencia en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fase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sistema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equivalente.</a:t>
            </a: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X0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[mΩ]: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reactancia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neutro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X1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[mΩ]: reactancia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fase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equivalente.</a:t>
            </a:r>
          </a:p>
          <a:p>
            <a:pPr marL="461645" indent="-229235" algn="just">
              <a:spcBef>
                <a:spcPts val="2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dirty="0" smtClean="0">
                <a:cs typeface="Times New Roman"/>
              </a:rPr>
              <a:t>R0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[mΩ]: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resistencia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conductor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sistema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indent="-229235" algn="just">
              <a:spcBef>
                <a:spcPts val="40"/>
              </a:spcBef>
              <a:buFont typeface="Symbol"/>
              <a:buChar char=""/>
              <a:tabLst>
                <a:tab pos="461645" algn="l"/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X0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[mΩ]: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reactancia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conductor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PEN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equivalente.</a:t>
            </a:r>
            <a:endParaRPr lang="es-ES" sz="2400" dirty="0" smtClean="0">
              <a:cs typeface="Times New Roman"/>
            </a:endParaRPr>
          </a:p>
          <a:p>
            <a:pPr marL="461645" marR="8255" indent="-228600" algn="just">
              <a:spcBef>
                <a:spcPts val="120"/>
              </a:spcBef>
              <a:buFont typeface="Symbol"/>
              <a:buChar char=""/>
              <a:tabLst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Caída </a:t>
            </a:r>
            <a:r>
              <a:rPr lang="es-ES" sz="2400" dirty="0" smtClean="0">
                <a:cs typeface="Times New Roman"/>
              </a:rPr>
              <a:t>de tensión </a:t>
            </a:r>
            <a:r>
              <a:rPr lang="es-ES" sz="2400" spc="-5" dirty="0" smtClean="0">
                <a:cs typeface="Times New Roman"/>
              </a:rPr>
              <a:t>importante en impedancia: si se activa esta opción,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caída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dirty="0" smtClean="0">
                <a:cs typeface="Times New Roman"/>
              </a:rPr>
              <a:t>tensión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spc="-5" dirty="0" smtClean="0">
                <a:cs typeface="Times New Roman"/>
              </a:rPr>
              <a:t>este </a:t>
            </a:r>
            <a:r>
              <a:rPr lang="es-ES" sz="2400" dirty="0" smtClean="0">
                <a:cs typeface="Times New Roman"/>
              </a:rPr>
              <a:t>elemento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tendrá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cuenta </a:t>
            </a:r>
            <a:r>
              <a:rPr lang="es-ES" sz="2400" spc="-5" dirty="0" smtClean="0">
                <a:cs typeface="Times New Roman"/>
              </a:rPr>
              <a:t>al calcular el circuito, </a:t>
            </a:r>
            <a:r>
              <a:rPr lang="es-ES" sz="2400" dirty="0" smtClean="0">
                <a:cs typeface="Times New Roman"/>
              </a:rPr>
              <a:t>sino no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tendrá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cuenta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cálculo.</a:t>
            </a:r>
            <a:endParaRPr lang="es-ES" sz="2400" dirty="0" smtClean="0">
              <a:cs typeface="Times New Roman"/>
            </a:endParaRPr>
          </a:p>
          <a:p>
            <a:pPr marL="461645" marR="5080" indent="-228600" algn="just">
              <a:spcBef>
                <a:spcPts val="85"/>
              </a:spcBef>
              <a:buFont typeface="Symbol"/>
              <a:buChar char=""/>
              <a:tabLst>
                <a:tab pos="462280" algn="l"/>
              </a:tabLst>
            </a:pPr>
            <a:r>
              <a:rPr lang="es-ES" sz="2400" spc="-5" dirty="0" smtClean="0">
                <a:cs typeface="Times New Roman"/>
              </a:rPr>
              <a:t>Impedancia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cortocircuito: si se activa esta opción, se tendrá en cuenta </a:t>
            </a:r>
            <a:r>
              <a:rPr lang="es-ES" sz="2400" dirty="0" smtClean="0">
                <a:cs typeface="Times New Roman"/>
              </a:rPr>
              <a:t>en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spc="-5" dirty="0" smtClean="0">
                <a:cs typeface="Times New Roman"/>
              </a:rPr>
              <a:t>cálculo del </a:t>
            </a:r>
            <a:r>
              <a:rPr lang="es-ES" sz="2400" spc="-5" dirty="0" smtClean="0">
                <a:cs typeface="Times New Roman"/>
              </a:rPr>
              <a:t>circuito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impedancia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cortocircuito </a:t>
            </a:r>
            <a:r>
              <a:rPr lang="es-ES" sz="2400" dirty="0" smtClean="0">
                <a:cs typeface="Times New Roman"/>
              </a:rPr>
              <a:t>de este </a:t>
            </a:r>
            <a:r>
              <a:rPr lang="es-ES" sz="2400" spc="-5" dirty="0" smtClean="0">
                <a:cs typeface="Times New Roman"/>
              </a:rPr>
              <a:t>elemento, </a:t>
            </a:r>
            <a:r>
              <a:rPr lang="es-ES" sz="2400" dirty="0" smtClean="0">
                <a:cs typeface="Times New Roman"/>
              </a:rPr>
              <a:t>sino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activa, </a:t>
            </a:r>
            <a:r>
              <a:rPr lang="es-ES" sz="2400" dirty="0" smtClean="0">
                <a:cs typeface="Times New Roman"/>
              </a:rPr>
              <a:t>no </a:t>
            </a:r>
            <a:r>
              <a:rPr lang="es-ES" sz="2400" spc="-5" dirty="0" smtClean="0">
                <a:cs typeface="Times New Roman"/>
              </a:rPr>
              <a:t>se calculará</a:t>
            </a:r>
            <a:r>
              <a:rPr lang="es-ES" sz="2400" spc="-5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12700" marR="186055" indent="220979" algn="just">
              <a:spcBef>
                <a:spcPts val="85"/>
              </a:spcBef>
              <a:buFont typeface="Symbol"/>
              <a:buChar char=""/>
              <a:tabLst>
                <a:tab pos="462280" algn="l"/>
              </a:tabLst>
            </a:pP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interruptor: </a:t>
            </a:r>
            <a:r>
              <a:rPr lang="es-ES" sz="2400" dirty="0" smtClean="0">
                <a:cs typeface="Times New Roman"/>
              </a:rPr>
              <a:t>interruptor </a:t>
            </a:r>
            <a:r>
              <a:rPr lang="es-ES" sz="2400" spc="-5" dirty="0" smtClean="0">
                <a:cs typeface="Times New Roman"/>
              </a:rPr>
              <a:t>aguas </a:t>
            </a:r>
            <a:r>
              <a:rPr lang="es-ES" sz="2400" dirty="0" smtClean="0">
                <a:cs typeface="Times New Roman"/>
              </a:rPr>
              <a:t>abajo del </a:t>
            </a:r>
            <a:r>
              <a:rPr lang="es-ES" sz="2400" spc="-5" dirty="0" smtClean="0">
                <a:cs typeface="Times New Roman"/>
              </a:rPr>
              <a:t>circuito equivalente en impedancias</a:t>
            </a:r>
            <a:r>
              <a:rPr lang="es-ES" sz="2400" spc="-5" dirty="0" smtClean="0">
                <a:cs typeface="Times New Roman"/>
              </a:rPr>
              <a:t>. </a:t>
            </a:r>
            <a:endParaRPr lang="es-ES" sz="2400" spc="-285" dirty="0" smtClean="0">
              <a:cs typeface="Times New Roman"/>
            </a:endParaRPr>
          </a:p>
          <a:p>
            <a:pPr marL="12700" marR="186055" algn="just">
              <a:spcBef>
                <a:spcPts val="85"/>
              </a:spcBef>
              <a:tabLst>
                <a:tab pos="462280" algn="l"/>
              </a:tabLst>
            </a:pPr>
            <a:r>
              <a:rPr lang="es-ES" sz="2400" dirty="0" smtClean="0">
                <a:cs typeface="Times New Roman"/>
              </a:rPr>
              <a:t>Los </a:t>
            </a:r>
            <a:r>
              <a:rPr lang="es-ES" sz="2400" spc="-5" dirty="0" smtClean="0">
                <a:cs typeface="Times New Roman"/>
              </a:rPr>
              <a:t>valores </a:t>
            </a:r>
            <a:r>
              <a:rPr lang="es-ES" sz="2400" dirty="0" smtClean="0">
                <a:cs typeface="Times New Roman"/>
              </a:rPr>
              <a:t>de las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resistencias</a:t>
            </a:r>
            <a:r>
              <a:rPr lang="es-ES" sz="2400" dirty="0" smtClean="0">
                <a:cs typeface="Times New Roman"/>
              </a:rPr>
              <a:t> e</a:t>
            </a:r>
            <a:r>
              <a:rPr lang="es-ES" sz="2400" spc="-5" dirty="0" smtClean="0">
                <a:cs typeface="Times New Roman"/>
              </a:rPr>
              <a:t> impedancias</a:t>
            </a:r>
            <a:r>
              <a:rPr lang="es-ES" sz="2400" dirty="0" smtClean="0">
                <a:cs typeface="Times New Roman"/>
              </a:rPr>
              <a:t> podrán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0,1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mΩ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10.000 mΩ.</a:t>
            </a:r>
          </a:p>
          <a:p>
            <a:pPr marL="12700" marR="5080" algn="just"/>
            <a:endParaRPr sz="2400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6756" y="927100"/>
            <a:ext cx="838200" cy="698499"/>
          </a:xfrm>
          <a:prstGeom prst="rect">
            <a:avLst/>
          </a:prstGeom>
        </p:spPr>
      </p:pic>
      <p:pic>
        <p:nvPicPr>
          <p:cNvPr id="10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38756" y="2451100"/>
            <a:ext cx="6629400" cy="6477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638756" y="9537700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941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79: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impedancia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circuito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eléctrico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equivalente.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7953" y="469900"/>
            <a:ext cx="17868803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45"/>
              </a:spcBef>
            </a:pPr>
            <a:endParaRPr sz="750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dirty="0">
                <a:cs typeface="Times New Roman"/>
              </a:rPr>
              <a:t>5.4.1.3.</a:t>
            </a:r>
            <a:r>
              <a:rPr sz="2400" b="1" spc="2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Circuitos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Finales</a:t>
            </a:r>
            <a:endParaRPr lang="es-ES" sz="2400" b="1" spc="-5" dirty="0" smtClean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b="1" spc="-5" dirty="0" smtClean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lang="es-ES" sz="2400" dirty="0" smtClean="0">
                <a:cs typeface="Times New Roman"/>
              </a:rPr>
              <a:t>La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tercera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fila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catálogo,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sitúan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últimos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circuitos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llega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está compuesta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los </a:t>
            </a:r>
            <a:r>
              <a:rPr lang="es-ES" sz="2400" dirty="0" smtClean="0">
                <a:cs typeface="Times New Roman"/>
              </a:rPr>
              <a:t>ocho iconos </a:t>
            </a:r>
            <a:r>
              <a:rPr lang="es-ES" sz="2400" spc="-5" dirty="0" smtClean="0">
                <a:cs typeface="Times New Roman"/>
              </a:rPr>
              <a:t>marcados en </a:t>
            </a:r>
            <a:r>
              <a:rPr lang="es-ES" sz="2400" dirty="0" smtClean="0">
                <a:cs typeface="Times New Roman"/>
              </a:rPr>
              <a:t>verde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Figura 80</a:t>
            </a:r>
            <a:r>
              <a:rPr lang="es-ES" sz="2400" dirty="0" smtClean="0">
                <a:cs typeface="Times New Roman"/>
              </a:rPr>
              <a:t>. Para situar </a:t>
            </a:r>
            <a:r>
              <a:rPr lang="es-ES" sz="2400" spc="-5" dirty="0" smtClean="0">
                <a:cs typeface="Times New Roman"/>
              </a:rPr>
              <a:t>cualquiera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estos </a:t>
            </a:r>
            <a:r>
              <a:rPr lang="es-ES" sz="2400" spc="-5" dirty="0" smtClean="0">
                <a:cs typeface="Times New Roman"/>
              </a:rPr>
              <a:t>elementos basta </a:t>
            </a:r>
            <a:r>
              <a:rPr lang="es-ES" sz="2400" dirty="0" smtClean="0">
                <a:cs typeface="Times New Roman"/>
              </a:rPr>
              <a:t>con </a:t>
            </a:r>
            <a:r>
              <a:rPr lang="es-ES" sz="2400" spc="-5" dirty="0" smtClean="0">
                <a:cs typeface="Times New Roman"/>
              </a:rPr>
              <a:t>situar el cursor </a:t>
            </a:r>
            <a:r>
              <a:rPr lang="es-ES" sz="2400" dirty="0" smtClean="0">
                <a:cs typeface="Times New Roman"/>
              </a:rPr>
              <a:t>sobre alguno de </a:t>
            </a:r>
            <a:r>
              <a:rPr lang="es-ES" sz="2400" spc="-5" dirty="0" smtClean="0">
                <a:cs typeface="Times New Roman"/>
              </a:rPr>
              <a:t>ellos, presionar el </a:t>
            </a:r>
            <a:r>
              <a:rPr lang="es-ES" sz="2400" dirty="0" smtClean="0">
                <a:cs typeface="Times New Roman"/>
              </a:rPr>
              <a:t>botón </a:t>
            </a:r>
            <a:r>
              <a:rPr lang="es-ES" sz="2400" spc="-5" dirty="0" smtClean="0">
                <a:cs typeface="Times New Roman"/>
              </a:rPr>
              <a:t>izquierdo del </a:t>
            </a:r>
            <a:r>
              <a:rPr lang="es-ES" sz="2400" spc="-5" dirty="0" smtClean="0">
                <a:cs typeface="Times New Roman"/>
              </a:rPr>
              <a:t>ratón, </a:t>
            </a:r>
            <a:r>
              <a:rPr lang="es-ES" sz="2400" dirty="0" smtClean="0">
                <a:cs typeface="Times New Roman"/>
              </a:rPr>
              <a:t>ir a la </a:t>
            </a:r>
            <a:r>
              <a:rPr lang="es-ES" sz="2400" spc="-5" dirty="0" smtClean="0">
                <a:cs typeface="Times New Roman"/>
              </a:rPr>
              <a:t>ventana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gráficos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buscar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ubicación permitida (marcada con </a:t>
            </a:r>
            <a:r>
              <a:rPr lang="es-ES" sz="2400" dirty="0" smtClean="0">
                <a:cs typeface="Times New Roman"/>
              </a:rPr>
              <a:t>cuadro </a:t>
            </a:r>
            <a:r>
              <a:rPr lang="es-ES" sz="2400" spc="-5" dirty="0" smtClean="0">
                <a:cs typeface="Times New Roman"/>
              </a:rPr>
              <a:t>amarillo</a:t>
            </a:r>
            <a:r>
              <a:rPr lang="es-ES" sz="2400" spc="-5" dirty="0" smtClean="0">
                <a:cs typeface="Times New Roman"/>
              </a:rPr>
              <a:t>) en alguno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los cuadros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barras previamente dibujados, </a:t>
            </a:r>
            <a:r>
              <a:rPr lang="es-ES" sz="2400" dirty="0" smtClean="0">
                <a:cs typeface="Times New Roman"/>
              </a:rPr>
              <a:t>después pulsar </a:t>
            </a:r>
            <a:r>
              <a:rPr lang="es-ES" sz="2400" dirty="0" smtClean="0">
                <a:cs typeface="Times New Roman"/>
              </a:rPr>
              <a:t>botón </a:t>
            </a:r>
            <a:r>
              <a:rPr lang="es-ES" sz="2400" spc="-5" dirty="0" smtClean="0">
                <a:cs typeface="Times New Roman"/>
              </a:rPr>
              <a:t>izquierdo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ratón sobre dicha </a:t>
            </a:r>
            <a:r>
              <a:rPr lang="es-ES" sz="2400" spc="-5" dirty="0" smtClean="0">
                <a:cs typeface="Times New Roman"/>
              </a:rPr>
              <a:t>ubicación </a:t>
            </a:r>
            <a:r>
              <a:rPr lang="es-ES" sz="2400" dirty="0" smtClean="0">
                <a:cs typeface="Times New Roman"/>
              </a:rPr>
              <a:t>y mantenerlo pulsado arrastrando </a:t>
            </a:r>
            <a:r>
              <a:rPr lang="es-ES" sz="2400" spc="-5" dirty="0" smtClean="0">
                <a:cs typeface="Times New Roman"/>
              </a:rPr>
              <a:t>hacia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dirección en </a:t>
            </a:r>
            <a:r>
              <a:rPr lang="es-ES" sz="2400" dirty="0" smtClean="0">
                <a:cs typeface="Times New Roman"/>
              </a:rPr>
              <a:t>la que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quiera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dibujar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circuito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final.</a:t>
            </a:r>
            <a:endParaRPr lang="es-ES" sz="2400" dirty="0" smtClean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9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8956" y="3565495"/>
            <a:ext cx="7924800" cy="54864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8180373" y="9309100"/>
            <a:ext cx="3724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80: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circuitos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finales.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13556" y="393700"/>
            <a:ext cx="11811000" cy="10292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Carga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Estacionaria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9525" algn="just"/>
            <a:r>
              <a:rPr sz="2400" spc="-5" dirty="0" err="1" smtClean="0">
                <a:cs typeface="Times New Roman"/>
              </a:rPr>
              <a:t>Seleccionando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4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icono</a:t>
            </a:r>
            <a:r>
              <a:rPr lang="es-ES" sz="2400" dirty="0" smtClean="0">
                <a:cs typeface="Times New Roman"/>
              </a:rPr>
              <a:t>  </a:t>
            </a:r>
            <a:r>
              <a:rPr sz="2400" dirty="0" smtClean="0">
                <a:cs typeface="Times New Roman"/>
              </a:rPr>
              <a:t>,</a:t>
            </a:r>
            <a:r>
              <a:rPr sz="2400" spc="-3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trata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</a:t>
            </a:r>
            <a:r>
              <a:rPr sz="2400" spc="-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finales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usado</a:t>
            </a:r>
            <a:r>
              <a:rPr sz="2400" spc="-4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ya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representa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mayoría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cargas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van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“colgar”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los </a:t>
            </a:r>
            <a:r>
              <a:rPr sz="2400" spc="-5" dirty="0">
                <a:cs typeface="Times New Roman"/>
              </a:rPr>
              <a:t>cuadros </a:t>
            </a:r>
            <a:r>
              <a:rPr sz="2400" dirty="0">
                <a:cs typeface="Times New Roman"/>
              </a:rPr>
              <a:t>con </a:t>
            </a:r>
            <a:r>
              <a:rPr sz="2400" spc="-5" dirty="0">
                <a:cs typeface="Times New Roman"/>
              </a:rPr>
              <a:t>excepción </a:t>
            </a:r>
            <a:r>
              <a:rPr sz="2400" dirty="0">
                <a:cs typeface="Times New Roman"/>
              </a:rPr>
              <a:t>de: </a:t>
            </a:r>
            <a:r>
              <a:rPr sz="2400" spc="-5" dirty="0">
                <a:cs typeface="Times New Roman"/>
              </a:rPr>
              <a:t>motores, </a:t>
            </a:r>
            <a:r>
              <a:rPr sz="2400" spc="-5" dirty="0" err="1" smtClean="0">
                <a:cs typeface="Times New Roman"/>
              </a:rPr>
              <a:t>sistemas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alimentación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ininterrumpida,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tomas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corriente,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cargadores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capacitivas.</a:t>
            </a:r>
          </a:p>
          <a:p>
            <a:pPr marL="12700" marR="6350" algn="just">
              <a:spcBef>
                <a:spcPts val="780"/>
              </a:spcBef>
            </a:pPr>
            <a:r>
              <a:rPr sz="2400" spc="-5" dirty="0">
                <a:cs typeface="Times New Roman"/>
              </a:rPr>
              <a:t>Una </a:t>
            </a:r>
            <a:r>
              <a:rPr sz="2400" dirty="0">
                <a:cs typeface="Times New Roman"/>
              </a:rPr>
              <a:t>vez </a:t>
            </a:r>
            <a:r>
              <a:rPr sz="2400" spc="-5" dirty="0">
                <a:cs typeface="Times New Roman"/>
              </a:rPr>
              <a:t>seleccionada </a:t>
            </a:r>
            <a:r>
              <a:rPr sz="2400" dirty="0">
                <a:cs typeface="Times New Roman"/>
              </a:rPr>
              <a:t>y posicionada la </a:t>
            </a:r>
            <a:r>
              <a:rPr sz="2400" spc="-5" dirty="0">
                <a:cs typeface="Times New Roman"/>
              </a:rPr>
              <a:t>carga estacionaria, se </a:t>
            </a:r>
            <a:r>
              <a:rPr sz="2400" dirty="0">
                <a:cs typeface="Times New Roman"/>
              </a:rPr>
              <a:t>abrirá la ventana de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81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varios</a:t>
            </a:r>
            <a:r>
              <a:rPr sz="2400" dirty="0">
                <a:cs typeface="Times New Roman"/>
              </a:rPr>
              <a:t> campos a</a:t>
            </a:r>
            <a:r>
              <a:rPr sz="2400" spc="-5" dirty="0">
                <a:cs typeface="Times New Roman"/>
              </a:rPr>
              <a:t> rellenar,</a:t>
            </a:r>
            <a:r>
              <a:rPr sz="2400" dirty="0">
                <a:cs typeface="Times New Roman"/>
              </a:rPr>
              <a:t> que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detallan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919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Configuración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2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3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conexión:</a:t>
            </a:r>
            <a:r>
              <a:rPr sz="2400" dirty="0">
                <a:cs typeface="Times New Roman"/>
              </a:rPr>
              <a:t> cables/línea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(seleccionar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 de </a:t>
            </a:r>
            <a:r>
              <a:rPr sz="2400" spc="-5" dirty="0">
                <a:cs typeface="Times New Roman"/>
              </a:rPr>
              <a:t>barras</a:t>
            </a:r>
            <a:r>
              <a:rPr sz="2400" dirty="0">
                <a:cs typeface="Times New Roman"/>
              </a:rPr>
              <a:t> después).</a:t>
            </a:r>
          </a:p>
          <a:p>
            <a:pPr marL="643255" indent="-229235" algn="just">
              <a:spcBef>
                <a:spcPts val="3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Longitud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[m]: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obligatoria.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2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dirty="0">
                <a:cs typeface="Times New Roman"/>
              </a:rPr>
              <a:t>Tipo de</a:t>
            </a:r>
            <a:r>
              <a:rPr sz="2400" spc="-5" dirty="0">
                <a:cs typeface="Times New Roman"/>
              </a:rPr>
              <a:t> interruptor: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última</a:t>
            </a:r>
            <a:r>
              <a:rPr sz="2400" spc="-5" dirty="0">
                <a:cs typeface="Times New Roman"/>
              </a:rPr>
              <a:t> protección</a:t>
            </a:r>
            <a:r>
              <a:rPr sz="2400" dirty="0">
                <a:cs typeface="Times New Roman"/>
              </a:rPr>
              <a:t> antes de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carga.</a:t>
            </a:r>
            <a:endParaRPr sz="2400" dirty="0">
              <a:cs typeface="Times New Roman"/>
            </a:endParaRPr>
          </a:p>
          <a:p>
            <a:pPr marL="643255" indent="-229235" algn="just">
              <a:spcBef>
                <a:spcPts val="2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Número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polos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(tipo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red): </a:t>
            </a:r>
            <a:r>
              <a:rPr sz="2400" dirty="0">
                <a:cs typeface="Times New Roman"/>
              </a:rPr>
              <a:t>puede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endParaRPr sz="2400" dirty="0">
              <a:cs typeface="Times New Roman"/>
            </a:endParaRPr>
          </a:p>
          <a:p>
            <a:pPr marL="1002665" lvl="1" indent="-229235" algn="just">
              <a:buFont typeface="Courier New"/>
              <a:buChar char="o"/>
              <a:tabLst>
                <a:tab pos="1003300" algn="l"/>
              </a:tabLst>
            </a:pPr>
            <a:r>
              <a:rPr sz="2400" dirty="0">
                <a:cs typeface="Times New Roman"/>
              </a:rPr>
              <a:t>1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+N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: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monofásica.</a:t>
            </a:r>
            <a:endParaRPr sz="2400" dirty="0">
              <a:cs typeface="Times New Roman"/>
            </a:endParaRPr>
          </a:p>
          <a:p>
            <a:pPr marL="1002665" lvl="1" indent="-229235" algn="just">
              <a:buFont typeface="Courier New"/>
              <a:buChar char="o"/>
              <a:tabLst>
                <a:tab pos="1003300" algn="l"/>
              </a:tabLst>
            </a:pPr>
            <a:r>
              <a:rPr sz="2400" dirty="0">
                <a:cs typeface="Times New Roman"/>
              </a:rPr>
              <a:t>3:</a:t>
            </a:r>
            <a:r>
              <a:rPr sz="2400" spc="-5" dirty="0">
                <a:cs typeface="Times New Roman"/>
              </a:rPr>
              <a:t> trifásica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sin neutro.</a:t>
            </a:r>
            <a:endParaRPr sz="2400" dirty="0">
              <a:cs typeface="Times New Roman"/>
            </a:endParaRPr>
          </a:p>
          <a:p>
            <a:pPr marL="1002665" lvl="1" indent="-229235" algn="just">
              <a:buFont typeface="Courier New"/>
              <a:buChar char="o"/>
              <a:tabLst>
                <a:tab pos="1003300" algn="l"/>
              </a:tabLst>
            </a:pPr>
            <a:r>
              <a:rPr sz="2400" dirty="0">
                <a:cs typeface="Times New Roman"/>
              </a:rPr>
              <a:t>3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+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N: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trifásica con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neutro.</a:t>
            </a:r>
          </a:p>
          <a:p>
            <a:pPr marL="643255" marR="5080" indent="-228600" algn="just">
              <a:spcBef>
                <a:spcPts val="12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Corriente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nominal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[A]: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7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8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calculará</a:t>
            </a:r>
            <a:r>
              <a:rPr sz="2400" spc="8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automáticamente</a:t>
            </a:r>
            <a:r>
              <a:rPr sz="2400" spc="7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activa,</a:t>
            </a:r>
            <a:r>
              <a:rPr sz="2400" dirty="0">
                <a:cs typeface="Times New Roman"/>
              </a:rPr>
              <a:t> o </a:t>
            </a:r>
            <a:r>
              <a:rPr sz="2400" spc="-5" dirty="0">
                <a:cs typeface="Times New Roman"/>
              </a:rPr>
              <a:t>viceversa.</a:t>
            </a:r>
            <a:endParaRPr sz="2400" dirty="0">
              <a:cs typeface="Times New Roman"/>
            </a:endParaRPr>
          </a:p>
          <a:p>
            <a:pPr marL="643255" marR="5080" indent="-228600" algn="just">
              <a:spcBef>
                <a:spcPts val="8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Potencia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activa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[kW]: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calculada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base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corriente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nominal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introducir</a:t>
            </a:r>
            <a:r>
              <a:rPr sz="2400" spc="45" dirty="0">
                <a:cs typeface="Times New Roman"/>
              </a:rPr>
              <a:t> </a:t>
            </a:r>
            <a:r>
              <a:rPr sz="2400" spc="15" dirty="0" err="1">
                <a:cs typeface="Times New Roman"/>
              </a:rPr>
              <a:t>su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valor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manualmente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calculará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intensidad.</a:t>
            </a:r>
          </a:p>
          <a:p>
            <a:pPr marL="643255" marR="11430" indent="-228600" algn="just">
              <a:spcBef>
                <a:spcPts val="8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2400" spc="-5" dirty="0">
                <a:cs typeface="Times New Roman"/>
              </a:rPr>
              <a:t>Cantidad: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cargas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mismas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características,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ahorra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tiempo</a:t>
            </a:r>
            <a:r>
              <a:rPr sz="2400" spc="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espacio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dibujo,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útil por </a:t>
            </a:r>
            <a:r>
              <a:rPr sz="2400" spc="-5" dirty="0">
                <a:cs typeface="Times New Roman"/>
              </a:rPr>
              <a:t>ejemplo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 luminarias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643255" marR="5080" indent="-228600" algn="just">
              <a:spcBef>
                <a:spcPts val="26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lang="es-ES" sz="2400" dirty="0" smtClean="0">
                <a:cs typeface="Times New Roman"/>
              </a:rPr>
              <a:t>Punto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instalación: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dependiendo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situación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le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aplican</a:t>
            </a:r>
            <a:r>
              <a:rPr lang="es-ES" sz="2400" spc="9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diferentes</a:t>
            </a:r>
            <a:r>
              <a:rPr lang="es-ES" sz="2400" spc="9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normas</a:t>
            </a:r>
            <a:r>
              <a:rPr lang="es-ES" sz="2400" spc="1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REBT</a:t>
            </a:r>
            <a:r>
              <a:rPr lang="es-ES" sz="2400" dirty="0" smtClean="0">
                <a:cs typeface="Times New Roman"/>
              </a:rPr>
              <a:t>.</a:t>
            </a:r>
          </a:p>
          <a:p>
            <a:pPr marL="684530" algn="just"/>
            <a:r>
              <a:rPr lang="es-ES" sz="2400" dirty="0" smtClean="0">
                <a:cs typeface="Courier New"/>
              </a:rPr>
              <a:t>o</a:t>
            </a:r>
            <a:r>
              <a:rPr lang="es-ES" sz="2400" spc="400" dirty="0" smtClean="0">
                <a:cs typeface="Courier New"/>
              </a:rPr>
              <a:t> </a:t>
            </a:r>
            <a:r>
              <a:rPr lang="es-ES" sz="2400" spc="-5" dirty="0" smtClean="0">
                <a:cs typeface="Times New Roman"/>
              </a:rPr>
              <a:t>Interior: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ITC-BT-19/20/21/22/23/24/25/26/27.</a:t>
            </a:r>
            <a:endParaRPr lang="es-ES" sz="2400" dirty="0" smtClean="0">
              <a:cs typeface="Times New Roman"/>
            </a:endParaRPr>
          </a:p>
          <a:p>
            <a:pPr marL="913130" lvl="1" indent="-229235" algn="just">
              <a:buFont typeface="Courier New"/>
              <a:buChar char="o"/>
              <a:tabLst>
                <a:tab pos="913765" algn="l"/>
              </a:tabLst>
            </a:pPr>
            <a:r>
              <a:rPr lang="es-ES" sz="2400" spc="-5" dirty="0" smtClean="0">
                <a:cs typeface="Times New Roman"/>
              </a:rPr>
              <a:t>Exterior: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ITC-BT-09.</a:t>
            </a:r>
            <a:endParaRPr lang="es-ES" sz="2400" dirty="0" smtClean="0">
              <a:cs typeface="Times New Roman"/>
            </a:endParaRPr>
          </a:p>
          <a:p>
            <a:pPr marL="913130" lvl="1" indent="-229235" algn="just">
              <a:buFont typeface="Courier New"/>
              <a:buChar char="o"/>
              <a:tabLst>
                <a:tab pos="913765" algn="l"/>
              </a:tabLst>
            </a:pPr>
            <a:r>
              <a:rPr lang="es-ES" sz="2400" dirty="0" smtClean="0">
                <a:cs typeface="Times New Roman"/>
              </a:rPr>
              <a:t>Ambiente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húmedo:</a:t>
            </a:r>
            <a:r>
              <a:rPr lang="es-ES" sz="2400" spc="-5" dirty="0" smtClean="0">
                <a:cs typeface="Times New Roman"/>
              </a:rPr>
              <a:t> ITC-BT-30/31.</a:t>
            </a:r>
            <a:endParaRPr lang="es-ES" sz="2400" dirty="0" smtClean="0">
              <a:cs typeface="Times New Roman"/>
            </a:endParaRPr>
          </a:p>
          <a:p>
            <a:pPr marL="643255" marR="11430" indent="-228600" algn="just">
              <a:spcBef>
                <a:spcPts val="80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endParaRPr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0156" y="850900"/>
            <a:ext cx="737490" cy="609599"/>
          </a:xfrm>
          <a:prstGeom prst="rect">
            <a:avLst/>
          </a:prstGeom>
        </p:spPr>
      </p:pic>
      <p:pic>
        <p:nvPicPr>
          <p:cNvPr id="8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05556" y="1917700"/>
            <a:ext cx="5791200" cy="62484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1486356" y="8394700"/>
            <a:ext cx="6796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5768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81: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estacionaria.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71073" y="317500"/>
            <a:ext cx="18001883" cy="2836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endParaRPr sz="800" b="1" dirty="0"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Tomas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Corriente</a:t>
            </a:r>
            <a:endParaRPr lang="es-ES" sz="2400" b="1" u="sng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u="sng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marR="7620" algn="just">
              <a:spcBef>
                <a:spcPts val="5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 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puede instalar una </a:t>
            </a:r>
            <a:r>
              <a:rPr lang="es-ES" sz="2400" spc="5" dirty="0" smtClean="0">
                <a:cs typeface="Times New Roman"/>
              </a:rPr>
              <a:t>toma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corriente </a:t>
            </a:r>
            <a:r>
              <a:rPr lang="es-ES" sz="2400" dirty="0" smtClean="0">
                <a:cs typeface="Times New Roman"/>
              </a:rPr>
              <a:t>para </a:t>
            </a:r>
            <a:r>
              <a:rPr lang="es-ES" sz="2400" spc="-5" dirty="0" smtClean="0">
                <a:cs typeface="Times New Roman"/>
              </a:rPr>
              <a:t>después disponer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ella </a:t>
            </a:r>
            <a:r>
              <a:rPr lang="es-ES" sz="2400" spc="-5" dirty="0" smtClean="0">
                <a:cs typeface="Times New Roman"/>
              </a:rPr>
              <a:t>cuando se </a:t>
            </a:r>
            <a:r>
              <a:rPr lang="es-ES" sz="2400" dirty="0" smtClean="0">
                <a:cs typeface="Times New Roman"/>
              </a:rPr>
              <a:t>quiera </a:t>
            </a:r>
            <a:r>
              <a:rPr lang="es-ES" sz="2400" spc="-5" dirty="0" smtClean="0">
                <a:cs typeface="Times New Roman"/>
              </a:rPr>
              <a:t>alimentar equipamiento variado </a:t>
            </a:r>
            <a:r>
              <a:rPr lang="es-ES" sz="2400" dirty="0" smtClean="0">
                <a:cs typeface="Times New Roman"/>
              </a:rPr>
              <a:t>que funcione </a:t>
            </a:r>
            <a:r>
              <a:rPr lang="es-ES" sz="2400" spc="-5" dirty="0" smtClean="0">
                <a:cs typeface="Times New Roman"/>
              </a:rPr>
              <a:t>en baja </a:t>
            </a:r>
            <a:r>
              <a:rPr lang="es-ES" sz="2400" dirty="0" smtClean="0">
                <a:cs typeface="Times New Roman"/>
              </a:rPr>
              <a:t>tensión </a:t>
            </a:r>
            <a:r>
              <a:rPr lang="es-ES" sz="2400" spc="-5" dirty="0" smtClean="0">
                <a:cs typeface="Times New Roman"/>
              </a:rPr>
              <a:t>como pueden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ser</a:t>
            </a:r>
            <a:r>
              <a:rPr lang="es-ES" sz="2400" dirty="0" smtClean="0">
                <a:cs typeface="Times New Roman"/>
              </a:rPr>
              <a:t> herramientas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albañilería,</a:t>
            </a:r>
            <a:r>
              <a:rPr lang="es-ES" sz="2400" dirty="0" smtClean="0">
                <a:cs typeface="Times New Roman"/>
              </a:rPr>
              <a:t> equipos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electrónicos,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electrodomésticos,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equipos hospitalarios</a:t>
            </a:r>
            <a:r>
              <a:rPr lang="es-ES" sz="2400" spc="-5" dirty="0" smtClean="0">
                <a:cs typeface="Times New Roman"/>
              </a:rPr>
              <a:t>, etc.</a:t>
            </a:r>
            <a:endParaRPr lang="es-ES" sz="2400" dirty="0" smtClean="0">
              <a:cs typeface="Times New Roman"/>
            </a:endParaRPr>
          </a:p>
          <a:p>
            <a:pPr marL="12700" marR="5080" algn="just">
              <a:spcBef>
                <a:spcPts val="805"/>
              </a:spcBef>
            </a:pPr>
            <a:r>
              <a:rPr lang="es-ES" sz="2400" spc="-5" dirty="0" smtClean="0">
                <a:cs typeface="Times New Roman"/>
              </a:rPr>
              <a:t>Una vez situada </a:t>
            </a:r>
            <a:r>
              <a:rPr lang="es-ES" sz="2400" dirty="0" smtClean="0">
                <a:cs typeface="Times New Roman"/>
              </a:rPr>
              <a:t>la toma </a:t>
            </a:r>
            <a:r>
              <a:rPr lang="es-ES" sz="2400" spc="-5" dirty="0" smtClean="0">
                <a:cs typeface="Times New Roman"/>
              </a:rPr>
              <a:t>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ventana gráfica, aparecerá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ventana </a:t>
            </a:r>
            <a:r>
              <a:rPr lang="es-ES" sz="2400" dirty="0" smtClean="0">
                <a:cs typeface="Times New Roman"/>
              </a:rPr>
              <a:t>como la de la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82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mismos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campos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5" dirty="0" smtClean="0">
                <a:cs typeface="Times New Roman"/>
              </a:rPr>
              <a:t> los</a:t>
            </a:r>
            <a:r>
              <a:rPr lang="es-ES" sz="2400" dirty="0" smtClean="0">
                <a:cs typeface="Times New Roman"/>
              </a:rPr>
              <a:t> de la </a:t>
            </a:r>
            <a:r>
              <a:rPr lang="es-ES" sz="2400" spc="-5" dirty="0" smtClean="0">
                <a:cs typeface="Times New Roman"/>
              </a:rPr>
              <a:t>carga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estacionaria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vista anteriormente</a:t>
            </a:r>
            <a:r>
              <a:rPr lang="es-ES" sz="2400" dirty="0" smtClean="0">
                <a:latin typeface="Times New Roman"/>
                <a:cs typeface="Times New Roman"/>
              </a:rPr>
              <a:t>.</a:t>
            </a:r>
          </a:p>
          <a:p>
            <a:pPr marL="12700">
              <a:spcBef>
                <a:spcPts val="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356" y="1082039"/>
            <a:ext cx="549530" cy="611632"/>
          </a:xfrm>
          <a:prstGeom prst="rect">
            <a:avLst/>
          </a:prstGeom>
        </p:spPr>
      </p:pic>
      <p:sp>
        <p:nvSpPr>
          <p:cNvPr id="11" name="object 4"/>
          <p:cNvSpPr txBox="1"/>
          <p:nvPr/>
        </p:nvSpPr>
        <p:spPr>
          <a:xfrm>
            <a:off x="5228614" y="9842500"/>
            <a:ext cx="8686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82:</a:t>
            </a:r>
            <a:r>
              <a:rPr sz="24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características</a:t>
            </a:r>
            <a:r>
              <a:rPr sz="2400" b="1" i="1" spc="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las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tomas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corriente.</a:t>
            </a:r>
            <a:endParaRPr sz="2400" b="1" dirty="0">
              <a:cs typeface="Times New Roman"/>
            </a:endParaRPr>
          </a:p>
        </p:txBody>
      </p:sp>
      <p:pic>
        <p:nvPicPr>
          <p:cNvPr id="12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85756" y="3136900"/>
            <a:ext cx="60198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556" y="241300"/>
            <a:ext cx="17983200" cy="7299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Motor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5715" algn="just">
              <a:spcBef>
                <a:spcPts val="760"/>
              </a:spcBef>
            </a:pPr>
            <a:r>
              <a:rPr sz="2400" spc="-5" dirty="0">
                <a:cs typeface="Times New Roman"/>
              </a:rPr>
              <a:t>Seleccionando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,</a:t>
            </a:r>
            <a:r>
              <a:rPr sz="2400" spc="10" dirty="0">
                <a:cs typeface="Times New Roman"/>
              </a:rPr>
              <a:t> </a:t>
            </a:r>
            <a:r>
              <a:rPr sz="2400" spc="-10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dibujará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motor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circuito.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Aparecerá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83</a:t>
            </a:r>
            <a:r>
              <a:rPr sz="2400" dirty="0" smtClean="0">
                <a:cs typeface="Times New Roman"/>
                <a:hlinkClick r:id="rId2" action="ppaction://hlinksldjump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teniendo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que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rellenar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 campos</a:t>
            </a:r>
            <a:r>
              <a:rPr sz="2400" dirty="0">
                <a:cs typeface="Times New Roman"/>
              </a:rPr>
              <a:t> que </a:t>
            </a:r>
            <a:r>
              <a:rPr sz="2400" spc="-10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detallan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marL="469265" indent="-228600" algn="just">
              <a:spcBef>
                <a:spcPts val="910"/>
              </a:spcBef>
              <a:buFont typeface="Symbol"/>
              <a:buChar char=""/>
              <a:tabLst>
                <a:tab pos="46990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motor: </a:t>
            </a:r>
            <a:r>
              <a:rPr sz="2400" spc="-5" dirty="0">
                <a:cs typeface="Times New Roman"/>
              </a:rPr>
              <a:t>aparecerán 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opciones.</a:t>
            </a:r>
            <a:endParaRPr sz="2400" dirty="0">
              <a:cs typeface="Times New Roman"/>
            </a:endParaRPr>
          </a:p>
          <a:p>
            <a:pPr marL="926465" marR="5080" indent="-228600" algn="just">
              <a:spcBef>
                <a:spcPts val="65"/>
              </a:spcBef>
            </a:pPr>
            <a:r>
              <a:rPr sz="2400" dirty="0">
                <a:cs typeface="Courier New"/>
              </a:rPr>
              <a:t>o </a:t>
            </a:r>
            <a:r>
              <a:rPr sz="2400" spc="-5" dirty="0">
                <a:cs typeface="Times New Roman"/>
              </a:rPr>
              <a:t>Protección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la forma más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sencilla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conectar 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instalación</a:t>
            </a:r>
            <a:r>
              <a:rPr sz="2400" spc="-5" dirty="0">
                <a:cs typeface="Times New Roman"/>
              </a:rPr>
              <a:t>,</a:t>
            </a:r>
            <a:r>
              <a:rPr sz="2400" dirty="0">
                <a:cs typeface="Times New Roman"/>
              </a:rPr>
              <a:t> y sitúa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conocido </a:t>
            </a:r>
            <a:r>
              <a:rPr sz="2400" spc="-5" dirty="0">
                <a:cs typeface="Times New Roman"/>
              </a:rPr>
              <a:t>como</a:t>
            </a:r>
            <a:r>
              <a:rPr sz="2400" dirty="0">
                <a:cs typeface="Times New Roman"/>
              </a:rPr>
              <a:t> guardamotor, que no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dirty="0">
                <a:cs typeface="Times New Roman"/>
              </a:rPr>
              <a:t> más que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combinación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un </a:t>
            </a:r>
            <a:r>
              <a:rPr sz="2400" spc="-5" dirty="0">
                <a:cs typeface="Times New Roman"/>
              </a:rPr>
              <a:t>relé térmico </a:t>
            </a:r>
            <a:r>
              <a:rPr sz="2400" dirty="0">
                <a:cs typeface="Times New Roman"/>
              </a:rPr>
              <a:t>más un </a:t>
            </a:r>
            <a:r>
              <a:rPr sz="2400" spc="-5" dirty="0">
                <a:cs typeface="Times New Roman"/>
              </a:rPr>
              <a:t>contactor adaptados </a:t>
            </a:r>
            <a:r>
              <a:rPr sz="2400" dirty="0">
                <a:cs typeface="Times New Roman"/>
              </a:rPr>
              <a:t>a la </a:t>
            </a:r>
            <a:r>
              <a:rPr sz="2400" spc="-5" dirty="0" err="1">
                <a:cs typeface="Times New Roman"/>
              </a:rPr>
              <a:t>potencia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motor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quiere proteger. </a:t>
            </a:r>
            <a:r>
              <a:rPr sz="2400" dirty="0">
                <a:cs typeface="Times New Roman"/>
              </a:rPr>
              <a:t>Siendo </a:t>
            </a:r>
            <a:r>
              <a:rPr sz="2400" spc="-5" dirty="0">
                <a:cs typeface="Times New Roman"/>
              </a:rPr>
              <a:t>el relé </a:t>
            </a:r>
            <a:r>
              <a:rPr sz="2400" dirty="0">
                <a:cs typeface="Times New Roman"/>
              </a:rPr>
              <a:t>térmico </a:t>
            </a:r>
            <a:r>
              <a:rPr sz="2400" spc="-5" dirty="0">
                <a:cs typeface="Times New Roman"/>
              </a:rPr>
              <a:t>regulable </a:t>
            </a:r>
            <a:r>
              <a:rPr sz="2400" dirty="0">
                <a:cs typeface="Times New Roman"/>
              </a:rPr>
              <a:t>entre </a:t>
            </a:r>
            <a:r>
              <a:rPr sz="2400" dirty="0" err="1" smtClean="0">
                <a:cs typeface="Times New Roman"/>
              </a:rPr>
              <a:t>ciertos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valores</a:t>
            </a:r>
            <a:r>
              <a:rPr sz="2400" spc="-5" dirty="0">
                <a:cs typeface="Times New Roman"/>
              </a:rPr>
              <a:t>.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Este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elemento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protege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motor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frente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cortocircuitos,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sobrecargas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algunos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casos frente </a:t>
            </a:r>
            <a:r>
              <a:rPr sz="2400" dirty="0">
                <a:cs typeface="Times New Roman"/>
              </a:rPr>
              <a:t>a faltas de fase. El porqué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esta </a:t>
            </a:r>
            <a:r>
              <a:rPr sz="2400" dirty="0">
                <a:cs typeface="Times New Roman"/>
              </a:rPr>
              <a:t>aparamenta </a:t>
            </a:r>
            <a:r>
              <a:rPr sz="2400" spc="-5" dirty="0">
                <a:cs typeface="Times New Roman"/>
              </a:rPr>
              <a:t>en </a:t>
            </a:r>
            <a:r>
              <a:rPr sz="2400" dirty="0" err="1">
                <a:cs typeface="Times New Roman"/>
              </a:rPr>
              <a:t>lugar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magnetotérmico común es debido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las altas </a:t>
            </a:r>
            <a:r>
              <a:rPr sz="2400" spc="-5" dirty="0" err="1">
                <a:cs typeface="Times New Roman"/>
              </a:rPr>
              <a:t>sobreintensidades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transitorias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usuales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el arranque de motores, </a:t>
            </a:r>
            <a:r>
              <a:rPr sz="2400" dirty="0">
                <a:cs typeface="Times New Roman"/>
              </a:rPr>
              <a:t>que podrían </a:t>
            </a:r>
            <a:r>
              <a:rPr sz="2400" spc="-5" dirty="0">
                <a:cs typeface="Times New Roman"/>
              </a:rPr>
              <a:t>disparar </a:t>
            </a:r>
            <a:r>
              <a:rPr sz="2400" dirty="0">
                <a:cs typeface="Times New Roman"/>
              </a:rPr>
              <a:t>una </a:t>
            </a:r>
            <a:r>
              <a:rPr sz="2400" spc="-5" dirty="0">
                <a:cs typeface="Times New Roman"/>
              </a:rPr>
              <a:t>protección </a:t>
            </a:r>
            <a:r>
              <a:rPr sz="2400" dirty="0" err="1">
                <a:cs typeface="Times New Roman"/>
              </a:rPr>
              <a:t>común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imposibilitando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funcionamiento</a:t>
            </a:r>
            <a:r>
              <a:rPr sz="2400" dirty="0">
                <a:cs typeface="Times New Roman"/>
              </a:rPr>
              <a:t> del motor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926465" marR="5080" indent="-228600" algn="just">
              <a:spcBef>
                <a:spcPts val="180"/>
              </a:spcBef>
            </a:pPr>
            <a:r>
              <a:rPr lang="es-ES" sz="2400" dirty="0" smtClean="0">
                <a:cs typeface="Courier New"/>
              </a:rPr>
              <a:t>o </a:t>
            </a:r>
            <a:r>
              <a:rPr lang="es-ES" sz="2400" spc="-5" dirty="0" smtClean="0">
                <a:cs typeface="Times New Roman"/>
              </a:rPr>
              <a:t>Combinación </a:t>
            </a:r>
            <a:r>
              <a:rPr lang="es-ES" sz="2400" dirty="0" smtClean="0">
                <a:cs typeface="Times New Roman"/>
              </a:rPr>
              <a:t>de arranque para motor: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seleccionar </a:t>
            </a:r>
            <a:r>
              <a:rPr lang="es-ES" sz="2400" spc="-5" dirty="0" smtClean="0">
                <a:cs typeface="Times New Roman"/>
              </a:rPr>
              <a:t>esta </a:t>
            </a:r>
            <a:r>
              <a:rPr lang="es-ES" sz="2400" dirty="0" smtClean="0">
                <a:cs typeface="Times New Roman"/>
              </a:rPr>
              <a:t>opción </a:t>
            </a:r>
            <a:r>
              <a:rPr lang="es-ES" sz="2400" spc="-5" dirty="0" smtClean="0">
                <a:cs typeface="Times New Roman"/>
              </a:rPr>
              <a:t>nos </a:t>
            </a:r>
            <a:r>
              <a:rPr lang="es-ES" sz="2400" dirty="0" smtClean="0">
                <a:cs typeface="Times New Roman"/>
              </a:rPr>
              <a:t>conducirá </a:t>
            </a:r>
            <a:r>
              <a:rPr lang="es-ES" sz="2400" spc="-5" dirty="0" smtClean="0">
                <a:cs typeface="Times New Roman"/>
              </a:rPr>
              <a:t>después </a:t>
            </a:r>
            <a:r>
              <a:rPr lang="es-ES" sz="2400" dirty="0" smtClean="0">
                <a:cs typeface="Times New Roman"/>
              </a:rPr>
              <a:t>a una ventana posterior, </a:t>
            </a:r>
            <a:r>
              <a:rPr lang="es-ES" sz="2400" spc="-5" dirty="0" smtClean="0">
                <a:cs typeface="Times New Roman"/>
              </a:rPr>
              <a:t>ver </a:t>
            </a:r>
            <a:r>
              <a:rPr lang="es-ES" sz="2400" spc="-5" dirty="0" smtClean="0">
                <a:cs typeface="Times New Roman"/>
                <a:hlinkClick r:id="rId3" action="ppaction://hlinksldjump"/>
              </a:rPr>
              <a:t>Figura </a:t>
            </a:r>
            <a:r>
              <a:rPr lang="es-ES" sz="2400" dirty="0" smtClean="0">
                <a:cs typeface="Times New Roman"/>
                <a:hlinkClick r:id="rId3" action="ppaction://hlinksldjump"/>
              </a:rPr>
              <a:t>84. </a:t>
            </a:r>
            <a:r>
              <a:rPr lang="es-ES" sz="2400" dirty="0" smtClean="0">
                <a:cs typeface="Times New Roman"/>
              </a:rPr>
              <a:t>Donde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posibilita </a:t>
            </a:r>
            <a:r>
              <a:rPr lang="es-ES" sz="2400" spc="-5" dirty="0" smtClean="0">
                <a:cs typeface="Times New Roman"/>
              </a:rPr>
              <a:t>elegir entre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serie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métodos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para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verá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continuación.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interruptor: </a:t>
            </a:r>
            <a:r>
              <a:rPr lang="es-ES" sz="2400" dirty="0" smtClean="0">
                <a:cs typeface="Times New Roman"/>
              </a:rPr>
              <a:t>dependerá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elegido.</a:t>
            </a: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Tipo de</a:t>
            </a:r>
            <a:r>
              <a:rPr lang="es-ES" sz="2400" spc="-5" dirty="0" smtClean="0">
                <a:cs typeface="Times New Roman"/>
              </a:rPr>
              <a:t> conexión: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cable/línea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barras.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Longitud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[m].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2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interruptor:</a:t>
            </a:r>
            <a:r>
              <a:rPr lang="es-ES" sz="2400" dirty="0" smtClean="0">
                <a:cs typeface="Times New Roman"/>
              </a:rPr>
              <a:t> solo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opción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interruptor.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spc="-5" dirty="0" smtClean="0">
                <a:cs typeface="Times New Roman"/>
              </a:rPr>
              <a:t>Potencia mecánica </a:t>
            </a:r>
            <a:r>
              <a:rPr lang="es-ES" sz="2400" dirty="0" smtClean="0">
                <a:cs typeface="Times New Roman"/>
              </a:rPr>
              <a:t>[kW]: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dirty="0" smtClean="0">
                <a:cs typeface="Times New Roman"/>
              </a:rPr>
              <a:t> 250</a:t>
            </a:r>
            <a:r>
              <a:rPr lang="es-ES" sz="2400" spc="-5" dirty="0" smtClean="0">
                <a:cs typeface="Times New Roman"/>
              </a:rPr>
              <a:t> kW.</a:t>
            </a:r>
            <a:endParaRPr lang="es-ES" sz="2400" dirty="0" smtClean="0">
              <a:cs typeface="Times New Roman"/>
            </a:endParaRPr>
          </a:p>
          <a:p>
            <a:pPr marL="469265" indent="-228600" algn="just">
              <a:spcBef>
                <a:spcPts val="2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ES" sz="2400" spc="-5" dirty="0" smtClean="0">
                <a:cs typeface="Times New Roman"/>
              </a:rPr>
              <a:t>Cantidad: </a:t>
            </a:r>
            <a:r>
              <a:rPr lang="es-ES" sz="2400" dirty="0" smtClean="0">
                <a:cs typeface="Times New Roman"/>
              </a:rPr>
              <a:t>hasta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999 </a:t>
            </a:r>
            <a:r>
              <a:rPr lang="es-ES" sz="2400" spc="-5" dirty="0" smtClean="0">
                <a:cs typeface="Times New Roman"/>
              </a:rPr>
              <a:t>motores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iguales.</a:t>
            </a:r>
            <a:endParaRPr lang="es-ES" sz="2400" dirty="0" smtClean="0">
              <a:cs typeface="Times New Roman"/>
            </a:endParaRPr>
          </a:p>
          <a:p>
            <a:pPr marL="926465" marR="5080" indent="-228600" algn="just">
              <a:spcBef>
                <a:spcPts val="65"/>
              </a:spcBef>
            </a:pPr>
            <a:endParaRPr sz="2400" dirty="0">
              <a:cs typeface="Times New Roman"/>
            </a:endParaRPr>
          </a:p>
        </p:txBody>
      </p:sp>
      <p:pic>
        <p:nvPicPr>
          <p:cNvPr id="7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1956" y="5041900"/>
            <a:ext cx="5334000" cy="53340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209756" y="6448831"/>
            <a:ext cx="152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83:conexión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motor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al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circuito.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7"/>
          <p:cNvSpPr txBox="1"/>
          <p:nvPr/>
        </p:nvSpPr>
        <p:spPr>
          <a:xfrm>
            <a:off x="513556" y="165100"/>
            <a:ext cx="11430000" cy="10520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75"/>
              </a:spcBef>
            </a:pPr>
            <a:r>
              <a:rPr sz="2400" dirty="0" smtClean="0">
                <a:cs typeface="Times New Roman"/>
              </a:rPr>
              <a:t>Si</a:t>
            </a:r>
            <a:r>
              <a:rPr sz="2400" spc="-5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seleccionado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opción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“combinación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arranque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motor”,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parte</a:t>
            </a:r>
            <a:r>
              <a:rPr sz="2400" spc="-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inferior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6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ventana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aparecerá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opción</a:t>
            </a:r>
            <a:r>
              <a:rPr sz="2400" spc="2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“siguiente”, </a:t>
            </a:r>
            <a:r>
              <a:rPr sz="2400" dirty="0">
                <a:cs typeface="Times New Roman"/>
              </a:rPr>
              <a:t>que conducirá a una </a:t>
            </a:r>
            <a:r>
              <a:rPr sz="2400" spc="-5" dirty="0">
                <a:cs typeface="Times New Roman"/>
              </a:rPr>
              <a:t>segunda ventana, </a:t>
            </a:r>
            <a:r>
              <a:rPr sz="2400" dirty="0">
                <a:cs typeface="Times New Roman"/>
              </a:rPr>
              <a:t>ver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84</a:t>
            </a:r>
            <a:r>
              <a:rPr sz="2400" dirty="0">
                <a:cs typeface="Times New Roman"/>
              </a:rPr>
              <a:t>. </a:t>
            </a:r>
            <a:r>
              <a:rPr sz="2400" dirty="0" err="1" smtClean="0">
                <a:cs typeface="Times New Roman"/>
              </a:rPr>
              <a:t>Donde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podrán</a:t>
            </a:r>
            <a:r>
              <a:rPr sz="2400" dirty="0">
                <a:cs typeface="Times New Roman"/>
              </a:rPr>
              <a:t> configurar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campos:</a:t>
            </a:r>
            <a:endParaRPr sz="2400" dirty="0">
              <a:cs typeface="Times New Roman"/>
            </a:endParaRPr>
          </a:p>
          <a:p>
            <a:pPr marL="461645" indent="-229235" algn="just">
              <a:spcBef>
                <a:spcPts val="940"/>
              </a:spcBef>
              <a:buFont typeface="Symbol"/>
              <a:buChar char=""/>
              <a:tabLst>
                <a:tab pos="46228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montaje:</a:t>
            </a:r>
            <a:endParaRPr sz="2400" dirty="0">
              <a:cs typeface="Times New Roman"/>
            </a:endParaRPr>
          </a:p>
          <a:p>
            <a:pPr marL="731520" marR="9525" lvl="1" indent="-228600" algn="just">
              <a:spcBef>
                <a:spcPts val="65"/>
              </a:spcBef>
              <a:buFont typeface="Courier New"/>
              <a:buChar char="o"/>
              <a:tabLst>
                <a:tab pos="732155" algn="l"/>
              </a:tabLst>
            </a:pPr>
            <a:r>
              <a:rPr sz="2400" dirty="0">
                <a:cs typeface="Times New Roman"/>
              </a:rPr>
              <a:t>Con fusible: añade fusible </a:t>
            </a:r>
            <a:r>
              <a:rPr sz="2400" spc="-5" dirty="0">
                <a:cs typeface="Times New Roman"/>
              </a:rPr>
              <a:t>al </a:t>
            </a:r>
            <a:r>
              <a:rPr sz="2400" dirty="0">
                <a:cs typeface="Times New Roman"/>
              </a:rPr>
              <a:t>primer interruptor de la anterior ventana, </a:t>
            </a:r>
            <a:r>
              <a:rPr sz="2400" dirty="0" smtClean="0">
                <a:cs typeface="Times New Roman"/>
              </a:rPr>
              <a:t>mayor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protección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Sin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fusible.</a:t>
            </a:r>
            <a:endParaRPr sz="2400" dirty="0">
              <a:cs typeface="Times New Roman"/>
            </a:endParaRPr>
          </a:p>
          <a:p>
            <a:pPr marL="461645" indent="-229235" algn="just">
              <a:spcBef>
                <a:spcPts val="25"/>
              </a:spcBef>
              <a:buFont typeface="Symbol"/>
              <a:buChar char=""/>
              <a:tabLst>
                <a:tab pos="462280" algn="l"/>
              </a:tabLst>
            </a:pPr>
            <a:r>
              <a:rPr sz="2400" dirty="0">
                <a:cs typeface="Times New Roman"/>
              </a:rPr>
              <a:t>Tipo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montaje:</a:t>
            </a:r>
            <a:endParaRPr sz="2400" dirty="0">
              <a:cs typeface="Times New Roman"/>
            </a:endParaRPr>
          </a:p>
          <a:p>
            <a:pPr marL="731520" marR="6985" lvl="1" indent="-228600" algn="just">
              <a:spcBef>
                <a:spcPts val="65"/>
              </a:spcBef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Arranque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directo: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añade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tenía</a:t>
            </a:r>
            <a:r>
              <a:rPr sz="2400" spc="5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seleccionado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anterior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ventana.</a:t>
            </a:r>
            <a:endParaRPr sz="2400" dirty="0">
              <a:cs typeface="Times New Roman"/>
            </a:endParaRPr>
          </a:p>
          <a:p>
            <a:pPr algn="just">
              <a:spcBef>
                <a:spcPts val="5"/>
              </a:spcBef>
            </a:pPr>
            <a:r>
              <a:rPr sz="2400" spc="-5" dirty="0">
                <a:cs typeface="Times New Roman"/>
              </a:rPr>
              <a:t>Inversor: usa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variador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inversor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frecuencia, para cambiar </a:t>
            </a:r>
            <a:r>
              <a:rPr sz="2400" dirty="0">
                <a:cs typeface="Times New Roman"/>
              </a:rPr>
              <a:t>la </a:t>
            </a:r>
            <a:r>
              <a:rPr sz="2400" dirty="0" err="1">
                <a:cs typeface="Times New Roman"/>
              </a:rPr>
              <a:t>velocidad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desde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cero </a:t>
            </a:r>
            <a:r>
              <a:rPr sz="2400" spc="-5" dirty="0">
                <a:cs typeface="Times New Roman"/>
              </a:rPr>
              <a:t>hasta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nominal </a:t>
            </a:r>
            <a:r>
              <a:rPr sz="2400" dirty="0">
                <a:cs typeface="Times New Roman"/>
              </a:rPr>
              <a:t>máxima </a:t>
            </a:r>
            <a:r>
              <a:rPr sz="2400" spc="-5" dirty="0">
                <a:cs typeface="Times New Roman"/>
              </a:rPr>
              <a:t>del </a:t>
            </a:r>
            <a:r>
              <a:rPr sz="2400" dirty="0">
                <a:cs typeface="Times New Roman"/>
              </a:rPr>
              <a:t>motor de </a:t>
            </a:r>
            <a:r>
              <a:rPr sz="2400" spc="-5" dirty="0">
                <a:cs typeface="Times New Roman"/>
              </a:rPr>
              <a:t>inducción asíncrono </a:t>
            </a:r>
            <a:r>
              <a:rPr sz="2400" dirty="0">
                <a:cs typeface="Times New Roman"/>
              </a:rPr>
              <a:t>trifásico </a:t>
            </a:r>
            <a:r>
              <a:rPr sz="2400" spc="-5" dirty="0">
                <a:cs typeface="Times New Roman"/>
              </a:rPr>
              <a:t>(</a:t>
            </a:r>
            <a:r>
              <a:rPr sz="2400" spc="-5" dirty="0" err="1" smtClean="0">
                <a:cs typeface="Times New Roman"/>
              </a:rPr>
              <a:t>en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motores</a:t>
            </a:r>
            <a:r>
              <a:rPr sz="2400" spc="6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monofásicos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todos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puede),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</a:t>
            </a:r>
            <a:r>
              <a:rPr sz="2400" spc="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variación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velocidad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lang="es-ES" sz="2400" spc="-5" dirty="0" smtClean="0">
                <a:cs typeface="Times New Roman"/>
              </a:rPr>
              <a:t> realizar manualmente </a:t>
            </a:r>
            <a:r>
              <a:rPr lang="es-ES" sz="2400" dirty="0" smtClean="0">
                <a:cs typeface="Times New Roman"/>
              </a:rPr>
              <a:t>girando una perilla o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 </a:t>
            </a:r>
            <a:r>
              <a:rPr lang="es-ES" sz="2400" dirty="0" smtClean="0">
                <a:cs typeface="Times New Roman"/>
              </a:rPr>
              <a:t>botones </a:t>
            </a:r>
            <a:r>
              <a:rPr lang="es-ES" sz="2400" spc="-5" dirty="0" smtClean="0">
                <a:cs typeface="Times New Roman"/>
              </a:rPr>
              <a:t>en el </a:t>
            </a:r>
            <a:r>
              <a:rPr lang="es-ES" sz="2400" dirty="0" err="1" smtClean="0">
                <a:cs typeface="Times New Roman"/>
              </a:rPr>
              <a:t>display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inversor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hasta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alcanzar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velocidad,</a:t>
            </a:r>
            <a:r>
              <a:rPr lang="es-ES" sz="2400" dirty="0" smtClean="0">
                <a:cs typeface="Times New Roman"/>
              </a:rPr>
              <a:t> 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frecuencia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deseada.</a:t>
            </a:r>
            <a:endParaRPr lang="es-ES" sz="2400" dirty="0" smtClean="0">
              <a:cs typeface="Times New Roman"/>
            </a:endParaRPr>
          </a:p>
          <a:p>
            <a:pPr marL="510540" indent="-229235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estrella-triángulo.</a:t>
            </a:r>
          </a:p>
          <a:p>
            <a:pPr marL="510540" marR="5080" indent="-228600" algn="just">
              <a:spcBef>
                <a:spcPts val="65"/>
              </a:spcBef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Arranque Suave: usando tiristores </a:t>
            </a:r>
            <a:r>
              <a:rPr lang="es-ES" sz="2400" dirty="0" smtClean="0">
                <a:cs typeface="Times New Roman"/>
              </a:rPr>
              <a:t>(o un </a:t>
            </a:r>
            <a:r>
              <a:rPr lang="es-ES" sz="2400" spc="-5" dirty="0" err="1" smtClean="0">
                <a:cs typeface="Times New Roman"/>
              </a:rPr>
              <a:t>triac</a:t>
            </a:r>
            <a:r>
              <a:rPr lang="es-ES" sz="2400" spc="-5" dirty="0" smtClean="0">
                <a:cs typeface="Times New Roman"/>
              </a:rPr>
              <a:t>), retrasando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entrada </a:t>
            </a:r>
            <a:r>
              <a:rPr lang="es-ES" sz="2400" spc="5" dirty="0" smtClean="0">
                <a:cs typeface="Times New Roman"/>
              </a:rPr>
              <a:t>del </a:t>
            </a:r>
            <a:r>
              <a:rPr lang="es-ES" sz="2400" dirty="0" err="1" smtClean="0">
                <a:cs typeface="Times New Roman"/>
              </a:rPr>
              <a:t>tristor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 cada </a:t>
            </a:r>
            <a:r>
              <a:rPr lang="es-ES" sz="2400" dirty="0" smtClean="0">
                <a:cs typeface="Times New Roman"/>
              </a:rPr>
              <a:t>periodo,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dirty="0" smtClean="0">
                <a:cs typeface="Times New Roman"/>
              </a:rPr>
              <a:t>posible </a:t>
            </a:r>
            <a:r>
              <a:rPr lang="es-ES" sz="2400" spc="-5" dirty="0" smtClean="0">
                <a:cs typeface="Times New Roman"/>
              </a:rPr>
              <a:t>reducir </a:t>
            </a:r>
            <a:r>
              <a:rPr lang="es-ES" sz="2400" dirty="0" smtClean="0">
                <a:cs typeface="Times New Roman"/>
              </a:rPr>
              <a:t>la tensión RMS </a:t>
            </a:r>
            <a:r>
              <a:rPr lang="es-ES" sz="2400" spc="-5" dirty="0" smtClean="0">
                <a:cs typeface="Times New Roman"/>
              </a:rPr>
              <a:t>aplicada al </a:t>
            </a:r>
            <a:r>
              <a:rPr lang="es-ES" sz="2400" spc="-5" dirty="0" err="1" smtClean="0">
                <a:cs typeface="Times New Roman"/>
              </a:rPr>
              <a:t>estátor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del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dirty="0" smtClean="0">
                <a:cs typeface="Times New Roman"/>
              </a:rPr>
              <a:t>, método </a:t>
            </a:r>
            <a:r>
              <a:rPr lang="es-ES" sz="2400" spc="-5" dirty="0" smtClean="0">
                <a:cs typeface="Times New Roman"/>
              </a:rPr>
              <a:t>usado en ventiladores </a:t>
            </a:r>
            <a:r>
              <a:rPr lang="es-ES" sz="2400" dirty="0" smtClean="0">
                <a:cs typeface="Times New Roman"/>
              </a:rPr>
              <a:t>y bombas. La desventaja </a:t>
            </a:r>
            <a:r>
              <a:rPr lang="es-ES" sz="2400" spc="-5" dirty="0" smtClean="0">
                <a:cs typeface="Times New Roman"/>
              </a:rPr>
              <a:t>es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tiene </a:t>
            </a:r>
            <a:r>
              <a:rPr lang="es-ES" sz="2400" spc="5" dirty="0" smtClean="0">
                <a:cs typeface="Times New Roman"/>
              </a:rPr>
              <a:t>un </a:t>
            </a:r>
            <a:r>
              <a:rPr lang="es-ES" sz="2400" spc="-5" dirty="0" smtClean="0">
                <a:cs typeface="Times New Roman"/>
              </a:rPr>
              <a:t>rango reducido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variación </a:t>
            </a:r>
            <a:r>
              <a:rPr lang="es-ES" sz="2400" dirty="0" smtClean="0">
                <a:cs typeface="Times New Roman"/>
              </a:rPr>
              <a:t>de la </a:t>
            </a:r>
            <a:r>
              <a:rPr lang="es-ES" sz="2400" spc="-5" dirty="0" smtClean="0">
                <a:cs typeface="Times New Roman"/>
              </a:rPr>
              <a:t>velocidad,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aplica para potencias </a:t>
            </a:r>
            <a:r>
              <a:rPr lang="es-ES" sz="2400" spc="-5" dirty="0" smtClean="0">
                <a:cs typeface="Times New Roman"/>
              </a:rPr>
              <a:t>mecánicas </a:t>
            </a:r>
            <a:r>
              <a:rPr lang="es-ES" sz="2400" dirty="0" smtClean="0">
                <a:cs typeface="Times New Roman"/>
              </a:rPr>
              <a:t>más </a:t>
            </a:r>
            <a:r>
              <a:rPr lang="es-ES" sz="2400" spc="-5" dirty="0" smtClean="0">
                <a:cs typeface="Times New Roman"/>
              </a:rPr>
              <a:t>reducidas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otros métodos de</a:t>
            </a:r>
            <a:r>
              <a:rPr lang="es-ES" sz="2400" spc="-5" dirty="0" smtClean="0">
                <a:cs typeface="Times New Roman"/>
              </a:rPr>
              <a:t> arranque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motores.</a:t>
            </a:r>
            <a:endParaRPr lang="es-ES" sz="2400" dirty="0" smtClean="0">
              <a:cs typeface="Times New Roman"/>
            </a:endParaRPr>
          </a:p>
          <a:p>
            <a:pPr marL="240665" marR="9525" indent="-228600" algn="just"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400" dirty="0" smtClean="0">
                <a:cs typeface="Times New Roman"/>
              </a:rPr>
              <a:t>Tipo de </a:t>
            </a:r>
            <a:r>
              <a:rPr lang="es-ES" sz="2400" spc="-5" dirty="0" smtClean="0">
                <a:cs typeface="Times New Roman"/>
              </a:rPr>
              <a:t>coordinación: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coordinación en </a:t>
            </a:r>
            <a:r>
              <a:rPr lang="es-ES" sz="2400" dirty="0" smtClean="0">
                <a:cs typeface="Times New Roman"/>
              </a:rPr>
              <a:t>una salida a motor </a:t>
            </a:r>
            <a:r>
              <a:rPr lang="es-ES" sz="2400" spc="-5" dirty="0" smtClean="0">
                <a:cs typeface="Times New Roman"/>
              </a:rPr>
              <a:t>se refiere </a:t>
            </a:r>
            <a:r>
              <a:rPr lang="es-ES" sz="2400" dirty="0" smtClean="0">
                <a:cs typeface="Times New Roman"/>
              </a:rPr>
              <a:t>a la </a:t>
            </a:r>
            <a:r>
              <a:rPr lang="es-ES" sz="2400" spc="-5" dirty="0" err="1" smtClean="0">
                <a:cs typeface="Times New Roman"/>
              </a:rPr>
              <a:t>aparamenta</a:t>
            </a:r>
            <a:r>
              <a:rPr lang="es-ES" sz="2400" spc="-5" dirty="0" smtClean="0">
                <a:cs typeface="Times New Roman"/>
              </a:rPr>
              <a:t> utilizada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para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protección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personas</a:t>
            </a:r>
            <a:r>
              <a:rPr lang="es-ES" sz="2400" dirty="0" smtClean="0">
                <a:cs typeface="Times New Roman"/>
              </a:rPr>
              <a:t>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circuito,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frente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 funcionamiento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éste.</a:t>
            </a:r>
          </a:p>
          <a:p>
            <a:pPr marL="510540" marR="9525" lvl="1" indent="-228600" algn="just">
              <a:spcBef>
                <a:spcPts val="5"/>
              </a:spcBef>
              <a:buFont typeface="Courier New"/>
              <a:buChar char="o"/>
              <a:tabLst>
                <a:tab pos="511175" algn="l"/>
              </a:tabLst>
            </a:pPr>
            <a:r>
              <a:rPr lang="es-ES" sz="2400" dirty="0" smtClean="0">
                <a:cs typeface="Times New Roman"/>
              </a:rPr>
              <a:t>Tipo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1: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establece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bajo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condición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cortocircuito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deben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causar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daños </a:t>
            </a:r>
            <a:r>
              <a:rPr lang="es-ES" sz="2400" dirty="0" smtClean="0">
                <a:cs typeface="Times New Roman"/>
              </a:rPr>
              <a:t>a </a:t>
            </a:r>
            <a:r>
              <a:rPr lang="es-ES" sz="2400" spc="-5" dirty="0" smtClean="0">
                <a:cs typeface="Times New Roman"/>
              </a:rPr>
              <a:t>las personas </a:t>
            </a:r>
            <a:r>
              <a:rPr lang="es-ES" sz="2400" dirty="0" smtClean="0">
                <a:cs typeface="Times New Roman"/>
              </a:rPr>
              <a:t>ni a la instalación, </a:t>
            </a:r>
            <a:r>
              <a:rPr lang="es-ES" sz="2400" spc="-5" dirty="0" smtClean="0">
                <a:cs typeface="Times New Roman"/>
              </a:rPr>
              <a:t>pero los </a:t>
            </a:r>
            <a:r>
              <a:rPr lang="es-ES" sz="2400" dirty="0" smtClean="0">
                <a:cs typeface="Times New Roman"/>
              </a:rPr>
              <a:t>dispositivos de </a:t>
            </a:r>
            <a:r>
              <a:rPr lang="es-ES" sz="2400" spc="-5" dirty="0" smtClean="0">
                <a:cs typeface="Times New Roman"/>
              </a:rPr>
              <a:t>maniobra </a:t>
            </a:r>
            <a:r>
              <a:rPr lang="es-ES" sz="2400" spc="-5" dirty="0" smtClean="0">
                <a:cs typeface="Times New Roman"/>
              </a:rPr>
              <a:t>afectados deberán </a:t>
            </a:r>
            <a:r>
              <a:rPr lang="es-ES" sz="2400" spc="-5" dirty="0" smtClean="0">
                <a:cs typeface="Times New Roman"/>
              </a:rPr>
              <a:t>repararse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reemplazarse </a:t>
            </a:r>
            <a:r>
              <a:rPr lang="es-ES" sz="2400" dirty="0" smtClean="0">
                <a:cs typeface="Times New Roman"/>
              </a:rPr>
              <a:t>para continuar volver </a:t>
            </a:r>
            <a:r>
              <a:rPr lang="es-ES" sz="2400" spc="-5" dirty="0" smtClean="0">
                <a:cs typeface="Times New Roman"/>
              </a:rPr>
              <a:t>al servicio. Es decir, </a:t>
            </a:r>
            <a:r>
              <a:rPr lang="es-ES" sz="2400" dirty="0" smtClean="0">
                <a:cs typeface="Times New Roman"/>
              </a:rPr>
              <a:t>se </a:t>
            </a:r>
            <a:r>
              <a:rPr lang="es-ES" sz="2400" spc="-5" dirty="0" smtClean="0">
                <a:cs typeface="Times New Roman"/>
              </a:rPr>
              <a:t>interrumpe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trabajo</a:t>
            </a:r>
            <a:r>
              <a:rPr lang="es-ES" sz="2400" dirty="0" smtClean="0">
                <a:cs typeface="Times New Roman"/>
              </a:rPr>
              <a:t> del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motor.</a:t>
            </a:r>
            <a:endParaRPr sz="2400" dirty="0"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48356" y="1841500"/>
            <a:ext cx="6172200" cy="61722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9809956" y="8608437"/>
            <a:ext cx="95027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1643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84: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arranque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motor.</a:t>
            </a:r>
            <a:endParaRPr lang="es-ES" sz="2400" b="1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lang="es-E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7"/>
          <p:cNvSpPr txBox="1"/>
          <p:nvPr/>
        </p:nvSpPr>
        <p:spPr>
          <a:xfrm>
            <a:off x="513556" y="165100"/>
            <a:ext cx="11430000" cy="742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0540" marR="8255" lvl="1" indent="-228600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dirty="0" smtClean="0">
                <a:cs typeface="Times New Roman"/>
              </a:rPr>
              <a:t>Tipo 2: </a:t>
            </a:r>
            <a:r>
              <a:rPr lang="es-ES" sz="2400" spc="-5" dirty="0" smtClean="0">
                <a:cs typeface="Times New Roman"/>
              </a:rPr>
              <a:t>establece que, </a:t>
            </a:r>
            <a:r>
              <a:rPr lang="es-ES" sz="2400" dirty="0" smtClean="0">
                <a:cs typeface="Times New Roman"/>
              </a:rPr>
              <a:t>bajo una </a:t>
            </a:r>
            <a:r>
              <a:rPr lang="es-ES" sz="2400" spc="-5" dirty="0" smtClean="0">
                <a:cs typeface="Times New Roman"/>
              </a:rPr>
              <a:t>condición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cortocircuito, </a:t>
            </a:r>
            <a:r>
              <a:rPr lang="es-ES" sz="2400" dirty="0" smtClean="0">
                <a:cs typeface="Times New Roman"/>
              </a:rPr>
              <a:t>no </a:t>
            </a:r>
            <a:r>
              <a:rPr lang="es-ES" sz="2400" spc="-5" dirty="0" smtClean="0">
                <a:cs typeface="Times New Roman"/>
              </a:rPr>
              <a:t>se deben </a:t>
            </a:r>
            <a:r>
              <a:rPr lang="es-ES" sz="2400" spc="-5" dirty="0" smtClean="0">
                <a:cs typeface="Times New Roman"/>
              </a:rPr>
              <a:t>generar daños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las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personas</a:t>
            </a:r>
            <a:r>
              <a:rPr lang="es-ES" sz="2400" dirty="0" smtClean="0">
                <a:cs typeface="Times New Roman"/>
              </a:rPr>
              <a:t> ni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instalación,</a:t>
            </a:r>
            <a:r>
              <a:rPr lang="es-ES" sz="2400" dirty="0" smtClean="0">
                <a:cs typeface="Times New Roman"/>
              </a:rPr>
              <a:t> pero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elementos</a:t>
            </a:r>
            <a:r>
              <a:rPr lang="es-ES" sz="2400" dirty="0" smtClean="0">
                <a:cs typeface="Times New Roman"/>
              </a:rPr>
              <a:t> coordinados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arrancador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deben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seguir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funcionando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correctamente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garantizando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así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continuidad del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servicio.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suave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este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tipo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coordinación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inviable</a:t>
            </a:r>
            <a:r>
              <a:rPr lang="es-ES" sz="2400" spc="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menos de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usen fusibles </a:t>
            </a:r>
            <a:r>
              <a:rPr lang="es-ES" sz="2400" spc="-5" dirty="0" smtClean="0">
                <a:cs typeface="Times New Roman"/>
              </a:rPr>
              <a:t>ultrarrápidos </a:t>
            </a:r>
            <a:r>
              <a:rPr lang="es-ES" sz="2400" dirty="0" smtClean="0">
                <a:cs typeface="Times New Roman"/>
              </a:rPr>
              <a:t>para </a:t>
            </a:r>
            <a:r>
              <a:rPr lang="es-ES" sz="2400" spc="-5" dirty="0" smtClean="0">
                <a:cs typeface="Times New Roman"/>
              </a:rPr>
              <a:t>proteger los tiristores, </a:t>
            </a:r>
            <a:r>
              <a:rPr lang="es-ES" sz="2400" dirty="0" smtClean="0">
                <a:cs typeface="Times New Roman"/>
              </a:rPr>
              <a:t>y por </a:t>
            </a:r>
            <a:r>
              <a:rPr lang="es-ES" sz="2400" spc="-5" dirty="0" smtClean="0">
                <a:cs typeface="Times New Roman"/>
              </a:rPr>
              <a:t>ello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5" dirty="0" smtClean="0">
                <a:cs typeface="Times New Roman"/>
              </a:rPr>
              <a:t> directamente </a:t>
            </a:r>
            <a:r>
              <a:rPr lang="es-ES" sz="2400" dirty="0" smtClean="0">
                <a:cs typeface="Times New Roman"/>
              </a:rPr>
              <a:t>prohíbe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esta</a:t>
            </a:r>
            <a:r>
              <a:rPr lang="es-ES" sz="2400" spc="-5" dirty="0" smtClean="0">
                <a:cs typeface="Times New Roman"/>
              </a:rPr>
              <a:t> combinación.</a:t>
            </a:r>
            <a:endParaRPr lang="es-ES" sz="2400" dirty="0" smtClean="0">
              <a:cs typeface="Times New Roman"/>
            </a:endParaRPr>
          </a:p>
          <a:p>
            <a:pPr marL="240665" marR="5715" indent="-228600" algn="just">
              <a:spcBef>
                <a:spcPts val="85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400" spc="-5" dirty="0" smtClean="0">
                <a:cs typeface="Times New Roman"/>
              </a:rPr>
              <a:t>Relé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sobrecarga: son </a:t>
            </a:r>
            <a:r>
              <a:rPr lang="es-ES" sz="2400" dirty="0" smtClean="0">
                <a:cs typeface="Times New Roman"/>
              </a:rPr>
              <a:t>dispositivos </a:t>
            </a:r>
            <a:r>
              <a:rPr lang="es-ES" sz="2400" spc="-5" dirty="0" smtClean="0">
                <a:cs typeface="Times New Roman"/>
              </a:rPr>
              <a:t>para </a:t>
            </a:r>
            <a:r>
              <a:rPr lang="es-ES" sz="2400" dirty="0" smtClean="0">
                <a:cs typeface="Times New Roman"/>
              </a:rPr>
              <a:t>proteger </a:t>
            </a:r>
            <a:r>
              <a:rPr lang="es-ES" sz="2400" spc="-5" dirty="0" smtClean="0">
                <a:cs typeface="Times New Roman"/>
              </a:rPr>
              <a:t>los motores en </a:t>
            </a:r>
            <a:r>
              <a:rPr lang="es-ES" sz="2400" dirty="0" smtClean="0">
                <a:cs typeface="Times New Roman"/>
              </a:rPr>
              <a:t>caso de que </a:t>
            </a:r>
            <a:r>
              <a:rPr lang="es-ES" sz="2400" spc="-5" dirty="0" smtClean="0">
                <a:cs typeface="Times New Roman"/>
              </a:rPr>
              <a:t>haya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sobretensión </a:t>
            </a:r>
            <a:r>
              <a:rPr lang="es-ES" sz="2400" dirty="0" smtClean="0">
                <a:cs typeface="Times New Roman"/>
              </a:rPr>
              <a:t>o un </a:t>
            </a:r>
            <a:r>
              <a:rPr lang="es-ES" sz="2400" spc="-5" dirty="0" smtClean="0">
                <a:cs typeface="Times New Roman"/>
              </a:rPr>
              <a:t>fallo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fase.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Hay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varios tipos.</a:t>
            </a:r>
          </a:p>
          <a:p>
            <a:pPr marL="510540" lvl="1" indent="-229235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Térmicos: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más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económicos,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clase </a:t>
            </a:r>
            <a:r>
              <a:rPr lang="es-ES" sz="2400" dirty="0" smtClean="0">
                <a:cs typeface="Times New Roman"/>
              </a:rPr>
              <a:t>de disparo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10.</a:t>
            </a:r>
          </a:p>
          <a:p>
            <a:pPr marL="510540" marR="8890" lvl="1" indent="-228600" algn="just">
              <a:spcBef>
                <a:spcPts val="65"/>
              </a:spcBef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Electrónicos: más precisos, seleccionable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clase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disparo (para saber más </a:t>
            </a:r>
            <a:r>
              <a:rPr lang="es-ES" sz="2400" dirty="0" smtClean="0">
                <a:cs typeface="Times New Roman"/>
              </a:rPr>
              <a:t>sobre </a:t>
            </a:r>
            <a:r>
              <a:rPr lang="es-ES" sz="2400" spc="-5" dirty="0" smtClean="0">
                <a:cs typeface="Times New Roman"/>
              </a:rPr>
              <a:t>las </a:t>
            </a:r>
            <a:r>
              <a:rPr lang="es-ES" sz="2400" spc="-5" dirty="0" smtClean="0">
                <a:cs typeface="Times New Roman"/>
              </a:rPr>
              <a:t>clases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disparo </a:t>
            </a:r>
            <a:r>
              <a:rPr lang="es-ES" sz="2400" spc="-5" dirty="0" smtClean="0">
                <a:cs typeface="Times New Roman"/>
              </a:rPr>
              <a:t>ver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norma </a:t>
            </a:r>
            <a:r>
              <a:rPr lang="es-ES" sz="2400" spc="-5" dirty="0" smtClean="0">
                <a:cs typeface="Times New Roman"/>
              </a:rPr>
              <a:t>IEC-60947-4-1)</a:t>
            </a:r>
            <a:endParaRPr lang="es-ES" sz="2400" dirty="0" smtClean="0">
              <a:cs typeface="Times New Roman"/>
            </a:endParaRPr>
          </a:p>
          <a:p>
            <a:pPr marL="510540" marR="9525" lvl="1" indent="-228600" algn="just">
              <a:buFont typeface="Courier New"/>
              <a:buChar char="o"/>
              <a:tabLst>
                <a:tab pos="511175" algn="l"/>
              </a:tabLst>
            </a:pPr>
            <a:r>
              <a:rPr lang="es-ES" sz="2400" spc="-5" dirty="0" smtClean="0">
                <a:cs typeface="Times New Roman"/>
              </a:rPr>
              <a:t>SIMOCODE: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sistema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gestión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motores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baja</a:t>
            </a:r>
            <a:r>
              <a:rPr lang="es-ES" sz="2400" dirty="0" smtClean="0">
                <a:cs typeface="Times New Roman"/>
              </a:rPr>
              <a:t> tensión desarrollado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Siemens</a:t>
            </a:r>
            <a:r>
              <a:rPr lang="es-ES" sz="2400" spc="-5" dirty="0" smtClean="0">
                <a:cs typeface="Times New Roman"/>
              </a:rPr>
              <a:t>, </a:t>
            </a:r>
            <a:r>
              <a:rPr lang="es-ES" sz="2400" dirty="0" smtClean="0">
                <a:cs typeface="Times New Roman"/>
              </a:rPr>
              <a:t>que </a:t>
            </a:r>
            <a:r>
              <a:rPr lang="es-ES" sz="2400" spc="-5" dirty="0" smtClean="0">
                <a:cs typeface="Times New Roman"/>
              </a:rPr>
              <a:t>usa el estándar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comunicaciones </a:t>
            </a:r>
            <a:r>
              <a:rPr lang="es-ES" sz="2400" spc="-5" dirty="0" err="1" smtClean="0">
                <a:cs typeface="Times New Roman"/>
              </a:rPr>
              <a:t>Profibus</a:t>
            </a:r>
            <a:r>
              <a:rPr lang="es-ES" sz="2400" spc="-5" dirty="0" smtClean="0">
                <a:cs typeface="Times New Roman"/>
              </a:rPr>
              <a:t> DP desarrollado </a:t>
            </a:r>
            <a:r>
              <a:rPr lang="es-ES" sz="2400" dirty="0" smtClean="0">
                <a:cs typeface="Times New Roman"/>
              </a:rPr>
              <a:t>entre otros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Siemens. Reúne en </a:t>
            </a:r>
            <a:r>
              <a:rPr lang="es-ES" sz="2400" dirty="0" smtClean="0">
                <a:cs typeface="Times New Roman"/>
              </a:rPr>
              <a:t>un mismo </a:t>
            </a:r>
            <a:r>
              <a:rPr lang="es-ES" sz="2400" spc="-5" dirty="0" smtClean="0">
                <a:cs typeface="Times New Roman"/>
              </a:rPr>
              <a:t>sistema compacto </a:t>
            </a:r>
            <a:r>
              <a:rPr lang="es-ES" sz="2400" dirty="0" smtClean="0">
                <a:cs typeface="Times New Roman"/>
              </a:rPr>
              <a:t>todas </a:t>
            </a:r>
            <a:r>
              <a:rPr lang="es-ES" sz="2400" spc="-5" dirty="0" smtClean="0">
                <a:cs typeface="Times New Roman"/>
              </a:rPr>
              <a:t>las funciones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-5" dirty="0" smtClean="0">
                <a:cs typeface="Times New Roman"/>
              </a:rPr>
              <a:t>, monitoreo </a:t>
            </a:r>
            <a:r>
              <a:rPr lang="es-ES" sz="2400" dirty="0" smtClean="0">
                <a:cs typeface="Times New Roman"/>
              </a:rPr>
              <a:t>y control </a:t>
            </a:r>
            <a:r>
              <a:rPr lang="es-ES" sz="2400" spc="-5" dirty="0" smtClean="0">
                <a:cs typeface="Times New Roman"/>
              </a:rPr>
              <a:t>para cualquier derivación </a:t>
            </a:r>
            <a:r>
              <a:rPr lang="es-ES" sz="2400" dirty="0" smtClean="0">
                <a:cs typeface="Times New Roman"/>
              </a:rPr>
              <a:t>a motor. </a:t>
            </a:r>
            <a:r>
              <a:rPr lang="es-ES" sz="2400" spc="-5" dirty="0" smtClean="0">
                <a:cs typeface="Times New Roman"/>
              </a:rPr>
              <a:t>Pero al ser </a:t>
            </a:r>
            <a:r>
              <a:rPr lang="es-ES" sz="2400" dirty="0" smtClean="0">
                <a:cs typeface="Times New Roman"/>
              </a:rPr>
              <a:t>un </a:t>
            </a:r>
            <a:r>
              <a:rPr lang="es-ES" sz="2400" spc="-5" dirty="0" smtClean="0">
                <a:cs typeface="Times New Roman"/>
              </a:rPr>
              <a:t>sistema </a:t>
            </a:r>
            <a:r>
              <a:rPr lang="es-ES" sz="2400" spc="-5" dirty="0" smtClean="0">
                <a:cs typeface="Times New Roman"/>
              </a:rPr>
              <a:t>propietario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plantea </a:t>
            </a:r>
            <a:r>
              <a:rPr lang="es-ES" sz="2400" spc="-5" dirty="0" smtClean="0">
                <a:cs typeface="Times New Roman"/>
              </a:rPr>
              <a:t>problemas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 compatibilidad </a:t>
            </a:r>
            <a:r>
              <a:rPr lang="es-ES" sz="2400" spc="-5" dirty="0" smtClean="0">
                <a:cs typeface="Times New Roman"/>
              </a:rPr>
              <a:t>con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equipos.</a:t>
            </a:r>
            <a:endParaRPr lang="es-ES" sz="2400" dirty="0" smtClean="0">
              <a:cs typeface="Times New Roman"/>
            </a:endParaRPr>
          </a:p>
          <a:p>
            <a:pPr marL="240665" marR="9525" indent="-228600" algn="just">
              <a:spcBef>
                <a:spcPts val="40"/>
              </a:spcBef>
              <a:buFont typeface="Symbol"/>
              <a:buChar char=""/>
              <a:tabLst>
                <a:tab pos="241300" algn="l"/>
              </a:tabLst>
            </a:pPr>
            <a:r>
              <a:rPr lang="es-ES" sz="2400" spc="-5" dirty="0" smtClean="0">
                <a:cs typeface="Times New Roman"/>
              </a:rPr>
              <a:t>Potencia Mecánica </a:t>
            </a:r>
            <a:r>
              <a:rPr lang="es-ES" sz="2400" dirty="0" smtClean="0">
                <a:cs typeface="Times New Roman"/>
              </a:rPr>
              <a:t>[kW]: </a:t>
            </a:r>
            <a:r>
              <a:rPr lang="es-ES" sz="2400" spc="-5" dirty="0" smtClean="0">
                <a:cs typeface="Times New Roman"/>
              </a:rPr>
              <a:t>dependiendo del “tipo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montaje”, del “modo </a:t>
            </a:r>
            <a:r>
              <a:rPr lang="es-ES" sz="2400" spc="5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arranque</a:t>
            </a:r>
            <a:r>
              <a:rPr lang="es-ES" sz="2400" spc="-5" dirty="0" smtClean="0">
                <a:cs typeface="Times New Roman"/>
              </a:rPr>
              <a:t>”, del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“tipo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coordinación”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del</a:t>
            </a:r>
            <a:r>
              <a:rPr lang="es-ES" sz="2400" spc="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“relé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sobrecarga”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podrá</a:t>
            </a:r>
            <a:r>
              <a:rPr lang="es-ES" sz="2400" spc="4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alcanzar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valor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máximo u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 </a:t>
            </a:r>
            <a:r>
              <a:rPr lang="es-ES" sz="2400" spc="-5" dirty="0" smtClean="0">
                <a:cs typeface="Times New Roman"/>
              </a:rPr>
              <a:t>mostrado</a:t>
            </a:r>
            <a:r>
              <a:rPr lang="es-ES" sz="2400" dirty="0" smtClean="0">
                <a:cs typeface="Times New Roman"/>
              </a:rPr>
              <a:t> por</a:t>
            </a:r>
            <a:r>
              <a:rPr lang="es-ES" sz="2400" spc="-5" dirty="0" smtClean="0">
                <a:cs typeface="Times New Roman"/>
              </a:rPr>
              <a:t> pantalla.</a:t>
            </a:r>
            <a:endParaRPr lang="es-ES" sz="2400" dirty="0" smtClean="0">
              <a:cs typeface="Times New Roman"/>
            </a:endParaRPr>
          </a:p>
          <a:p>
            <a:pPr marL="731520" marR="5715" lvl="1" indent="-228600" algn="just">
              <a:buFont typeface="Courier New"/>
              <a:buChar char="o"/>
              <a:tabLst>
                <a:tab pos="732155" algn="l"/>
              </a:tabLst>
            </a:pPr>
            <a:endParaRPr sz="2400" dirty="0">
              <a:cs typeface="Times New Roman"/>
            </a:endParaRPr>
          </a:p>
        </p:txBody>
      </p:sp>
      <p:pic>
        <p:nvPicPr>
          <p:cNvPr id="1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48356" y="1841500"/>
            <a:ext cx="6172200" cy="61722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9809956" y="8608437"/>
            <a:ext cx="95027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1643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84: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arranque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motor.</a:t>
            </a:r>
            <a:endParaRPr lang="es-ES" sz="2400" b="1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lang="es-E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5242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80290" y="241300"/>
            <a:ext cx="9558266" cy="8127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/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Convertidor</a:t>
            </a:r>
            <a:r>
              <a:rPr sz="2400" b="1" u="sng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Frecuencia</a:t>
            </a:r>
            <a:endParaRPr lang="es-ES" sz="2400" b="1" u="sng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/>
            <a:endParaRPr lang="es-ES" sz="2400" u="sng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marR="5080" algn="just">
              <a:spcBef>
                <a:spcPts val="55"/>
              </a:spcBef>
            </a:pPr>
            <a:r>
              <a:rPr lang="es-ES" sz="2400" spc="-5" dirty="0" smtClean="0">
                <a:cs typeface="Times New Roman"/>
              </a:rPr>
              <a:t>Seleccionando el </a:t>
            </a:r>
            <a:r>
              <a:rPr lang="es-ES" sz="2400" dirty="0" smtClean="0">
                <a:cs typeface="Times New Roman"/>
              </a:rPr>
              <a:t>icono</a:t>
            </a:r>
            <a:r>
              <a:rPr lang="es-ES" sz="2400" spc="5" dirty="0" smtClean="0">
                <a:cs typeface="Times New Roman"/>
              </a:rPr>
              <a:t>  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se puede instalar </a:t>
            </a:r>
            <a:r>
              <a:rPr lang="es-ES" sz="2400" dirty="0" smtClean="0">
                <a:cs typeface="Times New Roman"/>
              </a:rPr>
              <a:t>un motor </a:t>
            </a:r>
            <a:r>
              <a:rPr lang="es-ES" sz="2400" spc="-5" dirty="0" smtClean="0">
                <a:cs typeface="Times New Roman"/>
              </a:rPr>
              <a:t>controlado </a:t>
            </a:r>
            <a:r>
              <a:rPr lang="es-ES" sz="2400" dirty="0" smtClean="0">
                <a:cs typeface="Times New Roman"/>
              </a:rPr>
              <a:t>por un </a:t>
            </a:r>
            <a:r>
              <a:rPr lang="es-ES" sz="2400" spc="-5" dirty="0" smtClean="0">
                <a:cs typeface="Times New Roman"/>
              </a:rPr>
              <a:t>convertidor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frecuencia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también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llamado: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variador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frecuencia,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variador</a:t>
            </a:r>
            <a:r>
              <a:rPr lang="es-ES" sz="2400" dirty="0" smtClean="0">
                <a:cs typeface="Times New Roman"/>
              </a:rPr>
              <a:t> 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velocidad,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inversor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convertidor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potencia.</a:t>
            </a:r>
          </a:p>
          <a:p>
            <a:pPr marL="12700" marR="6350" algn="just">
              <a:spcBef>
                <a:spcPts val="805"/>
              </a:spcBef>
            </a:pPr>
            <a:r>
              <a:rPr lang="es-ES" sz="2400" dirty="0" smtClean="0">
                <a:cs typeface="Times New Roman"/>
              </a:rPr>
              <a:t>El </a:t>
            </a:r>
            <a:r>
              <a:rPr lang="es-ES" sz="2400" spc="-5" dirty="0" smtClean="0">
                <a:cs typeface="Times New Roman"/>
              </a:rPr>
              <a:t>cometido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estos </a:t>
            </a:r>
            <a:r>
              <a:rPr lang="es-ES" sz="2400" dirty="0" smtClean="0">
                <a:cs typeface="Times New Roman"/>
              </a:rPr>
              <a:t>instrumentos </a:t>
            </a:r>
            <a:r>
              <a:rPr lang="es-ES" sz="2400" spc="-5" dirty="0" smtClean="0">
                <a:cs typeface="Times New Roman"/>
              </a:rPr>
              <a:t>es regular </a:t>
            </a:r>
            <a:r>
              <a:rPr lang="es-ES" sz="2400" dirty="0" smtClean="0">
                <a:cs typeface="Times New Roman"/>
              </a:rPr>
              <a:t>la velocidad de </a:t>
            </a:r>
            <a:r>
              <a:rPr lang="es-ES" sz="2400" spc="-5" dirty="0" smtClean="0">
                <a:cs typeface="Times New Roman"/>
              </a:rPr>
              <a:t>los motores </a:t>
            </a:r>
            <a:r>
              <a:rPr lang="es-ES" sz="2400" dirty="0" smtClean="0">
                <a:cs typeface="Times New Roman"/>
              </a:rPr>
              <a:t>para que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spc="-5" dirty="0" smtClean="0">
                <a:cs typeface="Times New Roman"/>
              </a:rPr>
              <a:t>consumo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estos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adecúe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perfectamente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demanda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aplicación</a:t>
            </a:r>
            <a:r>
              <a:rPr lang="es-ES" sz="2400" spc="-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estén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efectuando.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-4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suelen </a:t>
            </a:r>
            <a:r>
              <a:rPr lang="es-ES" sz="2400" spc="-5" dirty="0" smtClean="0">
                <a:cs typeface="Times New Roman"/>
              </a:rPr>
              <a:t>situar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alimentación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dirty="0" smtClean="0">
                <a:cs typeface="Times New Roman"/>
              </a:rPr>
              <a:t> motor y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propio motor.</a:t>
            </a:r>
          </a:p>
          <a:p>
            <a:pPr marL="12700" marR="5080" algn="just">
              <a:spcBef>
                <a:spcPts val="805"/>
              </a:spcBef>
            </a:pPr>
            <a:r>
              <a:rPr lang="es-ES" sz="2400" spc="-5" dirty="0" smtClean="0">
                <a:cs typeface="Times New Roman"/>
              </a:rPr>
              <a:t>Cuando se </a:t>
            </a:r>
            <a:r>
              <a:rPr lang="es-ES" sz="2400" dirty="0" smtClean="0">
                <a:cs typeface="Times New Roman"/>
              </a:rPr>
              <a:t>ha </a:t>
            </a:r>
            <a:r>
              <a:rPr lang="es-ES" sz="2400" spc="-5" dirty="0" smtClean="0">
                <a:cs typeface="Times New Roman"/>
              </a:rPr>
              <a:t>seleccionado el </a:t>
            </a:r>
            <a:r>
              <a:rPr lang="es-ES" sz="2400" dirty="0" smtClean="0">
                <a:cs typeface="Times New Roman"/>
              </a:rPr>
              <a:t>icono y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ha </a:t>
            </a:r>
            <a:r>
              <a:rPr lang="es-ES" sz="2400" spc="-5" dirty="0" smtClean="0">
                <a:cs typeface="Times New Roman"/>
              </a:rPr>
              <a:t>arrastrado </a:t>
            </a:r>
            <a:r>
              <a:rPr lang="es-ES" sz="2400" dirty="0" smtClean="0">
                <a:cs typeface="Times New Roman"/>
              </a:rPr>
              <a:t>y </a:t>
            </a:r>
            <a:r>
              <a:rPr lang="es-ES" sz="2400" spc="-5" dirty="0" smtClean="0">
                <a:cs typeface="Times New Roman"/>
              </a:rPr>
              <a:t>situado el elemento en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ventana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gráficos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aparecerá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pantalla,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  <a:hlinkClick r:id="rId2" action="ppaction://hlinksldjump"/>
              </a:rPr>
              <a:t>Figura</a:t>
            </a:r>
            <a:r>
              <a:rPr lang="es-ES" sz="2400" spc="-2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  <a:hlinkClick r:id="rId2" action="ppaction://hlinksldjump"/>
              </a:rPr>
              <a:t>85.</a:t>
            </a:r>
            <a:r>
              <a:rPr lang="es-ES" sz="2400" spc="-15" dirty="0" smtClean="0">
                <a:cs typeface="Times New Roman"/>
                <a:hlinkClick r:id="rId2" action="ppaction://hlinksldjump"/>
              </a:rPr>
              <a:t> </a:t>
            </a:r>
            <a:r>
              <a:rPr lang="es-ES" sz="2400" dirty="0" smtClean="0">
                <a:cs typeface="Times New Roman"/>
              </a:rPr>
              <a:t>Donde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err="1" smtClean="0">
                <a:cs typeface="Times New Roman"/>
              </a:rPr>
              <a:t>Simaris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ayuda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selección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convertidor</a:t>
            </a:r>
            <a:endParaRPr lang="es-ES" sz="2400" dirty="0" smtClean="0">
              <a:cs typeface="Times New Roman"/>
            </a:endParaRPr>
          </a:p>
          <a:p>
            <a:pPr marL="12700" algn="just">
              <a:spcBef>
                <a:spcPts val="50"/>
              </a:spcBef>
            </a:pPr>
            <a:r>
              <a:rPr lang="es-ES" sz="2400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en función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varios </a:t>
            </a:r>
            <a:r>
              <a:rPr lang="es-ES" sz="2400" spc="-5" dirty="0" smtClean="0">
                <a:cs typeface="Times New Roman"/>
              </a:rPr>
              <a:t>parámetros:</a:t>
            </a:r>
            <a:endParaRPr lang="es-ES" sz="2400" dirty="0" smtClean="0">
              <a:cs typeface="Times New Roman"/>
            </a:endParaRPr>
          </a:p>
          <a:p>
            <a:pPr marL="553085" marR="8890" indent="-228600" algn="just"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 smtClean="0">
                <a:cs typeface="Times New Roman"/>
              </a:rPr>
              <a:t>Aplicación: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</a:t>
            </a:r>
            <a:r>
              <a:rPr lang="es-ES" sz="2400" spc="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convertidor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función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uso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</a:t>
            </a:r>
            <a:r>
              <a:rPr lang="es-ES" sz="2400" spc="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sobre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 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actuar.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método</a:t>
            </a:r>
            <a:r>
              <a:rPr lang="es-ES" sz="2400" dirty="0" smtClean="0">
                <a:cs typeface="Times New Roman"/>
              </a:rPr>
              <a:t> más </a:t>
            </a:r>
            <a:r>
              <a:rPr lang="es-ES" sz="2400" spc="-5" dirty="0" smtClean="0">
                <a:cs typeface="Times New Roman"/>
              </a:rPr>
              <a:t>común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selección.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dirty="0" smtClean="0">
                <a:cs typeface="Times New Roman"/>
              </a:rPr>
              <a:t>Tipo:</a:t>
            </a:r>
            <a:r>
              <a:rPr lang="es-ES" sz="2400" spc="-5" dirty="0" smtClean="0">
                <a:cs typeface="Times New Roman"/>
              </a:rPr>
              <a:t> se selecciona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convertidor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función de </a:t>
            </a:r>
            <a:r>
              <a:rPr lang="es-ES" sz="2400" spc="5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gama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catálogo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Siemens.</a:t>
            </a:r>
          </a:p>
          <a:p>
            <a:pPr marL="12700" algn="just"/>
            <a:r>
              <a:rPr lang="es-ES" sz="2400" spc="-5" dirty="0" smtClean="0">
                <a:cs typeface="Times New Roman"/>
              </a:rPr>
              <a:t>Si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selecciona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aplicación,</a:t>
            </a:r>
            <a:r>
              <a:rPr lang="es-ES" sz="2400" spc="8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figura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(1.91)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puede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ver</a:t>
            </a:r>
            <a:r>
              <a:rPr lang="es-ES" sz="2400" spc="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 lado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debe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saber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uso</a:t>
            </a:r>
            <a:r>
              <a:rPr lang="es-ES" sz="2400" spc="1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dar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motor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por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otro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que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rendimiento</a:t>
            </a:r>
            <a:r>
              <a:rPr lang="es-ES" sz="2400" spc="12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va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tener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aplicación</a:t>
            </a:r>
            <a:r>
              <a:rPr lang="es-ES" sz="2400" spc="-5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diferenciando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“básico”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“medio”. </a:t>
            </a:r>
            <a:endParaRPr sz="2400" dirty="0"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2956" y="622300"/>
            <a:ext cx="797305" cy="837185"/>
          </a:xfrm>
          <a:prstGeom prst="rect">
            <a:avLst/>
          </a:prstGeom>
        </p:spPr>
      </p:pic>
      <p:pic>
        <p:nvPicPr>
          <p:cNvPr id="12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29156" y="241301"/>
            <a:ext cx="7391400" cy="94488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11240729" y="9918700"/>
            <a:ext cx="6968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4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85: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selección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convertidor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frecuencia.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61156" y="317500"/>
            <a:ext cx="11734800" cy="1008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/>
            <a:r>
              <a:rPr lang="es-ES" sz="2400" spc="-5" dirty="0">
                <a:cs typeface="Times New Roman"/>
              </a:rPr>
              <a:t>Posteriormente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aparecerá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una</a:t>
            </a:r>
            <a:r>
              <a:rPr lang="es-ES" sz="2400" spc="7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segunda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pantalla,</a:t>
            </a:r>
            <a:r>
              <a:rPr lang="es-ES" sz="2400" spc="1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  <a:hlinkClick r:id="rId2" action="ppaction://hlinksldjump"/>
              </a:rPr>
              <a:t>Figura</a:t>
            </a:r>
            <a:r>
              <a:rPr lang="es-ES" sz="2400" spc="80" dirty="0">
                <a:cs typeface="Times New Roman"/>
                <a:hlinkClick r:id="rId2" action="ppaction://hlinksldjump"/>
              </a:rPr>
              <a:t> </a:t>
            </a:r>
            <a:r>
              <a:rPr lang="es-ES" sz="2400" dirty="0">
                <a:cs typeface="Times New Roman"/>
                <a:hlinkClick r:id="rId2" action="ppaction://hlinksldjump"/>
              </a:rPr>
              <a:t>86.</a:t>
            </a:r>
            <a:r>
              <a:rPr lang="es-ES" sz="2400" spc="80" dirty="0">
                <a:cs typeface="Times New Roman"/>
                <a:hlinkClick r:id="rId2" action="ppaction://hlinksldjump"/>
              </a:rPr>
              <a:t> </a:t>
            </a:r>
            <a:r>
              <a:rPr lang="es-ES" sz="2400" dirty="0">
                <a:cs typeface="Times New Roman"/>
              </a:rPr>
              <a:t>Donde</a:t>
            </a:r>
            <a:r>
              <a:rPr lang="es-ES" sz="2400" spc="8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se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deben</a:t>
            </a:r>
            <a:r>
              <a:rPr lang="es-ES" sz="2400" spc="9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configurar</a:t>
            </a:r>
            <a:r>
              <a:rPr lang="es-ES" sz="2400" spc="80" dirty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varios campos</a:t>
            </a:r>
            <a:r>
              <a:rPr lang="es-ES" sz="2400" spc="-5" dirty="0" smtClean="0">
                <a:cs typeface="Times New Roman"/>
              </a:rPr>
              <a:t>:</a:t>
            </a:r>
          </a:p>
          <a:p>
            <a:pPr marL="12700" algn="just"/>
            <a:endParaRPr lang="es-ES" sz="2400" spc="-5" dirty="0">
              <a:cs typeface="Times New Roman"/>
            </a:endParaRPr>
          </a:p>
          <a:p>
            <a:pPr marL="12700" algn="just">
              <a:spcBef>
                <a:spcPts val="265"/>
              </a:spcBef>
            </a:pPr>
            <a:r>
              <a:rPr lang="es-ES" sz="2400" spc="-5" dirty="0" smtClean="0">
                <a:cs typeface="Times New Roman"/>
              </a:rPr>
              <a:t>Descripción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5" dirty="0" smtClean="0">
                <a:cs typeface="Times New Roman"/>
              </a:rPr>
              <a:t> Interfaz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spcBef>
                <a:spcPts val="17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-2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-1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instalación</a:t>
            </a:r>
            <a:r>
              <a:rPr lang="es-ES" sz="2400" spc="-5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731520" marR="9525" lvl="1" indent="-228600" algn="just">
              <a:spcBef>
                <a:spcPts val="65"/>
              </a:spcBef>
              <a:buFont typeface="Courier New"/>
              <a:buChar char="o"/>
              <a:tabLst>
                <a:tab pos="732155" algn="l"/>
              </a:tabLst>
            </a:pPr>
            <a:r>
              <a:rPr lang="es-ES" sz="2400" spc="-5" dirty="0" smtClean="0">
                <a:cs typeface="Times New Roman"/>
              </a:rPr>
              <a:t>Unidad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integrada:</a:t>
            </a:r>
            <a:r>
              <a:rPr lang="es-ES" sz="2400" spc="1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sobre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18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propio</a:t>
            </a:r>
            <a:r>
              <a:rPr lang="es-ES" sz="2400" spc="17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motor,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dentro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17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cajetín,</a:t>
            </a:r>
            <a:r>
              <a:rPr lang="es-ES" sz="2400" spc="18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más </a:t>
            </a:r>
            <a:r>
              <a:rPr lang="es-ES" sz="2400" spc="-5" dirty="0" smtClean="0">
                <a:cs typeface="Times New Roman"/>
              </a:rPr>
              <a:t>compacto</a:t>
            </a:r>
            <a:r>
              <a:rPr lang="es-ES" sz="2400" spc="-5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731520" marR="889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lang="es-ES" sz="2400" b="1" spc="-5" dirty="0" smtClean="0">
                <a:cs typeface="Times New Roman"/>
              </a:rPr>
              <a:t>Armario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anejo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motor,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ocupa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mayor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espacio,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pero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permite instalar</a:t>
            </a:r>
            <a:r>
              <a:rPr lang="es-ES" sz="2400" spc="-6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una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adicional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alimentación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aguas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arriba.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Configuración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del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sistema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inmutable.</a:t>
            </a:r>
            <a:endParaRPr lang="es-ES" sz="2400" dirty="0" smtClean="0">
              <a:cs typeface="Times New Roman"/>
            </a:endParaRPr>
          </a:p>
          <a:p>
            <a:pPr marL="553085" marR="8890" indent="-228600" algn="just">
              <a:spcBef>
                <a:spcPts val="1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11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105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interruptor</a:t>
            </a:r>
            <a:r>
              <a:rPr lang="es-ES" sz="2400" spc="-5" dirty="0" smtClean="0">
                <a:cs typeface="Times New Roman"/>
              </a:rPr>
              <a:t>: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protección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entre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12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1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motor,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solo</a:t>
            </a:r>
            <a:r>
              <a:rPr lang="es-ES" sz="2400" spc="114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disponible</a:t>
            </a:r>
            <a:r>
              <a:rPr lang="es-ES" sz="2400" spc="10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mediante instalación </a:t>
            </a:r>
            <a:r>
              <a:rPr lang="es-ES" sz="2400" dirty="0" smtClean="0">
                <a:cs typeface="Times New Roman"/>
              </a:rPr>
              <a:t>del convertidor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armario.</a:t>
            </a:r>
            <a:endParaRPr lang="es-ES" sz="2400" dirty="0" smtClean="0">
              <a:cs typeface="Times New Roman"/>
            </a:endParaRPr>
          </a:p>
          <a:p>
            <a:pPr marL="553085" marR="6985" indent="-228600" algn="just">
              <a:spcBef>
                <a:spcPts val="8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130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13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conexión:</a:t>
            </a:r>
            <a:r>
              <a:rPr lang="es-ES" sz="2400" b="1" spc="13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únicamente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cable/línea,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solo</a:t>
            </a:r>
            <a:r>
              <a:rPr lang="es-ES" sz="2400" spc="1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disponible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mediante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instalación</a:t>
            </a:r>
            <a:r>
              <a:rPr lang="es-ES" sz="2400" spc="13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 convertidor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spc="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armario.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Longitud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[m]: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armario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el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convertidor.</a:t>
            </a:r>
          </a:p>
          <a:p>
            <a:pPr marL="553085" indent="-229235" algn="just">
              <a:spcBef>
                <a:spcPts val="3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Tipo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lang="es-ES" sz="2400" b="1" dirty="0" smtClean="0">
                <a:cs typeface="Times New Roman"/>
              </a:rPr>
              <a:t>de</a:t>
            </a:r>
            <a:r>
              <a:rPr lang="es-ES" sz="2400" b="1" spc="-5" dirty="0" smtClean="0">
                <a:cs typeface="Times New Roman"/>
              </a:rPr>
              <a:t> construcción </a:t>
            </a:r>
            <a:r>
              <a:rPr lang="es-ES" sz="2400" b="1" dirty="0" smtClean="0">
                <a:cs typeface="Times New Roman"/>
              </a:rPr>
              <a:t>preferido</a:t>
            </a:r>
            <a:r>
              <a:rPr lang="es-ES" sz="2400" dirty="0" smtClean="0">
                <a:cs typeface="Times New Roman"/>
              </a:rPr>
              <a:t>: solo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disponible</a:t>
            </a:r>
            <a:r>
              <a:rPr lang="es-ES" sz="2400" spc="-5" dirty="0" smtClean="0">
                <a:cs typeface="Times New Roman"/>
              </a:rPr>
              <a:t> con </a:t>
            </a:r>
            <a:r>
              <a:rPr lang="es-ES" sz="2400" dirty="0" smtClean="0">
                <a:cs typeface="Times New Roman"/>
              </a:rPr>
              <a:t>unidad </a:t>
            </a:r>
            <a:r>
              <a:rPr lang="es-ES" sz="2400" spc="-5" dirty="0" smtClean="0">
                <a:cs typeface="Times New Roman"/>
              </a:rPr>
              <a:t>integrada.</a:t>
            </a:r>
            <a:endParaRPr lang="es-ES" sz="2400" dirty="0" smtClean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lang="es-ES" sz="2400" dirty="0" smtClean="0">
                <a:cs typeface="Times New Roman"/>
              </a:rPr>
              <a:t>Con</a:t>
            </a:r>
            <a:r>
              <a:rPr lang="es-ES" sz="2400" spc="-3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fusible.</a:t>
            </a:r>
            <a:endParaRPr lang="es-ES" sz="2400" dirty="0" smtClean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lang="es-ES" sz="2400" spc="-5" dirty="0" smtClean="0">
                <a:cs typeface="Times New Roman"/>
              </a:rPr>
              <a:t>Sin</a:t>
            </a:r>
            <a:r>
              <a:rPr lang="es-ES" sz="2400" spc="-2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fusible.</a:t>
            </a:r>
            <a:endParaRPr lang="es-ES" sz="2400" dirty="0" smtClean="0">
              <a:cs typeface="Times New Roman"/>
            </a:endParaRPr>
          </a:p>
          <a:p>
            <a:pPr marL="553085" marR="5080" indent="-228600" algn="just">
              <a:spcBef>
                <a:spcPts val="120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Previsión</a:t>
            </a:r>
            <a:r>
              <a:rPr lang="es-ES" sz="2400" b="1" dirty="0" smtClean="0">
                <a:cs typeface="Times New Roman"/>
              </a:rPr>
              <a:t> EMC</a:t>
            </a:r>
            <a:r>
              <a:rPr lang="es-ES" sz="2400" dirty="0" smtClean="0">
                <a:cs typeface="Times New Roman"/>
              </a:rPr>
              <a:t>: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posibilita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tener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en</a:t>
            </a:r>
            <a:r>
              <a:rPr lang="es-ES" sz="2400" dirty="0" smtClean="0">
                <a:cs typeface="Times New Roman"/>
              </a:rPr>
              <a:t> cuenta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problemas</a:t>
            </a:r>
            <a:r>
              <a:rPr lang="es-ES" sz="2400" dirty="0" smtClean="0">
                <a:cs typeface="Times New Roman"/>
              </a:rPr>
              <a:t> devenidos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la </a:t>
            </a:r>
            <a:r>
              <a:rPr lang="es-ES" sz="2400" spc="-5" dirty="0" smtClean="0">
                <a:cs typeface="Times New Roman"/>
              </a:rPr>
              <a:t>compatibilidad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electromagnética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su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actividad</a:t>
            </a:r>
            <a:r>
              <a:rPr lang="es-ES" sz="2400" spc="-6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perniciosa</a:t>
            </a:r>
            <a:r>
              <a:rPr lang="es-ES" sz="2400" spc="-5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sobre</a:t>
            </a:r>
            <a:r>
              <a:rPr lang="es-ES" sz="2400" spc="-5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convertidor.</a:t>
            </a:r>
            <a:r>
              <a:rPr lang="es-ES" sz="2400" spc="-4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Instala </a:t>
            </a:r>
            <a:r>
              <a:rPr lang="es-ES" sz="2400" dirty="0" smtClean="0">
                <a:cs typeface="Times New Roman"/>
              </a:rPr>
              <a:t>sobre </a:t>
            </a:r>
            <a:r>
              <a:rPr lang="es-ES" sz="2400" dirty="0" smtClean="0">
                <a:cs typeface="Times New Roman"/>
              </a:rPr>
              <a:t>la línea un filtro que atenúa </a:t>
            </a:r>
            <a:r>
              <a:rPr lang="es-ES" sz="2400" spc="-5" dirty="0" smtClean="0">
                <a:cs typeface="Times New Roman"/>
              </a:rPr>
              <a:t>el efecto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armónicos, </a:t>
            </a:r>
            <a:r>
              <a:rPr lang="es-ES" sz="2400" dirty="0" smtClean="0">
                <a:cs typeface="Times New Roman"/>
              </a:rPr>
              <a:t>muy </a:t>
            </a:r>
            <a:r>
              <a:rPr lang="es-ES" sz="2400" spc="-5" dirty="0" smtClean="0">
                <a:cs typeface="Times New Roman"/>
              </a:rPr>
              <a:t>presentes en </a:t>
            </a:r>
            <a:r>
              <a:rPr lang="es-ES" sz="2400" spc="-5" dirty="0" smtClean="0">
                <a:cs typeface="Times New Roman"/>
              </a:rPr>
              <a:t>circuitos con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fuentes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conmutadas</a:t>
            </a:r>
            <a:r>
              <a:rPr lang="es-ES" sz="2400" spc="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como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caso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5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propios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convertidores.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720" algn="l"/>
              </a:tabLst>
            </a:pPr>
            <a:r>
              <a:rPr lang="es-ES" sz="2400" b="1" dirty="0" smtClean="0">
                <a:cs typeface="Times New Roman"/>
              </a:rPr>
              <a:t>Longitud</a:t>
            </a:r>
            <a:r>
              <a:rPr lang="es-ES" sz="2400" b="1" spc="-10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[m]: </a:t>
            </a:r>
            <a:r>
              <a:rPr lang="es-ES" sz="2400" spc="-5" dirty="0" smtClean="0">
                <a:cs typeface="Times New Roman"/>
              </a:rPr>
              <a:t>entre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el </a:t>
            </a:r>
            <a:r>
              <a:rPr lang="es-ES" sz="2400" dirty="0" smtClean="0">
                <a:cs typeface="Times New Roman"/>
              </a:rPr>
              <a:t>convertidor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y</a:t>
            </a:r>
            <a:r>
              <a:rPr lang="es-ES" sz="2400" spc="-5" dirty="0" smtClean="0">
                <a:cs typeface="Times New Roman"/>
              </a:rPr>
              <a:t> el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motor.</a:t>
            </a:r>
          </a:p>
          <a:p>
            <a:pPr marL="553085" indent="-229235" algn="just">
              <a:spcBef>
                <a:spcPts val="3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Potencia</a:t>
            </a:r>
            <a:r>
              <a:rPr lang="es-ES" sz="2400" b="1" dirty="0" smtClean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mecánica </a:t>
            </a:r>
            <a:r>
              <a:rPr lang="es-ES" sz="2400" b="1" dirty="0" smtClean="0">
                <a:cs typeface="Times New Roman"/>
              </a:rPr>
              <a:t>[kW]: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del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motor que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</a:t>
            </a:r>
            <a:r>
              <a:rPr lang="es-ES" sz="2400" dirty="0" smtClean="0">
                <a:cs typeface="Times New Roman"/>
              </a:rPr>
              <a:t> quiere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controlar.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Cantidad:</a:t>
            </a:r>
            <a:r>
              <a:rPr lang="es-ES" sz="2400" dirty="0" smtClean="0">
                <a:cs typeface="Times New Roman"/>
              </a:rPr>
              <a:t> de </a:t>
            </a:r>
            <a:r>
              <a:rPr lang="es-ES" sz="2400" spc="-5" dirty="0" smtClean="0">
                <a:cs typeface="Times New Roman"/>
              </a:rPr>
              <a:t>circuitos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iguales</a:t>
            </a:r>
            <a:r>
              <a:rPr lang="es-ES" sz="2400" dirty="0" smtClean="0">
                <a:cs typeface="Times New Roman"/>
              </a:rPr>
              <a:t> que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spc="-5" dirty="0" smtClean="0">
                <a:cs typeface="Times New Roman"/>
              </a:rPr>
              <a:t>se </a:t>
            </a:r>
            <a:r>
              <a:rPr lang="es-ES" sz="2400" dirty="0" smtClean="0">
                <a:cs typeface="Times New Roman"/>
              </a:rPr>
              <a:t>quiere</a:t>
            </a:r>
            <a:r>
              <a:rPr lang="es-ES" sz="2400" spc="-1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instalar.</a:t>
            </a:r>
          </a:p>
          <a:p>
            <a:pPr marL="12700" algn="just"/>
            <a:endParaRPr lang="es-ES" sz="2400" dirty="0">
              <a:cs typeface="Times New Roman"/>
            </a:endParaRPr>
          </a:p>
          <a:p>
            <a:pPr marL="12700" algn="just"/>
            <a:endParaRPr lang="es-ES" dirty="0">
              <a:cs typeface="Times New Roman"/>
            </a:endParaRPr>
          </a:p>
        </p:txBody>
      </p:sp>
      <p:pic>
        <p:nvPicPr>
          <p:cNvPr id="7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95956" y="1231900"/>
            <a:ext cx="6477000" cy="800099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2610480" y="9627872"/>
            <a:ext cx="5574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86: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configuración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arranque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556" y="317500"/>
            <a:ext cx="6172200" cy="9515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Unidad</a:t>
            </a:r>
            <a:r>
              <a:rPr sz="2400" b="1" u="sng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3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Carga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12700" marR="5080" algn="just">
              <a:tabLst>
                <a:tab pos="1806575" algn="l"/>
              </a:tabLst>
            </a:pPr>
            <a:r>
              <a:rPr sz="2400" spc="-5" dirty="0">
                <a:cs typeface="Times New Roman"/>
              </a:rPr>
              <a:t>Seleccionando</a:t>
            </a:r>
            <a:r>
              <a:rPr sz="2400" spc="9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8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	,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6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instalar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unidad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carga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eléctrica</a:t>
            </a:r>
            <a:r>
              <a:rPr sz="2400" spc="7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como</a:t>
            </a:r>
            <a:r>
              <a:rPr sz="2400" spc="7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podría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usar</a:t>
            </a:r>
            <a:r>
              <a:rPr sz="2400" dirty="0">
                <a:cs typeface="Times New Roman"/>
              </a:rPr>
              <a:t> para </a:t>
            </a:r>
            <a:r>
              <a:rPr sz="2400" spc="-5" dirty="0">
                <a:cs typeface="Times New Roman"/>
              </a:rPr>
              <a:t>cargar</a:t>
            </a:r>
            <a:r>
              <a:rPr sz="2400" dirty="0">
                <a:cs typeface="Times New Roman"/>
              </a:rPr>
              <a:t> un </a:t>
            </a:r>
            <a:r>
              <a:rPr sz="2400" spc="-5" dirty="0">
                <a:cs typeface="Times New Roman"/>
              </a:rPr>
              <a:t>vehículo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eléctrico.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2400" dirty="0">
                <a:cs typeface="Times New Roman"/>
              </a:rPr>
              <a:t>En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87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puede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se detallan a</a:t>
            </a:r>
            <a:r>
              <a:rPr sz="2400" spc="-5" dirty="0">
                <a:cs typeface="Times New Roman"/>
              </a:rPr>
              <a:t> continuación: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 de</a:t>
            </a:r>
            <a:r>
              <a:rPr sz="2400" b="1" spc="-5" dirty="0">
                <a:cs typeface="Times New Roman"/>
              </a:rPr>
              <a:t> interruptor:</a:t>
            </a:r>
            <a:r>
              <a:rPr sz="2400" b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dirty="0">
                <a:cs typeface="Times New Roman"/>
              </a:rPr>
              <a:t> opciones </a:t>
            </a:r>
            <a:r>
              <a:rPr sz="2400" spc="-5" dirty="0">
                <a:cs typeface="Times New Roman"/>
              </a:rPr>
              <a:t>habituales.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Seccionador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 fusible.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Interruptor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fusible,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BT.</a:t>
            </a: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Fusible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base.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conexión</a:t>
            </a:r>
            <a:r>
              <a:rPr sz="2400" spc="-5" dirty="0">
                <a:cs typeface="Times New Roman"/>
              </a:rPr>
              <a:t>: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cable/línea</a:t>
            </a:r>
            <a:r>
              <a:rPr sz="2400" dirty="0">
                <a:cs typeface="Times New Roman"/>
              </a:rPr>
              <a:t> o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(seleccionar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después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barras)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Longitud </a:t>
            </a:r>
            <a:r>
              <a:rPr sz="2400" b="1" spc="-5" dirty="0">
                <a:cs typeface="Times New Roman"/>
              </a:rPr>
              <a:t>[m]:</a:t>
            </a:r>
            <a:r>
              <a:rPr sz="2400" b="1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 </a:t>
            </a:r>
            <a:r>
              <a:rPr sz="2400" dirty="0">
                <a:cs typeface="Times New Roman"/>
              </a:rPr>
              <a:t>cuadro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arriba</a:t>
            </a:r>
            <a:r>
              <a:rPr sz="2400" dirty="0">
                <a:cs typeface="Times New Roman"/>
              </a:rPr>
              <a:t> y la unidad de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carga</a:t>
            </a:r>
            <a:r>
              <a:rPr sz="2400" spc="-5" dirty="0" smtClean="0">
                <a:cs typeface="Times New Roman"/>
              </a:rPr>
              <a:t>.</a:t>
            </a:r>
            <a:endParaRPr lang="es-ES" sz="2400" spc="-5" dirty="0" smtClean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 err="1" smtClean="0">
                <a:cs typeface="Times New Roman"/>
              </a:rPr>
              <a:t>ipción</a:t>
            </a:r>
            <a:r>
              <a:rPr lang="es-ES" sz="2400" spc="-15" dirty="0" smtClean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-5" dirty="0">
                <a:cs typeface="Times New Roman"/>
              </a:rPr>
              <a:t> Interfaz</a:t>
            </a:r>
            <a:endParaRPr lang="es-ES" sz="2400" dirty="0">
              <a:cs typeface="Times New Roman"/>
            </a:endParaRPr>
          </a:p>
          <a:p>
            <a:pPr marL="553085" marR="5080" indent="-228600" algn="just">
              <a:spcBef>
                <a:spcPts val="26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dirty="0">
                <a:cs typeface="Times New Roman"/>
              </a:rPr>
              <a:t>Tipo</a:t>
            </a:r>
            <a:r>
              <a:rPr lang="es-ES" sz="2400" b="1" spc="-2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3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unidad</a:t>
            </a:r>
            <a:r>
              <a:rPr lang="es-ES" sz="2400" b="1" spc="-3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2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carga</a:t>
            </a:r>
            <a:r>
              <a:rPr lang="es-ES" sz="2400" spc="-5" dirty="0">
                <a:cs typeface="Times New Roman"/>
              </a:rPr>
              <a:t>: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dando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icono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información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aparecerá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  <a:hlinkClick r:id="rId3" action="ppaction://hlinksldjump"/>
              </a:rPr>
              <a:t>Figura</a:t>
            </a:r>
            <a:r>
              <a:rPr lang="es-ES" sz="2400" spc="-20" dirty="0">
                <a:cs typeface="Times New Roman"/>
                <a:hlinkClick r:id="rId3" action="ppaction://hlinksldjump"/>
              </a:rPr>
              <a:t> </a:t>
            </a:r>
            <a:r>
              <a:rPr lang="es-ES" sz="2400" dirty="0">
                <a:cs typeface="Times New Roman"/>
                <a:hlinkClick r:id="rId3" action="ppaction://hlinksldjump"/>
              </a:rPr>
              <a:t>88</a:t>
            </a:r>
            <a:r>
              <a:rPr lang="es-ES" sz="2400" dirty="0">
                <a:cs typeface="Times New Roman"/>
              </a:rPr>
              <a:t>,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donde </a:t>
            </a:r>
            <a:r>
              <a:rPr lang="es-ES" sz="2400" spc="-5" dirty="0" smtClean="0">
                <a:cs typeface="Times New Roman"/>
              </a:rPr>
              <a:t>detalla </a:t>
            </a:r>
            <a:r>
              <a:rPr lang="es-ES" sz="2400" spc="-5" dirty="0">
                <a:cs typeface="Times New Roman"/>
              </a:rPr>
              <a:t>los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tres</a:t>
            </a:r>
            <a:r>
              <a:rPr lang="es-ES" sz="2400" dirty="0">
                <a:cs typeface="Times New Roman"/>
              </a:rPr>
              <a:t> tipos :</a:t>
            </a: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Caja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pared.</a:t>
            </a:r>
            <a:endParaRPr lang="es-ES"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dirty="0">
                <a:cs typeface="Times New Roman"/>
              </a:rPr>
              <a:t>Columna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carga.</a:t>
            </a:r>
            <a:endParaRPr lang="es-ES"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Sistema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satélite</a:t>
            </a:r>
            <a:r>
              <a:rPr lang="es-ES" sz="2400" spc="-5" dirty="0" smtClean="0">
                <a:cs typeface="Times New Roman"/>
              </a:rPr>
              <a:t>.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5356" y="1088389"/>
            <a:ext cx="585062" cy="748028"/>
          </a:xfrm>
          <a:prstGeom prst="rect">
            <a:avLst/>
          </a:prstGeom>
        </p:spPr>
      </p:pic>
      <p:sp>
        <p:nvSpPr>
          <p:cNvPr id="8" name="object 4"/>
          <p:cNvSpPr txBox="1"/>
          <p:nvPr/>
        </p:nvSpPr>
        <p:spPr>
          <a:xfrm>
            <a:off x="8905477" y="5541384"/>
            <a:ext cx="84383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87: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unidad de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carga.</a:t>
            </a:r>
            <a:endParaRPr sz="2400" b="1" dirty="0">
              <a:latin typeface="Times New Roman"/>
              <a:cs typeface="Times New Roman"/>
            </a:endParaRPr>
          </a:p>
        </p:txBody>
      </p:sp>
      <p:pic>
        <p:nvPicPr>
          <p:cNvPr id="9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44931" y="803649"/>
            <a:ext cx="5759450" cy="4693285"/>
          </a:xfrm>
          <a:prstGeom prst="rect">
            <a:avLst/>
          </a:prstGeom>
        </p:spPr>
      </p:pic>
      <p:pic>
        <p:nvPicPr>
          <p:cNvPr id="10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23956" y="6046356"/>
            <a:ext cx="11201400" cy="3872344"/>
          </a:xfrm>
          <a:prstGeom prst="rect">
            <a:avLst/>
          </a:prstGeom>
        </p:spPr>
      </p:pic>
      <p:sp>
        <p:nvSpPr>
          <p:cNvPr id="11" name="object 8"/>
          <p:cNvSpPr txBox="1"/>
          <p:nvPr/>
        </p:nvSpPr>
        <p:spPr>
          <a:xfrm>
            <a:off x="10724356" y="9931400"/>
            <a:ext cx="57569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88: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tipos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unidad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3556" y="317500"/>
            <a:ext cx="18059400" cy="8533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 marR="5080" indent="-228600" algn="just">
              <a:spcBef>
                <a:spcPts val="80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 smtClean="0">
                <a:cs typeface="Times New Roman"/>
              </a:rPr>
              <a:t>Protección </a:t>
            </a:r>
            <a:r>
              <a:rPr lang="es-ES" sz="2400" b="1" dirty="0">
                <a:cs typeface="Times New Roman"/>
              </a:rPr>
              <a:t>para personas </a:t>
            </a:r>
            <a:r>
              <a:rPr lang="es-ES" sz="2400" b="1" spc="-5" dirty="0">
                <a:cs typeface="Times New Roman"/>
              </a:rPr>
              <a:t>integrada</a:t>
            </a:r>
            <a:r>
              <a:rPr lang="es-ES" sz="2400" spc="-5" dirty="0">
                <a:cs typeface="Times New Roman"/>
              </a:rPr>
              <a:t>: necesidad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instalar </a:t>
            </a:r>
            <a:r>
              <a:rPr lang="es-ES" sz="2400" dirty="0">
                <a:cs typeface="Times New Roman"/>
              </a:rPr>
              <a:t>un interruptor </a:t>
            </a:r>
            <a:r>
              <a:rPr lang="es-ES" sz="2400" dirty="0" smtClean="0">
                <a:cs typeface="Times New Roman"/>
              </a:rPr>
              <a:t>diferencial </a:t>
            </a:r>
            <a:r>
              <a:rPr lang="es-ES" sz="2400" spc="-5" dirty="0" smtClean="0">
                <a:cs typeface="Times New Roman"/>
              </a:rPr>
              <a:t>para</a:t>
            </a:r>
            <a:r>
              <a:rPr lang="es-ES" sz="2400" spc="-70" dirty="0" smtClean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proteger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contra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contactos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indirectos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personas.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En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unidad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carga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pared no </a:t>
            </a:r>
            <a:r>
              <a:rPr lang="es-ES" sz="2400" spc="-5" dirty="0">
                <a:cs typeface="Times New Roman"/>
              </a:rPr>
              <a:t>es necesaria su instalación, pero en los demás </a:t>
            </a:r>
            <a:r>
              <a:rPr lang="es-ES" sz="2400" dirty="0">
                <a:cs typeface="Times New Roman"/>
              </a:rPr>
              <a:t>tipos de </a:t>
            </a:r>
            <a:r>
              <a:rPr lang="es-ES" sz="2400" spc="-5" dirty="0">
                <a:cs typeface="Times New Roman"/>
              </a:rPr>
              <a:t>unidades si es obligatorio</a:t>
            </a:r>
            <a:r>
              <a:rPr lang="es-ES" sz="2400" spc="-5" dirty="0" smtClean="0">
                <a:cs typeface="Times New Roman"/>
              </a:rPr>
              <a:t>. Dando </a:t>
            </a:r>
            <a:r>
              <a:rPr lang="es-ES" sz="2400" spc="-5" dirty="0">
                <a:cs typeface="Times New Roman"/>
              </a:rPr>
              <a:t>al </a:t>
            </a:r>
            <a:r>
              <a:rPr lang="es-ES" sz="2400" dirty="0">
                <a:cs typeface="Times New Roman"/>
              </a:rPr>
              <a:t>icono de </a:t>
            </a:r>
            <a:r>
              <a:rPr lang="es-ES" sz="2400" spc="-5" dirty="0">
                <a:cs typeface="Times New Roman"/>
              </a:rPr>
              <a:t>información, </a:t>
            </a:r>
            <a:r>
              <a:rPr lang="es-ES" sz="2400" spc="-5" dirty="0" err="1">
                <a:cs typeface="Times New Roman"/>
              </a:rPr>
              <a:t>Simaris</a:t>
            </a:r>
            <a:r>
              <a:rPr lang="es-ES" sz="2400" spc="-5" dirty="0">
                <a:cs typeface="Times New Roman"/>
              </a:rPr>
              <a:t> informa del </a:t>
            </a:r>
            <a:r>
              <a:rPr lang="es-ES" sz="2400" dirty="0">
                <a:cs typeface="Times New Roman"/>
              </a:rPr>
              <a:t>tipo de norma que </a:t>
            </a:r>
            <a:r>
              <a:rPr lang="es-ES" sz="2400" spc="-5" dirty="0">
                <a:cs typeface="Times New Roman"/>
              </a:rPr>
              <a:t>aplica </a:t>
            </a:r>
            <a:r>
              <a:rPr lang="es-ES" sz="2400" dirty="0">
                <a:cs typeface="Times New Roman"/>
              </a:rPr>
              <a:t>y </a:t>
            </a:r>
            <a:r>
              <a:rPr lang="es-ES" sz="2400" dirty="0" smtClean="0">
                <a:cs typeface="Times New Roman"/>
              </a:rPr>
              <a:t>una </a:t>
            </a:r>
            <a:r>
              <a:rPr lang="es-ES" sz="2400" spc="-5" dirty="0" smtClean="0">
                <a:cs typeface="Times New Roman"/>
              </a:rPr>
              <a:t>explicación </a:t>
            </a:r>
            <a:r>
              <a:rPr lang="es-ES" sz="2400" dirty="0">
                <a:cs typeface="Times New Roman"/>
              </a:rPr>
              <a:t>somera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misma.</a:t>
            </a: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Número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polos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(tipo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red):</a:t>
            </a:r>
            <a:endParaRPr lang="es-ES" sz="2400" b="1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1+N: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monofásica,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para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configuraciones</a:t>
            </a:r>
            <a:r>
              <a:rPr lang="es-ES" sz="2400" dirty="0">
                <a:cs typeface="Times New Roman"/>
              </a:rPr>
              <a:t> de todo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tipo.</a:t>
            </a: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3+N: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trifásica: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para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todas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configuraciones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menos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10" dirty="0">
                <a:cs typeface="Times New Roman"/>
              </a:rPr>
              <a:t>IT,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obviamente.</a:t>
            </a: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Intensidad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nominal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del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conector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[A]: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depende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del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tipo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unidad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 </a:t>
            </a:r>
            <a:r>
              <a:rPr lang="es-ES" sz="2400" b="1" spc="-5" dirty="0">
                <a:cs typeface="Times New Roman"/>
              </a:rPr>
              <a:t>carga.</a:t>
            </a:r>
            <a:endParaRPr lang="es-ES" sz="2400" b="1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Caja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pared:</a:t>
            </a:r>
            <a:endParaRPr lang="es-ES" sz="2400" dirty="0">
              <a:cs typeface="Times New Roman"/>
            </a:endParaRPr>
          </a:p>
          <a:p>
            <a:pPr marL="1002665" marR="10160" lvl="2" indent="-228600" algn="just">
              <a:spcBef>
                <a:spcPts val="65"/>
              </a:spcBef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16: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</a:t>
            </a:r>
            <a:r>
              <a:rPr lang="es-ES" sz="2400" spc="-3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convencional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16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amperios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corriente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alterna,</a:t>
            </a:r>
            <a:r>
              <a:rPr lang="es-ES" sz="2400" spc="-3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típica</a:t>
            </a:r>
            <a:r>
              <a:rPr lang="es-ES" sz="2400" spc="-45" dirty="0">
                <a:cs typeface="Times New Roman"/>
              </a:rPr>
              <a:t> </a:t>
            </a:r>
            <a:r>
              <a:rPr lang="es-ES" sz="2400" spc="5" dirty="0">
                <a:cs typeface="Times New Roman"/>
              </a:rPr>
              <a:t>de</a:t>
            </a:r>
            <a:r>
              <a:rPr lang="es-ES" sz="2400" spc="-40" dirty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viviendas de </a:t>
            </a:r>
            <a:r>
              <a:rPr lang="es-ES" sz="2400" dirty="0">
                <a:cs typeface="Times New Roman"/>
              </a:rPr>
              <a:t>230 </a:t>
            </a:r>
            <a:r>
              <a:rPr lang="es-ES" sz="2400" spc="-5" dirty="0">
                <a:cs typeface="Times New Roman"/>
              </a:rPr>
              <a:t>V,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pueden entregar </a:t>
            </a:r>
            <a:r>
              <a:rPr lang="es-ES" sz="2400" dirty="0">
                <a:cs typeface="Times New Roman"/>
              </a:rPr>
              <a:t>una potencia </a:t>
            </a:r>
            <a:r>
              <a:rPr lang="es-ES" sz="2400" spc="-5" dirty="0">
                <a:cs typeface="Times New Roman"/>
              </a:rPr>
              <a:t>eléctrica </a:t>
            </a:r>
            <a:r>
              <a:rPr lang="es-ES" sz="2400" dirty="0">
                <a:cs typeface="Times New Roman"/>
              </a:rPr>
              <a:t>de unos 3,7 </a:t>
            </a:r>
            <a:r>
              <a:rPr lang="es-ES" sz="2400" spc="-5" dirty="0">
                <a:cs typeface="Times New Roman"/>
              </a:rPr>
              <a:t>kW. Y </a:t>
            </a:r>
            <a:r>
              <a:rPr lang="es-ES" sz="2400" dirty="0" smtClean="0">
                <a:cs typeface="Times New Roman"/>
              </a:rPr>
              <a:t>por </a:t>
            </a:r>
            <a:r>
              <a:rPr lang="es-ES" sz="2400" spc="-5" dirty="0" smtClean="0">
                <a:cs typeface="Times New Roman"/>
              </a:rPr>
              <a:t>ejemplo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cargan</a:t>
            </a:r>
            <a:r>
              <a:rPr lang="es-ES" sz="2400" dirty="0">
                <a:cs typeface="Times New Roman"/>
              </a:rPr>
              <a:t> un coche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eléctrico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dirty="0">
                <a:cs typeface="Times New Roman"/>
              </a:rPr>
              <a:t> aproximadamente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8 </a:t>
            </a:r>
            <a:r>
              <a:rPr lang="es-ES" sz="2400" spc="-5" dirty="0">
                <a:cs typeface="Times New Roman"/>
              </a:rPr>
              <a:t>horas.</a:t>
            </a:r>
            <a:endParaRPr lang="es-ES" sz="2400" dirty="0">
              <a:cs typeface="Times New Roman"/>
            </a:endParaRPr>
          </a:p>
          <a:p>
            <a:pPr marL="1002665" marR="9525" lvl="2" indent="-228600" algn="just"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32: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 err="1">
                <a:cs typeface="Times New Roman"/>
              </a:rPr>
              <a:t>semirrápida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 32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amperios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 corriente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alterna,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también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presente </a:t>
            </a:r>
            <a:r>
              <a:rPr lang="es-ES" sz="2400" spc="-5" dirty="0" smtClean="0">
                <a:cs typeface="Times New Roman"/>
              </a:rPr>
              <a:t>en viviendas</a:t>
            </a:r>
            <a:r>
              <a:rPr lang="es-ES" sz="2400" spc="-5" dirty="0">
                <a:cs typeface="Times New Roman"/>
              </a:rPr>
              <a:t>, entregando </a:t>
            </a:r>
            <a:r>
              <a:rPr lang="es-ES" sz="2400" dirty="0">
                <a:cs typeface="Times New Roman"/>
              </a:rPr>
              <a:t>una potencia eléctrica de 7,3 </a:t>
            </a:r>
            <a:r>
              <a:rPr lang="es-ES" sz="2400" spc="-5" dirty="0">
                <a:cs typeface="Times New Roman"/>
              </a:rPr>
              <a:t>kW. Cargando </a:t>
            </a:r>
            <a:r>
              <a:rPr lang="es-ES" sz="2400" dirty="0">
                <a:cs typeface="Times New Roman"/>
              </a:rPr>
              <a:t>un </a:t>
            </a:r>
            <a:r>
              <a:rPr lang="es-ES" sz="2400" dirty="0" smtClean="0">
                <a:cs typeface="Times New Roman"/>
              </a:rPr>
              <a:t>coche </a:t>
            </a:r>
            <a:r>
              <a:rPr lang="es-ES" sz="2400" spc="-5" dirty="0" smtClean="0">
                <a:cs typeface="Times New Roman"/>
              </a:rPr>
              <a:t>eléctrico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dirty="0">
                <a:cs typeface="Times New Roman"/>
              </a:rPr>
              <a:t> aproximadamente</a:t>
            </a:r>
            <a:r>
              <a:rPr lang="es-ES" sz="2400" spc="-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4 </a:t>
            </a:r>
            <a:r>
              <a:rPr lang="es-ES" sz="2400" spc="-5" dirty="0">
                <a:cs typeface="Times New Roman"/>
              </a:rPr>
              <a:t>horas</a:t>
            </a:r>
            <a:endParaRPr lang="es-ES"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lang="es-ES" sz="2400" b="1" dirty="0">
                <a:cs typeface="Times New Roman"/>
              </a:rPr>
              <a:t>Columna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-5" dirty="0">
                <a:cs typeface="Times New Roman"/>
              </a:rPr>
              <a:t> carga: carga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rápida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en </a:t>
            </a:r>
            <a:r>
              <a:rPr lang="es-ES" sz="2400" b="1" dirty="0">
                <a:cs typeface="Times New Roman"/>
              </a:rPr>
              <a:t>viviendas y</a:t>
            </a:r>
            <a:r>
              <a:rPr lang="es-ES" sz="2400" b="1" spc="-5" dirty="0">
                <a:cs typeface="Times New Roman"/>
              </a:rPr>
              <a:t> lugares</a:t>
            </a:r>
            <a:r>
              <a:rPr lang="es-ES" sz="2400" b="1" dirty="0">
                <a:cs typeface="Times New Roman"/>
              </a:rPr>
              <a:t> públicos.</a:t>
            </a:r>
          </a:p>
          <a:p>
            <a:pPr marL="1002665" lvl="2" indent="-229235" algn="just"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40.</a:t>
            </a:r>
          </a:p>
          <a:p>
            <a:pPr marL="1002665" lvl="2" indent="-229235" algn="just">
              <a:buFont typeface="Wingdings"/>
              <a:buChar char=""/>
              <a:tabLst>
                <a:tab pos="1003300" algn="l"/>
              </a:tabLst>
            </a:pPr>
            <a:r>
              <a:rPr lang="es-ES" sz="2400" dirty="0">
                <a:cs typeface="Times New Roman"/>
              </a:rPr>
              <a:t>80.</a:t>
            </a:r>
          </a:p>
          <a:p>
            <a:pPr marL="822960" marR="10160" lvl="1" indent="-228600" algn="just">
              <a:spcBef>
                <a:spcPts val="70"/>
              </a:spcBef>
              <a:buFont typeface="Courier New"/>
              <a:buChar char="o"/>
              <a:tabLst>
                <a:tab pos="823594" algn="l"/>
              </a:tabLst>
            </a:pPr>
            <a:r>
              <a:rPr lang="es-ES" sz="2400" spc="-5" dirty="0">
                <a:cs typeface="Times New Roman"/>
              </a:rPr>
              <a:t>Sistema satélite: carga </a:t>
            </a:r>
            <a:r>
              <a:rPr lang="es-ES" sz="2400" dirty="0">
                <a:cs typeface="Times New Roman"/>
              </a:rPr>
              <a:t>rápida y </a:t>
            </a:r>
            <a:r>
              <a:rPr lang="es-ES" sz="2400" spc="-5" dirty="0">
                <a:cs typeface="Times New Roman"/>
              </a:rPr>
              <a:t>ultrarrápida, </a:t>
            </a:r>
            <a:r>
              <a:rPr lang="es-ES" sz="2400" dirty="0">
                <a:cs typeface="Times New Roman"/>
              </a:rPr>
              <a:t>implementada </a:t>
            </a:r>
            <a:r>
              <a:rPr lang="es-ES" sz="2400" spc="-5" dirty="0">
                <a:cs typeface="Times New Roman"/>
              </a:rPr>
              <a:t>en lugares </a:t>
            </a:r>
            <a:r>
              <a:rPr lang="es-ES" sz="2400" dirty="0">
                <a:cs typeface="Times New Roman"/>
              </a:rPr>
              <a:t>públicos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 smtClean="0">
                <a:cs typeface="Times New Roman"/>
              </a:rPr>
              <a:t>enchufando </a:t>
            </a:r>
            <a:r>
              <a:rPr lang="es-ES" sz="2400" spc="-5" dirty="0">
                <a:cs typeface="Times New Roman"/>
              </a:rPr>
              <a:t>el vehículo </a:t>
            </a:r>
            <a:r>
              <a:rPr lang="es-ES" sz="2400" dirty="0">
                <a:cs typeface="Times New Roman"/>
              </a:rPr>
              <a:t>unos 30 </a:t>
            </a:r>
            <a:r>
              <a:rPr lang="es-ES" sz="2400" spc="-5" dirty="0">
                <a:cs typeface="Times New Roman"/>
              </a:rPr>
              <a:t>minutos para recargar el </a:t>
            </a:r>
            <a:r>
              <a:rPr lang="es-ES" sz="2400" dirty="0">
                <a:cs typeface="Times New Roman"/>
              </a:rPr>
              <a:t>80% de la </a:t>
            </a:r>
            <a:r>
              <a:rPr lang="es-ES" sz="2400" spc="-5" dirty="0">
                <a:cs typeface="Times New Roman"/>
              </a:rPr>
              <a:t>batería</a:t>
            </a:r>
            <a:r>
              <a:rPr lang="es-ES" sz="2400" spc="-5" dirty="0" smtClean="0">
                <a:cs typeface="Times New Roman"/>
              </a:rPr>
              <a:t>, entregando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energía</a:t>
            </a:r>
            <a:r>
              <a:rPr lang="es-ES" sz="2400" spc="-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en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corriente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continua.</a:t>
            </a:r>
            <a:endParaRPr lang="es-ES" sz="2400" dirty="0">
              <a:cs typeface="Times New Roman"/>
            </a:endParaRP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40.</a:t>
            </a: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63.</a:t>
            </a: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80.</a:t>
            </a:r>
          </a:p>
          <a:p>
            <a:pPr marL="1002665" lvl="2" indent="-229235" algn="just"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lang="es-ES" sz="2400" dirty="0">
                <a:cs typeface="Times New Roman"/>
              </a:rPr>
              <a:t>125.</a:t>
            </a:r>
          </a:p>
          <a:p>
            <a:pPr marL="553085" indent="-229235" algn="just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b="1" spc="-5" dirty="0">
                <a:cs typeface="Times New Roman"/>
              </a:rPr>
              <a:t>Cantidad</a:t>
            </a:r>
            <a:endParaRPr lang="es-ES"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endParaRPr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50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393700"/>
            <a:ext cx="18059400" cy="102310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/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Batería</a:t>
            </a:r>
            <a:r>
              <a:rPr sz="2400" b="1" u="sng" spc="-2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3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Condensadores</a:t>
            </a:r>
            <a:endParaRPr sz="2400" b="1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2700" marR="7620" algn="just">
              <a:tabLst>
                <a:tab pos="1737995" algn="l"/>
              </a:tabLst>
            </a:pPr>
            <a:r>
              <a:rPr sz="2400" spc="-5" dirty="0">
                <a:cs typeface="Times New Roman"/>
              </a:rPr>
              <a:t>Seleccionando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	,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batería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condensadores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controlar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factor</a:t>
            </a:r>
            <a:r>
              <a:rPr sz="2400" spc="-2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instalación, </a:t>
            </a:r>
            <a:r>
              <a:rPr sz="2400" spc="-5" dirty="0">
                <a:cs typeface="Times New Roman"/>
              </a:rPr>
              <a:t>compensando</a:t>
            </a:r>
            <a:r>
              <a:rPr sz="2400" dirty="0">
                <a:cs typeface="Times New Roman"/>
              </a:rPr>
              <a:t> la </a:t>
            </a:r>
            <a:r>
              <a:rPr sz="2400" spc="-5" dirty="0">
                <a:cs typeface="Times New Roman"/>
              </a:rPr>
              <a:t>energía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reactiva.</a:t>
            </a:r>
            <a:endParaRPr sz="2400" dirty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r>
              <a:rPr sz="2400" dirty="0">
                <a:cs typeface="Times New Roman"/>
              </a:rPr>
              <a:t>La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reactiva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baja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realiza </a:t>
            </a:r>
            <a:r>
              <a:rPr sz="2400" spc="-5" dirty="0" err="1">
                <a:cs typeface="Times New Roman"/>
              </a:rPr>
              <a:t>mediante</a:t>
            </a:r>
            <a:r>
              <a:rPr sz="2400" spc="-5" dirty="0" smtClean="0">
                <a:cs typeface="Times New Roman"/>
              </a:rPr>
              <a:t>:</a:t>
            </a:r>
            <a:endParaRPr lang="es-ES" sz="2400" spc="-5" dirty="0" smtClean="0">
              <a:cs typeface="Times New Roman"/>
            </a:endParaRPr>
          </a:p>
          <a:p>
            <a:pPr marL="12700" algn="just">
              <a:spcBef>
                <a:spcPts val="850"/>
              </a:spcBef>
            </a:pPr>
            <a:endParaRPr sz="2400" dirty="0">
              <a:cs typeface="Times New Roman"/>
            </a:endParaRPr>
          </a:p>
          <a:p>
            <a:pPr marL="553085" marR="5080" indent="-228600" algn="just">
              <a:spcBef>
                <a:spcPts val="1035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Condensadores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fijos</a:t>
            </a:r>
            <a:r>
              <a:rPr sz="2400" dirty="0">
                <a:cs typeface="Times New Roman"/>
              </a:rPr>
              <a:t>: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realizando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instalación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mediante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interruptor</a:t>
            </a:r>
            <a:r>
              <a:rPr sz="2400" spc="-40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corte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 carga, interruptor automático, contactor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directamente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bornes </a:t>
            </a:r>
            <a:r>
              <a:rPr sz="2400" dirty="0">
                <a:cs typeface="Times New Roman"/>
              </a:rPr>
              <a:t>del </a:t>
            </a:r>
            <a:r>
              <a:rPr sz="2400" spc="-5" dirty="0" smtClean="0">
                <a:cs typeface="Times New Roman"/>
              </a:rPr>
              <a:t>receptor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quiere</a:t>
            </a:r>
            <a:r>
              <a:rPr sz="2400" spc="-5" dirty="0">
                <a:cs typeface="Times New Roman"/>
              </a:rPr>
              <a:t> compensar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maniobrando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ambos</a:t>
            </a:r>
            <a:r>
              <a:rPr sz="2400" dirty="0">
                <a:cs typeface="Times New Roman"/>
              </a:rPr>
              <a:t> conjuntamente.</a:t>
            </a:r>
          </a:p>
          <a:p>
            <a:pPr marL="553085" algn="just"/>
            <a:r>
              <a:rPr sz="2400" dirty="0">
                <a:cs typeface="Times New Roman"/>
              </a:rPr>
              <a:t>Esta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suele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usar</a:t>
            </a:r>
            <a:r>
              <a:rPr sz="2400" spc="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bornes</a:t>
            </a:r>
            <a:r>
              <a:rPr sz="2400" spc="3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motores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transformadores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cuando</a:t>
            </a:r>
            <a:r>
              <a:rPr sz="2400" spc="3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nivel</a:t>
            </a:r>
            <a:r>
              <a:rPr sz="2400" spc="-3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razonablemente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constante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(no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ay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riesgo</a:t>
            </a:r>
            <a:r>
              <a:rPr sz="2400" spc="-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sobrecompensación).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Hay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tener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cuenta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normativa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</a:t>
            </a:r>
            <a:r>
              <a:rPr sz="2400" dirty="0">
                <a:cs typeface="Times New Roman"/>
              </a:rPr>
              <a:t> (RBT-ITC-BT-43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apartado</a:t>
            </a:r>
            <a:r>
              <a:rPr sz="2400" dirty="0">
                <a:cs typeface="Times New Roman"/>
              </a:rPr>
              <a:t> 2.7)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especifica</a:t>
            </a:r>
            <a:r>
              <a:rPr sz="2400" spc="-5" dirty="0">
                <a:cs typeface="Times New Roman"/>
              </a:rPr>
              <a:t>:</a:t>
            </a:r>
            <a:endParaRPr sz="2400" dirty="0">
              <a:cs typeface="Times New Roman"/>
            </a:endParaRPr>
          </a:p>
          <a:p>
            <a:pPr marL="731520" lvl="1" indent="-229235" algn="just">
              <a:spcBef>
                <a:spcPts val="850"/>
              </a:spcBef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ningún </a:t>
            </a:r>
            <a:r>
              <a:rPr sz="2400" spc="-5" dirty="0">
                <a:cs typeface="Times New Roman"/>
              </a:rPr>
              <a:t>caso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 </a:t>
            </a:r>
            <a:r>
              <a:rPr sz="2400" spc="-5" dirty="0">
                <a:cs typeface="Times New Roman"/>
              </a:rPr>
              <a:t>absorbida </a:t>
            </a:r>
            <a:r>
              <a:rPr sz="2400" dirty="0">
                <a:cs typeface="Times New Roman"/>
              </a:rPr>
              <a:t>por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rede puede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capacitiva.</a:t>
            </a:r>
            <a:endParaRPr sz="2400" dirty="0">
              <a:cs typeface="Times New Roman"/>
            </a:endParaRPr>
          </a:p>
          <a:p>
            <a:pPr marL="731520" marR="8890" lvl="1" indent="-228600" algn="just">
              <a:spcBef>
                <a:spcPts val="65"/>
              </a:spcBef>
              <a:buFont typeface="Courier New"/>
              <a:buChar char="o"/>
              <a:tabLst>
                <a:tab pos="769620" algn="l"/>
                <a:tab pos="770255" algn="l"/>
              </a:tabLst>
            </a:pPr>
            <a:r>
              <a:rPr sz="2400" dirty="0"/>
              <a:t>	</a:t>
            </a:r>
            <a:r>
              <a:rPr sz="2400" spc="-5" dirty="0">
                <a:cs typeface="Times New Roman"/>
              </a:rPr>
              <a:t>La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compensación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fija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hacer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varias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</a:t>
            </a:r>
            <a:r>
              <a:rPr sz="2400" spc="2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siempre</a:t>
            </a:r>
            <a:r>
              <a:rPr sz="2400" spc="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funcionen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un único </a:t>
            </a:r>
            <a:r>
              <a:rPr sz="2400" spc="-5" dirty="0">
                <a:cs typeface="Times New Roman"/>
              </a:rPr>
              <a:t>interruptor.</a:t>
            </a:r>
            <a:endParaRPr sz="2400" dirty="0">
              <a:cs typeface="Times New Roman"/>
            </a:endParaRPr>
          </a:p>
          <a:p>
            <a:pPr marL="731520" marR="762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Para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compensar</a:t>
            </a:r>
            <a:r>
              <a:rPr sz="2400" spc="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completa</a:t>
            </a:r>
            <a:r>
              <a:rPr sz="2400" spc="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debe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recurrir</a:t>
            </a:r>
            <a:r>
              <a:rPr sz="2400" spc="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configuración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algn="just"/>
            <a:r>
              <a:rPr sz="2400" dirty="0">
                <a:cs typeface="Times New Roman"/>
              </a:rPr>
              <a:t>En</a:t>
            </a:r>
            <a:r>
              <a:rPr sz="2400" spc="3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resumen,</a:t>
            </a:r>
            <a:r>
              <a:rPr sz="2400" spc="3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</a:t>
            </a:r>
            <a:r>
              <a:rPr sz="2400" spc="3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configuración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aplica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aguas</a:t>
            </a:r>
            <a:r>
              <a:rPr sz="2400" spc="3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</a:t>
            </a:r>
            <a:r>
              <a:rPr sz="2400" spc="3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junto</a:t>
            </a:r>
            <a:r>
              <a:rPr sz="2400" spc="3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3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31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motores</a:t>
            </a:r>
            <a:r>
              <a:rPr sz="2400" spc="31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transformadores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se </a:t>
            </a:r>
            <a:r>
              <a:rPr sz="2400" spc="-5" dirty="0">
                <a:cs typeface="Times New Roman"/>
              </a:rPr>
              <a:t>quieren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compensar.</a:t>
            </a:r>
            <a:endParaRPr sz="2400" dirty="0">
              <a:cs typeface="Times New Roman"/>
            </a:endParaRPr>
          </a:p>
          <a:p>
            <a:pPr marL="553085" marR="5080" indent="-228600" algn="just">
              <a:spcBef>
                <a:spcPts val="1035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Baterías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automáticas</a:t>
            </a:r>
            <a:r>
              <a:rPr sz="2400" b="1" dirty="0">
                <a:cs typeface="Times New Roman"/>
              </a:rPr>
              <a:t> 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condensadores</a:t>
            </a:r>
            <a:r>
              <a:rPr sz="2400" spc="-5" dirty="0">
                <a:cs typeface="Times New Roman"/>
              </a:rPr>
              <a:t>: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proporciona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la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reactiva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necesaria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dentro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unos límites que </a:t>
            </a:r>
            <a:r>
              <a:rPr sz="2400" spc="-5" dirty="0">
                <a:cs typeface="Times New Roman"/>
              </a:rPr>
              <a:t>se requiere en cada momento. Estas </a:t>
            </a:r>
            <a:r>
              <a:rPr sz="2400" spc="-5" dirty="0" err="1">
                <a:cs typeface="Times New Roman"/>
              </a:rPr>
              <a:t>baterías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suelen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 en </a:t>
            </a:r>
            <a:r>
              <a:rPr sz="2400" dirty="0">
                <a:cs typeface="Times New Roman"/>
              </a:rPr>
              <a:t>la cabecera de </a:t>
            </a:r>
            <a:r>
              <a:rPr sz="2400" spc="5" dirty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instalación o </a:t>
            </a:r>
            <a:r>
              <a:rPr sz="2400" spc="-5" dirty="0">
                <a:cs typeface="Times New Roman"/>
              </a:rPr>
              <a:t>en el embarrado del </a:t>
            </a:r>
            <a:r>
              <a:rPr sz="2400" dirty="0">
                <a:cs typeface="Times New Roman"/>
              </a:rPr>
              <a:t>cuadro </a:t>
            </a:r>
            <a:r>
              <a:rPr sz="2400" spc="-5" dirty="0">
                <a:cs typeface="Times New Roman"/>
              </a:rPr>
              <a:t>general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baja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tensión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cuadros </a:t>
            </a:r>
            <a:r>
              <a:rPr sz="2400" spc="-5" dirty="0">
                <a:cs typeface="Times New Roman"/>
              </a:rPr>
              <a:t>secundarios </a:t>
            </a:r>
            <a:r>
              <a:rPr sz="2400" dirty="0">
                <a:cs typeface="Times New Roman"/>
              </a:rPr>
              <a:t>muy cargados. </a:t>
            </a:r>
            <a:r>
              <a:rPr sz="2400" spc="-5" dirty="0">
                <a:cs typeface="Times New Roman"/>
              </a:rPr>
              <a:t>Estos equipos </a:t>
            </a:r>
            <a:r>
              <a:rPr sz="2400" spc="-5" dirty="0" err="1">
                <a:cs typeface="Times New Roman"/>
              </a:rPr>
              <a:t>están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compuestos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1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tres</a:t>
            </a:r>
            <a:r>
              <a:rPr sz="2400" dirty="0">
                <a:cs typeface="Times New Roman"/>
              </a:rPr>
              <a:t> elementos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principales:</a:t>
            </a:r>
            <a:endParaRPr sz="2400" dirty="0">
              <a:cs typeface="Times New Roman"/>
            </a:endParaRPr>
          </a:p>
          <a:p>
            <a:pPr marL="731520" marR="762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Regulador: </a:t>
            </a:r>
            <a:r>
              <a:rPr sz="2400" dirty="0">
                <a:cs typeface="Times New Roman"/>
              </a:rPr>
              <a:t>mide </a:t>
            </a:r>
            <a:r>
              <a:rPr sz="2400" spc="-5" dirty="0">
                <a:cs typeface="Times New Roman"/>
              </a:rPr>
              <a:t>el cosφ </a:t>
            </a:r>
            <a:r>
              <a:rPr sz="2400" dirty="0">
                <a:cs typeface="Times New Roman"/>
              </a:rPr>
              <a:t>y manda </a:t>
            </a:r>
            <a:r>
              <a:rPr sz="2400" spc="-5" dirty="0">
                <a:cs typeface="Times New Roman"/>
              </a:rPr>
              <a:t>órdenes </a:t>
            </a:r>
            <a:r>
              <a:rPr sz="2400" dirty="0">
                <a:cs typeface="Times New Roman"/>
              </a:rPr>
              <a:t>a los </a:t>
            </a:r>
            <a:r>
              <a:rPr sz="2400" spc="-5" dirty="0">
                <a:cs typeface="Times New Roman"/>
              </a:rPr>
              <a:t>contactores </a:t>
            </a:r>
            <a:r>
              <a:rPr sz="2400" dirty="0">
                <a:cs typeface="Times New Roman"/>
              </a:rPr>
              <a:t>para </a:t>
            </a:r>
            <a:r>
              <a:rPr sz="2400" dirty="0" err="1">
                <a:cs typeface="Times New Roman"/>
              </a:rPr>
              <a:t>aproximarse</a:t>
            </a:r>
            <a:r>
              <a:rPr sz="2400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lo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máximo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posible </a:t>
            </a:r>
            <a:r>
              <a:rPr sz="2400" spc="-5" dirty="0">
                <a:cs typeface="Times New Roman"/>
              </a:rPr>
              <a:t>al cosφ </a:t>
            </a:r>
            <a:r>
              <a:rPr sz="2400" dirty="0">
                <a:cs typeface="Times New Roman"/>
              </a:rPr>
              <a:t>objetivo, </a:t>
            </a:r>
            <a:r>
              <a:rPr sz="2400" spc="-5" dirty="0">
                <a:cs typeface="Times New Roman"/>
              </a:rPr>
              <a:t>conectando </a:t>
            </a:r>
            <a:r>
              <a:rPr sz="2400" dirty="0">
                <a:cs typeface="Times New Roman"/>
              </a:rPr>
              <a:t>los distintos </a:t>
            </a:r>
            <a:r>
              <a:rPr sz="2400" spc="-5" dirty="0">
                <a:cs typeface="Times New Roman"/>
              </a:rPr>
              <a:t>escalones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potencia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reactiva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marR="7620" lvl="1" indent="-228600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Contactores: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encargados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condensadores</a:t>
            </a:r>
            <a:r>
              <a:rPr sz="2400" dirty="0">
                <a:cs typeface="Times New Roman"/>
              </a:rPr>
              <a:t> que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conforman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batería</a:t>
            </a:r>
            <a:r>
              <a:rPr sz="2400" spc="-5" dirty="0">
                <a:cs typeface="Times New Roman"/>
              </a:rPr>
              <a:t>.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número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escalones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equipo </a:t>
            </a:r>
            <a:r>
              <a:rPr sz="2400" dirty="0">
                <a:cs typeface="Times New Roman"/>
              </a:rPr>
              <a:t>depende del </a:t>
            </a:r>
            <a:r>
              <a:rPr sz="2400" spc="-5" dirty="0">
                <a:cs typeface="Times New Roman"/>
              </a:rPr>
              <a:t>número </a:t>
            </a:r>
            <a:r>
              <a:rPr sz="2400" dirty="0">
                <a:cs typeface="Times New Roman"/>
              </a:rPr>
              <a:t>de </a:t>
            </a:r>
            <a:r>
              <a:rPr sz="2400" dirty="0" err="1">
                <a:cs typeface="Times New Roman"/>
              </a:rPr>
              <a:t>salidas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del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regulador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731520" lvl="1" indent="-229235" algn="just">
              <a:buFont typeface="Courier New"/>
              <a:buChar char="o"/>
              <a:tabLst>
                <a:tab pos="732155" algn="l"/>
              </a:tabLst>
            </a:pPr>
            <a:r>
              <a:rPr sz="2400" spc="-5" dirty="0">
                <a:cs typeface="Times New Roman"/>
              </a:rPr>
              <a:t>Condensadores: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encargados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aportar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energía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reactiva.</a:t>
            </a:r>
            <a:endParaRPr sz="2400" dirty="0">
              <a:cs typeface="Times New Roman"/>
            </a:endParaRPr>
          </a:p>
          <a:p>
            <a:pPr marL="731520" algn="just"/>
            <a:r>
              <a:rPr sz="2400" dirty="0">
                <a:cs typeface="Times New Roman"/>
              </a:rPr>
              <a:t>Donde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baterías 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condensadores,</a:t>
            </a:r>
            <a:r>
              <a:rPr sz="2400" dirty="0">
                <a:cs typeface="Times New Roman"/>
              </a:rPr>
              <a:t> depende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compensación</a:t>
            </a:r>
            <a:r>
              <a:rPr sz="2400" spc="-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 </a:t>
            </a:r>
            <a:r>
              <a:rPr sz="2400" spc="-5" dirty="0">
                <a:cs typeface="Times New Roman"/>
              </a:rPr>
              <a:t>quiera,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simplificando,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</a:t>
            </a:r>
            <a:r>
              <a:rPr sz="2400" dirty="0">
                <a:cs typeface="Times New Roman"/>
              </a:rPr>
              <a:t> optar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 </a:t>
            </a:r>
            <a:r>
              <a:rPr sz="2400" dirty="0">
                <a:cs typeface="Times New Roman"/>
              </a:rPr>
              <a:t>tres</a:t>
            </a:r>
            <a:r>
              <a:rPr sz="2400" spc="15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tipos</a:t>
            </a:r>
            <a:r>
              <a:rPr sz="2400" dirty="0" smtClean="0">
                <a:cs typeface="Times New Roman"/>
              </a:rPr>
              <a:t>:</a:t>
            </a:r>
            <a:endParaRPr lang="es-ES" sz="2400" dirty="0" smtClean="0">
              <a:cs typeface="Times New Roman"/>
            </a:endParaRPr>
          </a:p>
          <a:p>
            <a:pPr marL="731520" algn="just"/>
            <a:endParaRPr lang="es-ES" sz="2400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9156" y="1079500"/>
            <a:ext cx="662939" cy="835659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3556" y="393700"/>
            <a:ext cx="1805940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spc="-5" dirty="0" err="1" smtClean="0">
                <a:cs typeface="Times New Roman"/>
              </a:rPr>
              <a:t>Compensación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individual: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cada</a:t>
            </a:r>
            <a:r>
              <a:rPr sz="2400" dirty="0">
                <a:cs typeface="Times New Roman"/>
              </a:rPr>
              <a:t> receptor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carga.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 err="1">
                <a:cs typeface="Times New Roman"/>
                <a:hlinkClick r:id="rId2" action="ppaction://hlinksldjump"/>
              </a:rPr>
              <a:t>Figura</a:t>
            </a:r>
            <a:r>
              <a:rPr sz="2400" spc="10" dirty="0">
                <a:cs typeface="Times New Roman"/>
                <a:hlinkClick r:id="rId2" action="ppaction://hlinksldjump"/>
              </a:rPr>
              <a:t> </a:t>
            </a:r>
            <a:r>
              <a:rPr sz="2400" dirty="0" smtClean="0">
                <a:cs typeface="Times New Roman"/>
                <a:hlinkClick r:id="rId2" action="ppaction://hlinksldjump"/>
              </a:rPr>
              <a:t>89</a:t>
            </a:r>
            <a:r>
              <a:rPr sz="2400" dirty="0" smtClean="0">
                <a:cs typeface="Times New Roman"/>
              </a:rPr>
              <a:t>.</a:t>
            </a:r>
            <a:endParaRPr lang="es-ES" sz="2400" dirty="0" smtClean="0">
              <a:cs typeface="Times New Roman"/>
            </a:endParaRP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 smtClean="0">
                <a:latin typeface="Times New Roman"/>
                <a:cs typeface="Times New Roman"/>
              </a:rPr>
              <a:t>Compensación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por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grupos</a:t>
            </a:r>
            <a:r>
              <a:rPr lang="es-ES" sz="2400" dirty="0">
                <a:latin typeface="Times New Roman"/>
                <a:cs typeface="Times New Roman"/>
              </a:rPr>
              <a:t> o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parcial: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las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baterías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automáticas</a:t>
            </a:r>
            <a:r>
              <a:rPr lang="es-ES" sz="2400" dirty="0">
                <a:latin typeface="Times New Roman"/>
                <a:cs typeface="Times New Roman"/>
              </a:rPr>
              <a:t> de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condensadores (</a:t>
            </a:r>
            <a:r>
              <a:rPr lang="es-ES" sz="2400" spc="-5" dirty="0">
                <a:latin typeface="Times New Roman"/>
                <a:cs typeface="Times New Roman"/>
              </a:rPr>
              <a:t>marcadas en </a:t>
            </a:r>
            <a:r>
              <a:rPr lang="es-ES" sz="2400" dirty="0">
                <a:latin typeface="Times New Roman"/>
                <a:cs typeface="Times New Roman"/>
              </a:rPr>
              <a:t>rojo </a:t>
            </a:r>
            <a:r>
              <a:rPr lang="es-ES" sz="2400" spc="-5" dirty="0">
                <a:latin typeface="Times New Roman"/>
                <a:cs typeface="Times New Roman"/>
              </a:rPr>
              <a:t>en </a:t>
            </a:r>
            <a:r>
              <a:rPr lang="es-ES" sz="2400" dirty="0">
                <a:latin typeface="Times New Roman"/>
                <a:cs typeface="Times New Roman"/>
              </a:rPr>
              <a:t>la </a:t>
            </a:r>
            <a:r>
              <a:rPr lang="es-ES" sz="2400" spc="-5" dirty="0">
                <a:latin typeface="Times New Roman"/>
                <a:cs typeface="Times New Roman"/>
                <a:hlinkClick r:id="rId3" action="ppaction://hlinksldjump"/>
              </a:rPr>
              <a:t>Figura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90</a:t>
            </a:r>
            <a:r>
              <a:rPr lang="es-ES" sz="2400" dirty="0">
                <a:latin typeface="Times New Roman"/>
                <a:cs typeface="Times New Roman"/>
              </a:rPr>
              <a:t>) </a:t>
            </a:r>
            <a:r>
              <a:rPr lang="es-ES" sz="2400" spc="-5" dirty="0">
                <a:latin typeface="Times New Roman"/>
                <a:cs typeface="Times New Roman"/>
              </a:rPr>
              <a:t>están conectadas en el embarrado </a:t>
            </a:r>
            <a:r>
              <a:rPr lang="es-ES" sz="2400" spc="5" dirty="0">
                <a:latin typeface="Times New Roman"/>
                <a:cs typeface="Times New Roman"/>
              </a:rPr>
              <a:t>de </a:t>
            </a:r>
            <a:r>
              <a:rPr lang="es-ES" sz="2400" dirty="0">
                <a:latin typeface="Times New Roman"/>
                <a:cs typeface="Times New Roman"/>
              </a:rPr>
              <a:t>cada </a:t>
            </a:r>
            <a:r>
              <a:rPr lang="es-ES" sz="2400" dirty="0" smtClean="0">
                <a:latin typeface="Times New Roman"/>
                <a:cs typeface="Times New Roman"/>
              </a:rPr>
              <a:t>cuadro de</a:t>
            </a:r>
            <a:r>
              <a:rPr lang="es-ES" sz="2400" spc="-1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distribución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local.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24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90</a:t>
            </a:r>
            <a:r>
              <a:rPr lang="es-ES" sz="2400" dirty="0" smtClean="0">
                <a:latin typeface="Times New Roman"/>
                <a:cs typeface="Times New Roman"/>
              </a:rPr>
              <a:t>.</a:t>
            </a: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lang="es-ES" sz="2400" spc="-5" dirty="0">
                <a:latin typeface="Times New Roman"/>
                <a:cs typeface="Times New Roman"/>
              </a:rPr>
              <a:t>Compensación</a:t>
            </a:r>
            <a:r>
              <a:rPr lang="es-ES" sz="2400" spc="3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global:</a:t>
            </a:r>
            <a:r>
              <a:rPr lang="es-ES" sz="2400" spc="3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batería</a:t>
            </a:r>
            <a:r>
              <a:rPr lang="es-ES" sz="2400" spc="25" dirty="0">
                <a:latin typeface="Times New Roman"/>
                <a:cs typeface="Times New Roman"/>
              </a:rPr>
              <a:t> </a:t>
            </a:r>
            <a:r>
              <a:rPr lang="es-ES" sz="2400" spc="5" dirty="0">
                <a:latin typeface="Times New Roman"/>
                <a:cs typeface="Times New Roman"/>
              </a:rPr>
              <a:t>de</a:t>
            </a:r>
            <a:r>
              <a:rPr lang="es-ES" sz="2400" spc="1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condensadores</a:t>
            </a:r>
            <a:r>
              <a:rPr lang="es-ES" sz="2400" spc="3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automática</a:t>
            </a:r>
            <a:r>
              <a:rPr lang="es-ES" sz="2400" spc="3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está</a:t>
            </a:r>
            <a:r>
              <a:rPr lang="es-ES" sz="2400" spc="2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conectada</a:t>
            </a:r>
            <a:r>
              <a:rPr lang="es-ES" sz="2400" spc="35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al embarrado</a:t>
            </a:r>
            <a:r>
              <a:rPr lang="es-ES" sz="2400" spc="5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del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cuadro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de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distribución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principal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1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baja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tensión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(CGBT).</a:t>
            </a:r>
            <a:r>
              <a:rPr lang="es-ES" sz="2400" spc="2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lang="es-ES" sz="24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2" action="ppaction://hlinksldjump"/>
              </a:rPr>
              <a:t>91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endParaRPr lang="es-ES" sz="2400" dirty="0">
              <a:latin typeface="Times New Roman"/>
              <a:cs typeface="Times New Roman"/>
            </a:endParaRPr>
          </a:p>
          <a:p>
            <a:pPr marL="553085" indent="-229235" algn="just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endParaRPr sz="2400" dirty="0">
              <a:cs typeface="Times New Roman"/>
            </a:endParaRPr>
          </a:p>
        </p:txBody>
      </p:sp>
      <p:sp>
        <p:nvSpPr>
          <p:cNvPr id="6" name="object 8"/>
          <p:cNvSpPr txBox="1"/>
          <p:nvPr/>
        </p:nvSpPr>
        <p:spPr>
          <a:xfrm>
            <a:off x="11638756" y="7537443"/>
            <a:ext cx="7070090" cy="902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463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90: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compensación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por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grupos</a:t>
            </a:r>
            <a:r>
              <a:rPr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parcial.</a:t>
            </a:r>
            <a:endParaRPr sz="2400" b="1" dirty="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8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556" y="2974362"/>
            <a:ext cx="6096000" cy="4124938"/>
          </a:xfrm>
          <a:prstGeom prst="rect">
            <a:avLst/>
          </a:prstGeom>
        </p:spPr>
      </p:pic>
      <p:pic>
        <p:nvPicPr>
          <p:cNvPr id="9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93414" y="2527300"/>
            <a:ext cx="6279542" cy="4572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-629444" y="7251700"/>
            <a:ext cx="6612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2847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89: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compensación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individual.</a:t>
            </a:r>
            <a:endParaRPr lang="es-ES" sz="2400" b="1" dirty="0">
              <a:latin typeface="Times New Roman"/>
              <a:cs typeface="Times New Roman"/>
            </a:endParaRPr>
          </a:p>
        </p:txBody>
      </p:sp>
      <p:pic>
        <p:nvPicPr>
          <p:cNvPr id="10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09556" y="4432300"/>
            <a:ext cx="5683858" cy="605113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943556" y="9890980"/>
            <a:ext cx="4372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91: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compensación global.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05910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13556" y="469900"/>
            <a:ext cx="8839200" cy="7935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865"/>
              </a:spcBef>
            </a:pPr>
            <a:r>
              <a:rPr sz="2400" dirty="0" err="1" smtClean="0">
                <a:cs typeface="Times New Roman"/>
              </a:rPr>
              <a:t>En</a:t>
            </a:r>
            <a:r>
              <a:rPr sz="2400" spc="14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Simaris,</a:t>
            </a:r>
            <a:r>
              <a:rPr sz="2400" spc="1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al</a:t>
            </a:r>
            <a:r>
              <a:rPr sz="2400" spc="1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situar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batería</a:t>
            </a:r>
            <a:r>
              <a:rPr sz="2400" spc="16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condensadores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sobre</a:t>
            </a:r>
            <a:r>
              <a:rPr sz="2400" spc="1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pantalla</a:t>
            </a:r>
            <a:r>
              <a:rPr sz="2400" spc="1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gráficos,</a:t>
            </a:r>
            <a:r>
              <a:rPr sz="2400" spc="1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aparecerá</a:t>
            </a:r>
            <a:r>
              <a:rPr sz="2400" spc="13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ventana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configuración,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spc="-10" dirty="0">
                <a:cs typeface="Times New Roman"/>
                <a:hlinkClick r:id="rId2" action="ppaction://hlinksldjump"/>
              </a:rPr>
              <a:t> </a:t>
            </a:r>
            <a:r>
              <a:rPr sz="2400" dirty="0">
                <a:cs typeface="Times New Roman"/>
                <a:hlinkClick r:id="rId2" action="ppaction://hlinksldjump"/>
              </a:rPr>
              <a:t>92,</a:t>
            </a:r>
            <a:r>
              <a:rPr sz="2400" spc="10" dirty="0">
                <a:cs typeface="Times New Roman"/>
                <a:hlinkClick r:id="rId2" action="ppaction://hlinksldjump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campos: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Configuración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sistema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inmutable.</a:t>
            </a:r>
            <a:endParaRPr sz="2400" dirty="0">
              <a:cs typeface="Times New Roman"/>
            </a:endParaRPr>
          </a:p>
          <a:p>
            <a:pPr marL="553085" marR="157480" indent="-228600" algn="just"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 de</a:t>
            </a:r>
            <a:r>
              <a:rPr sz="2400" b="1" spc="-5" dirty="0">
                <a:cs typeface="Times New Roman"/>
              </a:rPr>
              <a:t> interruptor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interruptor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protección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la batería, </a:t>
            </a:r>
            <a:r>
              <a:rPr sz="2400" spc="-5" dirty="0">
                <a:cs typeface="Times New Roman"/>
              </a:rPr>
              <a:t>si</a:t>
            </a:r>
            <a:r>
              <a:rPr sz="2400" dirty="0">
                <a:cs typeface="Times New Roman"/>
              </a:rPr>
              <a:t> 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1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pone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ninguno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será </a:t>
            </a:r>
            <a:r>
              <a:rPr sz="2400" dirty="0">
                <a:cs typeface="Times New Roman"/>
              </a:rPr>
              <a:t>un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condensador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fijo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no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podrá </a:t>
            </a:r>
            <a:r>
              <a:rPr sz="2400" spc="-5" dirty="0">
                <a:cs typeface="Times New Roman"/>
              </a:rPr>
              <a:t>situar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otro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interruptor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abajo.</a:t>
            </a:r>
            <a:endParaRPr sz="2400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conexión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cable/línea </a:t>
            </a:r>
            <a:r>
              <a:rPr sz="2400" dirty="0">
                <a:cs typeface="Times New Roman"/>
              </a:rPr>
              <a:t>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(seleccionar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tipo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barras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después).</a:t>
            </a:r>
          </a:p>
          <a:p>
            <a:pPr marL="553085" indent="-229235" algn="just">
              <a:spcBef>
                <a:spcPts val="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Longitud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[m].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Tipo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interruptor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contactor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controlado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por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regulador de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batería.</a:t>
            </a:r>
            <a:endParaRPr sz="2400" dirty="0">
              <a:cs typeface="Times New Roman"/>
            </a:endParaRPr>
          </a:p>
          <a:p>
            <a:pPr marL="553085" marR="47625" indent="-228600" algn="just">
              <a:spcBef>
                <a:spcPts val="8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Potencia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reactiva</a:t>
            </a:r>
            <a:r>
              <a:rPr sz="2400" b="1" dirty="0">
                <a:cs typeface="Times New Roman"/>
              </a:rPr>
              <a:t> por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pasos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[kvar]:</a:t>
            </a:r>
            <a:r>
              <a:rPr sz="2400" b="1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valor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potencia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aparente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 escalón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puede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conectar</a:t>
            </a:r>
            <a:r>
              <a:rPr sz="2400" dirty="0">
                <a:cs typeface="Times New Roman"/>
              </a:rPr>
              <a:t> 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desconectar,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solo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comprende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unos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escalones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concretos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hasta </a:t>
            </a:r>
            <a:r>
              <a:rPr sz="2400" dirty="0">
                <a:cs typeface="Times New Roman"/>
              </a:rPr>
              <a:t>500 </a:t>
            </a:r>
            <a:r>
              <a:rPr sz="2400" spc="-5" dirty="0">
                <a:cs typeface="Times New Roman"/>
              </a:rPr>
              <a:t>kvar.</a:t>
            </a:r>
            <a:endParaRPr sz="2400" dirty="0">
              <a:cs typeface="Times New Roman"/>
            </a:endParaRPr>
          </a:p>
          <a:p>
            <a:pPr marL="553085" marR="463550" indent="-228600" algn="just"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Módulos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condensadores/capacitores:</a:t>
            </a:r>
            <a:r>
              <a:rPr sz="2400" b="1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módulos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dirty="0" err="1">
                <a:cs typeface="Times New Roman"/>
              </a:rPr>
              <a:t>componen</a:t>
            </a:r>
            <a:r>
              <a:rPr sz="2400" spc="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batería</a:t>
            </a:r>
            <a:r>
              <a:rPr sz="2400" spc="-5" dirty="0">
                <a:cs typeface="Times New Roman"/>
              </a:rPr>
              <a:t>, Simaris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ofrece </a:t>
            </a:r>
            <a:r>
              <a:rPr sz="2400" spc="5" dirty="0">
                <a:cs typeface="Times New Roman"/>
              </a:rPr>
              <a:t>la </a:t>
            </a:r>
            <a:r>
              <a:rPr sz="2400" dirty="0">
                <a:cs typeface="Times New Roman"/>
              </a:rPr>
              <a:t>posibilidad 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</a:t>
            </a:r>
            <a:r>
              <a:rPr sz="2400" dirty="0">
                <a:cs typeface="Times New Roman"/>
              </a:rPr>
              <a:t> 10 módulos.</a:t>
            </a:r>
          </a:p>
          <a:p>
            <a:pPr marL="553085" marR="5715" indent="-228600" algn="just">
              <a:spcBef>
                <a:spcPts val="8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Módulos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conectados:</a:t>
            </a:r>
            <a:r>
              <a:rPr sz="2400" b="1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número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12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módulos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conectados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simultáneamente,</a:t>
            </a:r>
            <a:r>
              <a:rPr sz="2400" spc="1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hasta</a:t>
            </a:r>
            <a:r>
              <a:rPr sz="2400" spc="12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máximo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número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módulos que</a:t>
            </a:r>
            <a:r>
              <a:rPr sz="2400" spc="-5" dirty="0">
                <a:cs typeface="Times New Roman"/>
              </a:rPr>
              <a:t> componen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batería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2956" y="1155700"/>
            <a:ext cx="7239000" cy="670559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9351962" y="8547100"/>
            <a:ext cx="90550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43050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92: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la</a:t>
            </a:r>
            <a:r>
              <a:rPr lang="es-ES" sz="2400" b="1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batería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condensadores.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5956" y="241300"/>
            <a:ext cx="17907000" cy="367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2400" b="1" u="sng" spc="-5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Carga</a:t>
            </a:r>
            <a:r>
              <a:rPr sz="2400" b="1" u="sng" spc="-3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u="sng" spc="-3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u="sng" dirty="0" err="1" smtClean="0">
                <a:uFill>
                  <a:solidFill>
                    <a:srgbClr val="000000"/>
                  </a:solidFill>
                </a:uFill>
                <a:cs typeface="Times New Roman"/>
              </a:rPr>
              <a:t>Reserva</a:t>
            </a:r>
            <a:endParaRPr lang="es-ES" sz="2400" b="1" u="sng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endParaRPr lang="es-ES" sz="2400" u="sng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12700" marR="6350" algn="just">
              <a:spcBef>
                <a:spcPts val="50"/>
              </a:spcBef>
            </a:pPr>
            <a:r>
              <a:rPr lang="es-ES" sz="2400" spc="-5" dirty="0">
                <a:cs typeface="Times New Roman"/>
              </a:rPr>
              <a:t>Seleccionando el </a:t>
            </a:r>
            <a:r>
              <a:rPr lang="es-ES" sz="2400" spc="-5" dirty="0" smtClean="0">
                <a:cs typeface="Times New Roman"/>
              </a:rPr>
              <a:t>icono</a:t>
            </a:r>
            <a:r>
              <a:rPr lang="es-ES" sz="2400" spc="290" dirty="0" smtClean="0">
                <a:cs typeface="Times New Roman"/>
              </a:rPr>
              <a:t> </a:t>
            </a:r>
            <a:r>
              <a:rPr lang="es-ES" sz="2400" dirty="0" smtClean="0">
                <a:cs typeface="Times New Roman"/>
              </a:rPr>
              <a:t>, </a:t>
            </a:r>
            <a:r>
              <a:rPr lang="es-ES" sz="2400" spc="-5" dirty="0">
                <a:cs typeface="Times New Roman"/>
              </a:rPr>
              <a:t>se </a:t>
            </a:r>
            <a:r>
              <a:rPr lang="es-ES" sz="2400" dirty="0">
                <a:cs typeface="Times New Roman"/>
              </a:rPr>
              <a:t>sitúa una carga llamada de </a:t>
            </a:r>
            <a:r>
              <a:rPr lang="es-ES" sz="2400" spc="-5" dirty="0">
                <a:cs typeface="Times New Roman"/>
              </a:rPr>
              <a:t>reserva,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es el circuito </a:t>
            </a:r>
            <a:r>
              <a:rPr lang="es-ES" sz="2400" spc="-5" dirty="0" smtClean="0">
                <a:cs typeface="Times New Roman"/>
              </a:rPr>
              <a:t>terminal </a:t>
            </a:r>
            <a:r>
              <a:rPr lang="es-ES" sz="2400" dirty="0" smtClean="0">
                <a:cs typeface="Times New Roman"/>
              </a:rPr>
              <a:t>más </a:t>
            </a:r>
            <a:r>
              <a:rPr lang="es-ES" sz="2400" spc="-5" dirty="0">
                <a:cs typeface="Times New Roman"/>
              </a:rPr>
              <a:t>sencillo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 err="1">
                <a:cs typeface="Times New Roman"/>
              </a:rPr>
              <a:t>Simaris</a:t>
            </a:r>
            <a:r>
              <a:rPr lang="es-ES" sz="2400" spc="-5" dirty="0">
                <a:cs typeface="Times New Roman"/>
              </a:rPr>
              <a:t>, </a:t>
            </a:r>
            <a:r>
              <a:rPr lang="es-ES" sz="2400" dirty="0">
                <a:cs typeface="Times New Roman"/>
              </a:rPr>
              <a:t>ya que </a:t>
            </a:r>
            <a:r>
              <a:rPr lang="es-ES" sz="2400" spc="-5" dirty="0">
                <a:cs typeface="Times New Roman"/>
              </a:rPr>
              <a:t>tras situarse </a:t>
            </a:r>
            <a:r>
              <a:rPr lang="es-ES" sz="2400" dirty="0">
                <a:cs typeface="Times New Roman"/>
              </a:rPr>
              <a:t>sobre la </a:t>
            </a:r>
            <a:r>
              <a:rPr lang="es-ES" sz="2400" spc="-5" dirty="0">
                <a:cs typeface="Times New Roman"/>
              </a:rPr>
              <a:t>ventana </a:t>
            </a:r>
            <a:r>
              <a:rPr lang="es-ES" sz="2400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gráficos aparecerá su venta </a:t>
            </a:r>
            <a:r>
              <a:rPr lang="es-ES" sz="2400" dirty="0" smtClean="0">
                <a:cs typeface="Times New Roman"/>
              </a:rPr>
              <a:t>de </a:t>
            </a:r>
            <a:r>
              <a:rPr lang="es-ES" sz="2400" spc="-5" dirty="0" smtClean="0">
                <a:cs typeface="Times New Roman"/>
              </a:rPr>
              <a:t>configuración</a:t>
            </a:r>
            <a:r>
              <a:rPr lang="es-ES" sz="2400" spc="-5" dirty="0">
                <a:cs typeface="Times New Roman"/>
              </a:rPr>
              <a:t>,</a:t>
            </a:r>
            <a:r>
              <a:rPr lang="es-ES" sz="2400" dirty="0">
                <a:cs typeface="Times New Roman"/>
              </a:rPr>
              <a:t> siendo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necesario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tan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solo </a:t>
            </a:r>
            <a:r>
              <a:rPr lang="es-ES" sz="2400" spc="-5" dirty="0">
                <a:cs typeface="Times New Roman"/>
              </a:rPr>
              <a:t>rellenar</a:t>
            </a:r>
            <a:r>
              <a:rPr lang="es-ES" sz="2400" spc="1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dos</a:t>
            </a:r>
            <a:r>
              <a:rPr lang="es-ES" sz="2400" spc="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campos,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ver</a:t>
            </a:r>
            <a:r>
              <a:rPr lang="es-ES" sz="2400" spc="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  <a:hlinkClick r:id="rId2" action="ppaction://hlinksldjump"/>
              </a:rPr>
              <a:t>Figura </a:t>
            </a:r>
            <a:r>
              <a:rPr lang="es-ES" sz="2400" dirty="0">
                <a:cs typeface="Times New Roman"/>
                <a:hlinkClick r:id="rId2" action="ppaction://hlinksldjump"/>
              </a:rPr>
              <a:t>93</a:t>
            </a:r>
            <a:r>
              <a:rPr lang="es-ES" sz="2400" dirty="0">
                <a:cs typeface="Times New Roman"/>
              </a:rPr>
              <a:t>:</a:t>
            </a:r>
          </a:p>
          <a:p>
            <a:pPr marL="553085" marR="10160" indent="-228600" algn="just">
              <a:spcBef>
                <a:spcPts val="103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Corriente nominal [A]: </a:t>
            </a:r>
            <a:r>
              <a:rPr lang="es-ES" sz="2400" spc="-5" dirty="0">
                <a:cs typeface="Times New Roman"/>
              </a:rPr>
              <a:t>intensidad </a:t>
            </a:r>
            <a:r>
              <a:rPr lang="es-ES" sz="2400" dirty="0">
                <a:cs typeface="Times New Roman"/>
              </a:rPr>
              <a:t>que </a:t>
            </a:r>
            <a:r>
              <a:rPr lang="es-ES" sz="2400" spc="-5" dirty="0">
                <a:cs typeface="Times New Roman"/>
              </a:rPr>
              <a:t>precisa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carga. </a:t>
            </a:r>
            <a:r>
              <a:rPr lang="es-ES" sz="2400" dirty="0">
                <a:cs typeface="Times New Roman"/>
              </a:rPr>
              <a:t>Automáticamente </a:t>
            </a:r>
            <a:r>
              <a:rPr lang="es-ES" sz="2400" spc="-5" dirty="0">
                <a:cs typeface="Times New Roman"/>
              </a:rPr>
              <a:t>rellena </a:t>
            </a:r>
            <a:r>
              <a:rPr lang="es-ES" sz="2400" spc="-5" dirty="0" smtClean="0">
                <a:cs typeface="Times New Roman"/>
              </a:rPr>
              <a:t>el siguiente </a:t>
            </a:r>
            <a:r>
              <a:rPr lang="es-ES" sz="2400" spc="-5" dirty="0">
                <a:cs typeface="Times New Roman"/>
              </a:rPr>
              <a:t>campo</a:t>
            </a:r>
            <a:r>
              <a:rPr lang="es-ES" sz="2400" dirty="0">
                <a:cs typeface="Times New Roman"/>
              </a:rPr>
              <a:t> de potencia.</a:t>
            </a:r>
          </a:p>
          <a:p>
            <a:pPr marL="553085" marR="5080" indent="-228600" algn="just">
              <a:spcBef>
                <a:spcPts val="85"/>
              </a:spcBef>
              <a:buFont typeface="Symbol"/>
              <a:buChar char=""/>
              <a:tabLst>
                <a:tab pos="553720" algn="l"/>
              </a:tabLst>
            </a:pPr>
            <a:r>
              <a:rPr lang="es-ES" sz="2400" b="1" spc="-5" dirty="0">
                <a:cs typeface="Times New Roman"/>
              </a:rPr>
              <a:t>Potencia</a:t>
            </a:r>
            <a:r>
              <a:rPr lang="es-ES" sz="2400" b="1" spc="-7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activa</a:t>
            </a:r>
            <a:r>
              <a:rPr lang="es-ES" sz="2400" b="1" spc="-6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[kW]:</a:t>
            </a:r>
            <a:r>
              <a:rPr lang="es-ES" sz="2400" b="1" spc="-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potencia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demandada</a:t>
            </a:r>
            <a:r>
              <a:rPr lang="es-ES" sz="2400" spc="-7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por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la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carga,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hasta</a:t>
            </a:r>
            <a:r>
              <a:rPr lang="es-ES" sz="2400" spc="-70" dirty="0">
                <a:cs typeface="Times New Roman"/>
              </a:rPr>
              <a:t> </a:t>
            </a:r>
            <a:r>
              <a:rPr lang="es-ES" sz="2400" spc="10" dirty="0">
                <a:cs typeface="Times New Roman"/>
              </a:rPr>
              <a:t>un</a:t>
            </a:r>
            <a:r>
              <a:rPr lang="es-ES" sz="2400" spc="-5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máximo</a:t>
            </a:r>
            <a:r>
              <a:rPr lang="es-ES" sz="2400" spc="-6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de</a:t>
            </a:r>
            <a:r>
              <a:rPr lang="es-ES" sz="2400" spc="-5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2000</a:t>
            </a:r>
            <a:r>
              <a:rPr lang="es-ES" sz="2400" spc="-6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kW</a:t>
            </a:r>
            <a:r>
              <a:rPr lang="es-ES" sz="2400" spc="-5" dirty="0" smtClean="0">
                <a:cs typeface="Times New Roman"/>
              </a:rPr>
              <a:t>. Automáticamente </a:t>
            </a:r>
            <a:r>
              <a:rPr lang="es-ES" sz="2400" spc="-5" dirty="0">
                <a:cs typeface="Times New Roman"/>
              </a:rPr>
              <a:t>rellenado si se </a:t>
            </a:r>
            <a:r>
              <a:rPr lang="es-ES" sz="2400" dirty="0">
                <a:cs typeface="Times New Roman"/>
              </a:rPr>
              <a:t>ha </a:t>
            </a:r>
            <a:r>
              <a:rPr lang="es-ES" sz="2400" spc="-5" dirty="0">
                <a:cs typeface="Times New Roman"/>
              </a:rPr>
              <a:t>especificado </a:t>
            </a:r>
            <a:r>
              <a:rPr lang="es-ES" sz="2400" dirty="0">
                <a:cs typeface="Times New Roman"/>
              </a:rPr>
              <a:t>la </a:t>
            </a:r>
            <a:r>
              <a:rPr lang="es-ES" sz="2400" spc="-5" dirty="0">
                <a:cs typeface="Times New Roman"/>
              </a:rPr>
              <a:t>intensidad nominal anterior </a:t>
            </a:r>
            <a:r>
              <a:rPr lang="es-ES" sz="2400" dirty="0" smtClean="0">
                <a:cs typeface="Times New Roman"/>
              </a:rPr>
              <a:t>o </a:t>
            </a:r>
            <a:r>
              <a:rPr lang="es-ES" sz="2400" spc="-5" dirty="0" smtClean="0">
                <a:cs typeface="Times New Roman"/>
              </a:rPr>
              <a:t>viceversa</a:t>
            </a:r>
            <a:r>
              <a:rPr lang="es-ES" sz="2400" spc="-5" dirty="0">
                <a:cs typeface="Times New Roman"/>
              </a:rPr>
              <a:t>.</a:t>
            </a:r>
            <a:endParaRPr lang="es-ES" sz="2400" dirty="0">
              <a:cs typeface="Times New Roman"/>
            </a:endParaRPr>
          </a:p>
          <a:p>
            <a:pPr marL="12700" algn="just"/>
            <a:r>
              <a:rPr lang="es-ES" sz="2400" dirty="0">
                <a:cs typeface="Times New Roman"/>
              </a:rPr>
              <a:t>Este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tipo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carga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es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usado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para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definir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otros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circuitos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que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cuelgan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del</a:t>
            </a:r>
            <a:r>
              <a:rPr lang="es-ES" sz="2400" spc="-20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principal,</a:t>
            </a:r>
            <a:r>
              <a:rPr lang="es-ES" sz="2400" spc="-1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pero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dirty="0">
                <a:cs typeface="Times New Roman"/>
              </a:rPr>
              <a:t>sobre</a:t>
            </a:r>
            <a:r>
              <a:rPr lang="es-ES" sz="2400" spc="-25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los</a:t>
            </a:r>
            <a:endParaRPr lang="es-ES" sz="2400" dirty="0">
              <a:cs typeface="Times New Roman"/>
            </a:endParaRPr>
          </a:p>
          <a:p>
            <a:pPr marL="12700" marR="6350" algn="just"/>
            <a:r>
              <a:rPr lang="es-ES" sz="2400" dirty="0">
                <a:cs typeface="Times New Roman"/>
              </a:rPr>
              <a:t>que no </a:t>
            </a:r>
            <a:r>
              <a:rPr lang="es-ES" sz="2400" spc="-5" dirty="0">
                <a:cs typeface="Times New Roman"/>
              </a:rPr>
              <a:t>se quiere especificar nada </a:t>
            </a:r>
            <a:r>
              <a:rPr lang="es-ES" sz="2400" dirty="0">
                <a:cs typeface="Times New Roman"/>
              </a:rPr>
              <a:t>más </a:t>
            </a:r>
            <a:r>
              <a:rPr lang="es-ES" sz="2400" spc="-5" dirty="0">
                <a:cs typeface="Times New Roman"/>
              </a:rPr>
              <a:t>allá </a:t>
            </a:r>
            <a:r>
              <a:rPr lang="es-ES" sz="2400" spc="5" dirty="0">
                <a:cs typeface="Times New Roman"/>
              </a:rPr>
              <a:t>de </a:t>
            </a:r>
            <a:r>
              <a:rPr lang="es-ES" sz="2400" spc="-5" dirty="0">
                <a:cs typeface="Times New Roman"/>
              </a:rPr>
              <a:t>su potencia </a:t>
            </a:r>
            <a:r>
              <a:rPr lang="es-ES" sz="2400" dirty="0">
                <a:cs typeface="Times New Roman"/>
              </a:rPr>
              <a:t>e </a:t>
            </a:r>
            <a:r>
              <a:rPr lang="es-ES" sz="2400" spc="-5" dirty="0">
                <a:cs typeface="Times New Roman"/>
              </a:rPr>
              <a:t>intensidad para así </a:t>
            </a:r>
            <a:r>
              <a:rPr lang="es-ES" sz="2400" spc="-5" dirty="0" smtClean="0">
                <a:cs typeface="Times New Roman"/>
              </a:rPr>
              <a:t>dimensionar correctamente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las</a:t>
            </a:r>
            <a:r>
              <a:rPr lang="es-ES" sz="2400" dirty="0">
                <a:cs typeface="Times New Roman"/>
              </a:rPr>
              <a:t> protecciones </a:t>
            </a:r>
            <a:r>
              <a:rPr lang="es-ES" sz="2400" spc="-5" dirty="0">
                <a:cs typeface="Times New Roman"/>
              </a:rPr>
              <a:t>aguas</a:t>
            </a:r>
            <a:r>
              <a:rPr lang="es-ES" sz="2400" dirty="0">
                <a:cs typeface="Times New Roman"/>
              </a:rPr>
              <a:t> </a:t>
            </a:r>
            <a:r>
              <a:rPr lang="es-ES" sz="2400" spc="-5" dirty="0">
                <a:cs typeface="Times New Roman"/>
              </a:rPr>
              <a:t>arriba.</a:t>
            </a:r>
            <a:endParaRPr lang="es-ES" sz="2400" dirty="0">
              <a:cs typeface="Times New Roman"/>
            </a:endParaRPr>
          </a:p>
          <a:p>
            <a:pPr marL="12700">
              <a:spcBef>
                <a:spcPts val="5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1556" y="713676"/>
            <a:ext cx="609600" cy="691514"/>
          </a:xfrm>
          <a:prstGeom prst="rect">
            <a:avLst/>
          </a:prstGeom>
        </p:spPr>
      </p:pic>
      <p:pic>
        <p:nvPicPr>
          <p:cNvPr id="11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2756" y="3916664"/>
            <a:ext cx="7924800" cy="5773435"/>
          </a:xfrm>
          <a:prstGeom prst="rect">
            <a:avLst/>
          </a:prstGeom>
        </p:spPr>
      </p:pic>
      <p:sp>
        <p:nvSpPr>
          <p:cNvPr id="12" name="object 7"/>
          <p:cNvSpPr txBox="1"/>
          <p:nvPr/>
        </p:nvSpPr>
        <p:spPr>
          <a:xfrm>
            <a:off x="1042511" y="6032500"/>
            <a:ext cx="42716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93: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carga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reserva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13556" y="393700"/>
            <a:ext cx="8763000" cy="9579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Descargador</a:t>
            </a:r>
            <a:endParaRPr sz="2400" b="1" dirty="0">
              <a:cs typeface="Times New Roman"/>
            </a:endParaRP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102235" marR="5080" algn="just">
              <a:tabLst>
                <a:tab pos="2016760" algn="l"/>
              </a:tabLst>
            </a:pPr>
            <a:r>
              <a:rPr sz="2400" spc="-5" dirty="0">
                <a:cs typeface="Times New Roman"/>
              </a:rPr>
              <a:t>Seleccionando</a:t>
            </a:r>
            <a:r>
              <a:rPr sz="2400" spc="2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254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icono	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,</a:t>
            </a:r>
            <a:r>
              <a:rPr sz="2400" spc="24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2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</a:t>
            </a:r>
            <a:r>
              <a:rPr sz="2400" spc="2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2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descargador</a:t>
            </a:r>
            <a:r>
              <a:rPr sz="2400" spc="2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2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sobretensión</a:t>
            </a:r>
            <a:r>
              <a:rPr sz="2400" spc="2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24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limitador</a:t>
            </a:r>
            <a:r>
              <a:rPr sz="2400" spc="24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sobretensiones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(pueden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pararrayos</a:t>
            </a:r>
            <a:r>
              <a:rPr sz="2400" dirty="0">
                <a:cs typeface="Times New Roman"/>
              </a:rPr>
              <a:t> 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autoválvulas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otros).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función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estos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limitar </a:t>
            </a:r>
            <a:r>
              <a:rPr sz="2400" spc="-5" dirty="0">
                <a:cs typeface="Times New Roman"/>
              </a:rPr>
              <a:t>las sobretensiones transitorias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dispersa </a:t>
            </a:r>
            <a:r>
              <a:rPr sz="2400" dirty="0">
                <a:cs typeface="Times New Roman"/>
              </a:rPr>
              <a:t>la onda de </a:t>
            </a:r>
            <a:r>
              <a:rPr sz="2400" spc="-5" dirty="0">
                <a:cs typeface="Times New Roman"/>
              </a:rPr>
              <a:t>corriente </a:t>
            </a:r>
            <a:r>
              <a:rPr sz="2400" dirty="0">
                <a:cs typeface="Times New Roman"/>
              </a:rPr>
              <a:t>a la </a:t>
            </a:r>
            <a:r>
              <a:rPr sz="2400" spc="-5" dirty="0" err="1">
                <a:cs typeface="Times New Roman"/>
              </a:rPr>
              <a:t>tierra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reducir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fuerza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sobretensión </a:t>
            </a:r>
            <a:r>
              <a:rPr sz="2400" dirty="0">
                <a:cs typeface="Times New Roman"/>
              </a:rPr>
              <a:t>y que no </a:t>
            </a:r>
            <a:r>
              <a:rPr sz="2400" spc="-5" dirty="0">
                <a:cs typeface="Times New Roman"/>
              </a:rPr>
              <a:t>provoque daños en </a:t>
            </a:r>
            <a:r>
              <a:rPr sz="2400" dirty="0">
                <a:cs typeface="Times New Roman"/>
              </a:rPr>
              <a:t>la instalación ni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equipos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eléctricos.</a:t>
            </a:r>
            <a:endParaRPr sz="2400" dirty="0">
              <a:cs typeface="Times New Roman"/>
            </a:endParaRPr>
          </a:p>
          <a:p>
            <a:pPr marL="102235" marR="8890" algn="just">
              <a:spcBef>
                <a:spcPts val="805"/>
              </a:spcBef>
            </a:pPr>
            <a:r>
              <a:rPr sz="2400" spc="-5" dirty="0">
                <a:cs typeface="Times New Roman"/>
              </a:rPr>
              <a:t>Son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dispositivos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spc="-6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pueden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colocar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cuadro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cabecera</a:t>
            </a:r>
            <a:r>
              <a:rPr sz="2400" spc="-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instalación</a:t>
            </a:r>
            <a:r>
              <a:rPr sz="2400" spc="-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o,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aguas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abajo, o </a:t>
            </a:r>
            <a:r>
              <a:rPr sz="2400" spc="-5" dirty="0">
                <a:cs typeface="Times New Roman"/>
              </a:rPr>
              <a:t>acompañando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determinadas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cargas.</a:t>
            </a:r>
            <a:endParaRPr sz="2400" dirty="0">
              <a:cs typeface="Times New Roman"/>
            </a:endParaRPr>
          </a:p>
          <a:p>
            <a:pPr marL="102235" marR="9525" algn="just">
              <a:spcBef>
                <a:spcPts val="800"/>
              </a:spcBef>
            </a:pP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ve e 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93</a:t>
            </a:r>
            <a:r>
              <a:rPr sz="2400" dirty="0">
                <a:cs typeface="Times New Roman"/>
              </a:rPr>
              <a:t>, </a:t>
            </a:r>
            <a:r>
              <a:rPr sz="2400" spc="-5" dirty="0">
                <a:cs typeface="Times New Roman"/>
              </a:rPr>
              <a:t>para su configuración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es necesario seleccionar el </a:t>
            </a:r>
            <a:r>
              <a:rPr sz="2400" spc="-5" dirty="0" err="1" smtClean="0">
                <a:cs typeface="Times New Roman"/>
              </a:rPr>
              <a:t>interruptor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adecuado,</a:t>
            </a:r>
            <a:r>
              <a:rPr sz="2400" dirty="0">
                <a:cs typeface="Times New Roman"/>
              </a:rPr>
              <a:t> pudiendo </a:t>
            </a:r>
            <a:r>
              <a:rPr sz="2400" spc="-5" dirty="0">
                <a:cs typeface="Times New Roman"/>
              </a:rPr>
              <a:t>elegir entre:</a:t>
            </a:r>
            <a:endParaRPr sz="2400" dirty="0">
              <a:cs typeface="Times New Roman"/>
            </a:endParaRPr>
          </a:p>
          <a:p>
            <a:pPr marL="553085" marR="10795" indent="-228600" algn="just"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Seccionador</a:t>
            </a:r>
            <a:r>
              <a:rPr sz="2400" b="1" spc="1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</a:t>
            </a:r>
            <a:r>
              <a:rPr sz="2400" b="1" spc="1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fusible:</a:t>
            </a:r>
            <a:r>
              <a:rPr sz="2400" b="1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doble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protección,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además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</a:t>
            </a:r>
            <a:r>
              <a:rPr sz="2400" spc="1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visible</a:t>
            </a:r>
            <a:r>
              <a:rPr sz="2400" spc="10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está</a:t>
            </a:r>
            <a:r>
              <a:rPr sz="2400" spc="12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abierto</a:t>
            </a:r>
            <a:r>
              <a:rPr sz="2400" spc="11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circuito</a:t>
            </a:r>
            <a:r>
              <a:rPr sz="2400" spc="-5" dirty="0">
                <a:cs typeface="Times New Roman"/>
              </a:rPr>
              <a:t>.</a:t>
            </a:r>
            <a:endParaRPr sz="2400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Interruptor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 fusible:</a:t>
            </a:r>
            <a:r>
              <a:rPr sz="2400" b="1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</a:t>
            </a:r>
            <a:r>
              <a:rPr sz="2400" spc="-5" dirty="0">
                <a:cs typeface="Times New Roman"/>
              </a:rPr>
              <a:t> caro.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Fusible con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base:</a:t>
            </a:r>
            <a:r>
              <a:rPr sz="2400" b="1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opción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barata,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requiere </a:t>
            </a:r>
            <a:r>
              <a:rPr sz="2400" dirty="0">
                <a:cs typeface="Times New Roman"/>
              </a:rPr>
              <a:t>cambio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fusible por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uso.</a:t>
            </a:r>
          </a:p>
          <a:p>
            <a:pPr algn="just"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5.4.2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INDICACIONES</a:t>
            </a:r>
            <a:endParaRPr lang="es-ES" sz="2400" b="1" i="1" u="heavy" spc="-5" dirty="0" smtClean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marL="553085" algn="just"/>
            <a:endParaRPr lang="es-ES" sz="2400" b="1" i="1" u="heavy" spc="-5" dirty="0">
              <a:uFill>
                <a:solidFill>
                  <a:srgbClr val="000000"/>
                </a:solidFill>
              </a:uFill>
              <a:cs typeface="Times New Roman"/>
            </a:endParaRPr>
          </a:p>
          <a:p>
            <a:pPr algn="just"/>
            <a:r>
              <a:rPr lang="es-ES" sz="2400" spc="-5" dirty="0">
                <a:latin typeface="Times New Roman"/>
                <a:cs typeface="Times New Roman"/>
              </a:rPr>
              <a:t>Las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indicaciones,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son</a:t>
            </a:r>
            <a:r>
              <a:rPr lang="es-ES" sz="2400" spc="12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una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serie</a:t>
            </a:r>
            <a:r>
              <a:rPr lang="es-ES" sz="2400" spc="95" dirty="0">
                <a:latin typeface="Times New Roman"/>
                <a:cs typeface="Times New Roman"/>
              </a:rPr>
              <a:t> </a:t>
            </a:r>
            <a:r>
              <a:rPr lang="es-ES" sz="2400" spc="5" dirty="0">
                <a:latin typeface="Times New Roman"/>
                <a:cs typeface="Times New Roman"/>
              </a:rPr>
              <a:t>de</a:t>
            </a:r>
            <a:r>
              <a:rPr lang="es-ES" sz="2400" spc="1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consejos</a:t>
            </a:r>
            <a:r>
              <a:rPr lang="es-ES" sz="2400" spc="11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que</a:t>
            </a:r>
            <a:r>
              <a:rPr lang="es-ES" sz="2400" spc="114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ofrece</a:t>
            </a:r>
            <a:r>
              <a:rPr lang="es-ES" sz="2400" spc="100" dirty="0">
                <a:latin typeface="Times New Roman"/>
                <a:cs typeface="Times New Roman"/>
              </a:rPr>
              <a:t> </a:t>
            </a:r>
            <a:r>
              <a:rPr lang="es-ES" sz="2400" spc="-5" dirty="0" err="1">
                <a:latin typeface="Times New Roman"/>
                <a:cs typeface="Times New Roman"/>
              </a:rPr>
              <a:t>Simaris</a:t>
            </a:r>
            <a:r>
              <a:rPr lang="es-ES" sz="2400" spc="-5" dirty="0">
                <a:latin typeface="Times New Roman"/>
                <a:cs typeface="Times New Roman"/>
              </a:rPr>
              <a:t>,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relacionadas</a:t>
            </a:r>
            <a:r>
              <a:rPr lang="es-ES" sz="2400" spc="1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</a:t>
            </a:r>
            <a:r>
              <a:rPr lang="es-ES" sz="2400" spc="10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</a:t>
            </a:r>
            <a:r>
              <a:rPr lang="es-ES" sz="2400" spc="120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correcto uso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del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programa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y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las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herramientas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 diseño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 </a:t>
            </a:r>
            <a:r>
              <a:rPr lang="es-ES" sz="2400" spc="-5" dirty="0">
                <a:latin typeface="Times New Roman"/>
                <a:cs typeface="Times New Roman"/>
              </a:rPr>
              <a:t>red.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Están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todas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recogidas </a:t>
            </a:r>
            <a:r>
              <a:rPr lang="es-ES" sz="2400" spc="-5" dirty="0">
                <a:latin typeface="Times New Roman"/>
                <a:cs typeface="Times New Roman"/>
              </a:rPr>
              <a:t>en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 94.</a:t>
            </a:r>
            <a:endParaRPr lang="es-ES" sz="2400" dirty="0">
              <a:latin typeface="Times New Roman"/>
              <a:cs typeface="Times New Roman"/>
            </a:endParaRPr>
          </a:p>
          <a:p>
            <a:pPr marL="553085" algn="just"/>
            <a:endParaRPr sz="2400" dirty="0"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61556" y="622300"/>
            <a:ext cx="762000" cy="854455"/>
          </a:xfrm>
          <a:prstGeom prst="rect">
            <a:avLst/>
          </a:prstGeom>
        </p:spPr>
      </p:pic>
      <p:pic>
        <p:nvPicPr>
          <p:cNvPr id="11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86356" y="387350"/>
            <a:ext cx="6400800" cy="9948877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9276556" y="5162034"/>
            <a:ext cx="19872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94: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ventana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indicaciones</a:t>
            </a:r>
            <a:r>
              <a:rPr lang="es-ES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lang="es-E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3556" y="241300"/>
            <a:ext cx="18059400" cy="4774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>
              <a:spcBef>
                <a:spcPts val="5"/>
              </a:spcBef>
            </a:pPr>
            <a:r>
              <a:rPr sz="2400" b="1" i="1" u="heavy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5.4.3</a:t>
            </a: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PROPIEDADES</a:t>
            </a:r>
            <a:endParaRPr sz="2400" dirty="0">
              <a:cs typeface="Times New Roman"/>
            </a:endParaRPr>
          </a:p>
          <a:p>
            <a:endParaRPr sz="2400" dirty="0"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r>
              <a:rPr sz="2400" dirty="0">
                <a:cs typeface="Times New Roman"/>
              </a:rPr>
              <a:t>Esta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ventana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situada</a:t>
            </a:r>
            <a:r>
              <a:rPr sz="2400" dirty="0">
                <a:cs typeface="Times New Roman"/>
              </a:rPr>
              <a:t> debajo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</a:t>
            </a:r>
            <a:r>
              <a:rPr sz="2400" b="1" spc="-5" dirty="0">
                <a:cs typeface="Times New Roman"/>
              </a:rPr>
              <a:t>indicaciones</a:t>
            </a:r>
            <a:r>
              <a:rPr sz="2400" spc="-5" dirty="0">
                <a:cs typeface="Times New Roman"/>
              </a:rPr>
              <a:t>”,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abre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cuando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selecciona</a:t>
            </a:r>
            <a:r>
              <a:rPr sz="2400" dirty="0">
                <a:cs typeface="Times New Roman"/>
              </a:rPr>
              <a:t> uno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los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instalados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previamente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gráficos.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Y</a:t>
            </a:r>
            <a:r>
              <a:rPr sz="2400" dirty="0">
                <a:cs typeface="Times New Roman"/>
              </a:rPr>
              <a:t> permite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cambiar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las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propiedades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cada elemento que </a:t>
            </a:r>
            <a:r>
              <a:rPr sz="2400" spc="-5" dirty="0">
                <a:cs typeface="Times New Roman"/>
              </a:rPr>
              <a:t>forma parte del conjunto. Por ejemplo, se quiere </a:t>
            </a:r>
            <a:r>
              <a:rPr sz="2400" spc="-5" dirty="0" err="1">
                <a:cs typeface="Times New Roman"/>
              </a:rPr>
              <a:t>cambiar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la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conexión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 transformador con el </a:t>
            </a:r>
            <a:r>
              <a:rPr sz="2400" dirty="0">
                <a:cs typeface="Times New Roman"/>
              </a:rPr>
              <a:t>CGBT, y </a:t>
            </a:r>
            <a:r>
              <a:rPr sz="2400" spc="-5" dirty="0">
                <a:cs typeface="Times New Roman"/>
              </a:rPr>
              <a:t>si durante su instalación </a:t>
            </a:r>
            <a:r>
              <a:rPr sz="2400" dirty="0">
                <a:cs typeface="Times New Roman"/>
              </a:rPr>
              <a:t>se ha </a:t>
            </a:r>
            <a:r>
              <a:rPr sz="2400" spc="-5" dirty="0" err="1">
                <a:cs typeface="Times New Roman"/>
              </a:rPr>
              <a:t>instalado</a:t>
            </a:r>
            <a:r>
              <a:rPr sz="2400" spc="-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una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conexión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cable/línea,</a:t>
            </a:r>
            <a:r>
              <a:rPr sz="2400" dirty="0">
                <a:cs typeface="Times New Roman"/>
              </a:rPr>
              <a:t> ahora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va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seleccionar 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barras</a:t>
            </a:r>
            <a:r>
              <a:rPr sz="2400" spc="-5" dirty="0" smtClean="0">
                <a:cs typeface="Times New Roman"/>
              </a:rPr>
              <a:t>.</a:t>
            </a:r>
            <a:r>
              <a:rPr lang="es-ES" sz="2400" spc="-5" dirty="0" smtClean="0">
                <a:cs typeface="Times New Roman"/>
              </a:rPr>
              <a:t> </a:t>
            </a:r>
          </a:p>
          <a:p>
            <a:pPr>
              <a:spcBef>
                <a:spcPts val="30"/>
              </a:spcBef>
            </a:pPr>
            <a:r>
              <a:rPr sz="2400" dirty="0" err="1" smtClean="0">
                <a:cs typeface="Times New Roman"/>
              </a:rPr>
              <a:t>En</a:t>
            </a:r>
            <a:r>
              <a:rPr sz="2400" spc="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</a:t>
            </a:r>
            <a:r>
              <a:rPr sz="2400" dirty="0">
                <a:cs typeface="Times New Roman"/>
                <a:hlinkClick r:id="rId2" action="ppaction://hlinksldjump"/>
              </a:rPr>
              <a:t> 95,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ve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disposición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original,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marcado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rojo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conexión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transformador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CGBT</a:t>
            </a:r>
            <a:r>
              <a:rPr sz="2400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</a:t>
            </a:r>
            <a:r>
              <a:rPr lang="es-ES" sz="2400" spc="-6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continuación,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se</a:t>
            </a:r>
            <a:r>
              <a:rPr lang="es-ES" sz="2400" spc="-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selecciona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pinchando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con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botón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izquierdo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del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ratón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sobre</a:t>
            </a:r>
            <a:r>
              <a:rPr lang="es-ES" sz="2400" spc="-6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zona</a:t>
            </a:r>
            <a:r>
              <a:rPr lang="es-ES" sz="2400" spc="-55" dirty="0">
                <a:latin typeface="Times New Roman"/>
                <a:cs typeface="Times New Roman"/>
              </a:rPr>
              <a:t> </a:t>
            </a:r>
            <a:r>
              <a:rPr lang="es-ES" sz="2400" dirty="0" smtClean="0">
                <a:latin typeface="Times New Roman"/>
                <a:cs typeface="Times New Roman"/>
              </a:rPr>
              <a:t>marcada </a:t>
            </a:r>
            <a:r>
              <a:rPr lang="es-ES" sz="2400" spc="-5" dirty="0" smtClean="0">
                <a:latin typeface="Times New Roman"/>
                <a:cs typeface="Times New Roman"/>
              </a:rPr>
              <a:t>con</a:t>
            </a:r>
            <a:r>
              <a:rPr lang="es-ES" sz="2400" spc="-45" dirty="0" smtClean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rojo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elemento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que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quiere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que</a:t>
            </a:r>
            <a:r>
              <a:rPr lang="es-ES" sz="2400" spc="-3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aparezca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en</a:t>
            </a:r>
            <a:r>
              <a:rPr lang="es-ES" sz="2400" spc="-3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la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ventana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de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propiedades,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y</a:t>
            </a:r>
            <a:r>
              <a:rPr lang="es-ES" sz="2400" spc="-4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este</a:t>
            </a:r>
            <a:r>
              <a:rPr lang="es-ES" sz="2400" spc="-4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se</a:t>
            </a:r>
            <a:r>
              <a:rPr lang="es-ES" sz="2400" spc="-50" dirty="0">
                <a:latin typeface="Times New Roman"/>
                <a:cs typeface="Times New Roman"/>
              </a:rPr>
              <a:t> </a:t>
            </a:r>
            <a:r>
              <a:rPr lang="es-ES" sz="2400" spc="-5" dirty="0" smtClean="0">
                <a:latin typeface="Times New Roman"/>
                <a:cs typeface="Times New Roman"/>
              </a:rPr>
              <a:t>resaltará con</a:t>
            </a:r>
            <a:r>
              <a:rPr lang="es-ES" sz="2400" dirty="0" smtClean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un </a:t>
            </a:r>
            <a:r>
              <a:rPr lang="es-ES" sz="2400" spc="-5" dirty="0">
                <a:latin typeface="Times New Roman"/>
                <a:cs typeface="Times New Roman"/>
              </a:rPr>
              <a:t>fondo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gris,</a:t>
            </a:r>
            <a:r>
              <a:rPr lang="es-ES" sz="2400" dirty="0">
                <a:latin typeface="Times New Roman"/>
                <a:cs typeface="Times New Roman"/>
              </a:rPr>
              <a:t> y </a:t>
            </a:r>
            <a:r>
              <a:rPr lang="es-ES" sz="2400" spc="-5" dirty="0">
                <a:latin typeface="Times New Roman"/>
                <a:cs typeface="Times New Roman"/>
              </a:rPr>
              <a:t>enmarcado</a:t>
            </a:r>
            <a:r>
              <a:rPr lang="es-ES" sz="2400" spc="1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en</a:t>
            </a:r>
            <a:r>
              <a:rPr lang="es-ES" sz="2400" dirty="0">
                <a:latin typeface="Times New Roman"/>
                <a:cs typeface="Times New Roman"/>
              </a:rPr>
              <a:t> azul el conjunto </a:t>
            </a:r>
            <a:r>
              <a:rPr lang="es-ES" sz="2400" spc="-5" dirty="0">
                <a:latin typeface="Times New Roman"/>
                <a:cs typeface="Times New Roman"/>
              </a:rPr>
              <a:t>al</a:t>
            </a:r>
            <a:r>
              <a:rPr lang="es-ES" sz="2400" dirty="0">
                <a:latin typeface="Times New Roman"/>
                <a:cs typeface="Times New Roman"/>
              </a:rPr>
              <a:t> que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</a:rPr>
              <a:t>pertenece, </a:t>
            </a:r>
            <a:r>
              <a:rPr lang="es-ES" sz="2400" spc="-5" dirty="0">
                <a:latin typeface="Times New Roman"/>
                <a:cs typeface="Times New Roman"/>
              </a:rPr>
              <a:t>ver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24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3" action="ppaction://hlinksldjump"/>
              </a:rPr>
              <a:t>96</a:t>
            </a:r>
            <a:r>
              <a:rPr lang="es-ES" sz="2400" dirty="0" smtClean="0">
                <a:latin typeface="Times New Roman"/>
                <a:cs typeface="Times New Roman"/>
              </a:rPr>
              <a:t>. </a:t>
            </a:r>
            <a:r>
              <a:rPr lang="es-ES" sz="2400" spc="-5" dirty="0" smtClean="0">
                <a:latin typeface="Times New Roman"/>
                <a:cs typeface="Times New Roman"/>
              </a:rPr>
              <a:t>Una </a:t>
            </a:r>
            <a:r>
              <a:rPr lang="es-ES" sz="2400" dirty="0">
                <a:latin typeface="Times New Roman"/>
                <a:cs typeface="Times New Roman"/>
              </a:rPr>
              <a:t>vez seleccionado </a:t>
            </a:r>
            <a:r>
              <a:rPr lang="es-ES" sz="2400" spc="-5" dirty="0">
                <a:latin typeface="Times New Roman"/>
                <a:cs typeface="Times New Roman"/>
              </a:rPr>
              <a:t>el elemento, aparecerán </a:t>
            </a:r>
            <a:r>
              <a:rPr lang="es-ES" sz="2400" dirty="0">
                <a:latin typeface="Times New Roman"/>
                <a:cs typeface="Times New Roman"/>
              </a:rPr>
              <a:t>las </a:t>
            </a:r>
            <a:r>
              <a:rPr lang="es-ES" sz="2400" spc="-5" dirty="0">
                <a:latin typeface="Times New Roman"/>
                <a:cs typeface="Times New Roman"/>
              </a:rPr>
              <a:t>opciones </a:t>
            </a:r>
            <a:r>
              <a:rPr lang="es-ES" sz="2400" spc="5" dirty="0">
                <a:latin typeface="Times New Roman"/>
                <a:cs typeface="Times New Roman"/>
              </a:rPr>
              <a:t>de </a:t>
            </a:r>
            <a:r>
              <a:rPr lang="es-ES" sz="2400" spc="-5" dirty="0">
                <a:latin typeface="Times New Roman"/>
                <a:cs typeface="Times New Roman"/>
              </a:rPr>
              <a:t>configuración del éste en </a:t>
            </a:r>
            <a:r>
              <a:rPr lang="es-ES" sz="2400" spc="5" dirty="0" smtClean="0">
                <a:latin typeface="Times New Roman"/>
                <a:cs typeface="Times New Roman"/>
              </a:rPr>
              <a:t>la </a:t>
            </a:r>
            <a:r>
              <a:rPr lang="es-ES" sz="2400" spc="-5" dirty="0" smtClean="0">
                <a:latin typeface="Times New Roman"/>
                <a:cs typeface="Times New Roman"/>
              </a:rPr>
              <a:t>pestaña </a:t>
            </a:r>
            <a:r>
              <a:rPr lang="es-ES" sz="2400" dirty="0">
                <a:latin typeface="Times New Roman"/>
                <a:cs typeface="Times New Roman"/>
              </a:rPr>
              <a:t>de propiedades, y </a:t>
            </a:r>
            <a:r>
              <a:rPr lang="es-ES" sz="2400" spc="-5" dirty="0">
                <a:latin typeface="Times New Roman"/>
                <a:cs typeface="Times New Roman"/>
              </a:rPr>
              <a:t>se procederá </a:t>
            </a:r>
            <a:r>
              <a:rPr lang="es-ES" sz="2400" dirty="0">
                <a:latin typeface="Times New Roman"/>
                <a:cs typeface="Times New Roman"/>
              </a:rPr>
              <a:t>a </a:t>
            </a:r>
            <a:r>
              <a:rPr lang="es-ES" sz="2400" spc="-5" dirty="0">
                <a:latin typeface="Times New Roman"/>
                <a:cs typeface="Times New Roman"/>
              </a:rPr>
              <a:t>cambiar los campos </a:t>
            </a:r>
            <a:r>
              <a:rPr lang="es-ES" sz="2400" dirty="0">
                <a:latin typeface="Times New Roman"/>
                <a:cs typeface="Times New Roman"/>
              </a:rPr>
              <a:t>que </a:t>
            </a:r>
            <a:r>
              <a:rPr lang="es-ES" sz="2400" spc="-5" dirty="0">
                <a:latin typeface="Times New Roman"/>
                <a:cs typeface="Times New Roman"/>
              </a:rPr>
              <a:t>se </a:t>
            </a:r>
            <a:r>
              <a:rPr lang="es-ES" sz="2400" dirty="0">
                <a:latin typeface="Times New Roman"/>
                <a:cs typeface="Times New Roman"/>
              </a:rPr>
              <a:t>quieran, </a:t>
            </a:r>
            <a:r>
              <a:rPr lang="es-ES" sz="2400" spc="15" dirty="0">
                <a:latin typeface="Times New Roman"/>
                <a:cs typeface="Times New Roman"/>
              </a:rPr>
              <a:t>en </a:t>
            </a:r>
            <a:r>
              <a:rPr lang="es-ES" sz="2400" spc="-5" dirty="0">
                <a:latin typeface="Times New Roman"/>
                <a:cs typeface="Times New Roman"/>
              </a:rPr>
              <a:t>este </a:t>
            </a:r>
            <a:r>
              <a:rPr lang="es-ES" sz="2400" spc="-5" dirty="0" smtClean="0">
                <a:latin typeface="Times New Roman"/>
                <a:cs typeface="Times New Roman"/>
              </a:rPr>
              <a:t>ejemplo se </a:t>
            </a:r>
            <a:r>
              <a:rPr lang="es-ES" sz="2400" spc="-5" dirty="0">
                <a:latin typeface="Times New Roman"/>
                <a:cs typeface="Times New Roman"/>
              </a:rPr>
              <a:t>cambiará el</a:t>
            </a:r>
            <a:r>
              <a:rPr lang="es-ES" sz="2400" dirty="0">
                <a:latin typeface="Times New Roman"/>
                <a:cs typeface="Times New Roman"/>
              </a:rPr>
              <a:t> tipo de </a:t>
            </a:r>
            <a:r>
              <a:rPr lang="es-ES" sz="2400" spc="-5" dirty="0">
                <a:latin typeface="Times New Roman"/>
                <a:cs typeface="Times New Roman"/>
              </a:rPr>
              <a:t>conexión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únicamente.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</a:rPr>
              <a:t>Ver</a:t>
            </a:r>
            <a:r>
              <a:rPr lang="es-ES" sz="2400" spc="20" dirty="0">
                <a:latin typeface="Times New Roman"/>
                <a:cs typeface="Times New Roman"/>
              </a:rPr>
              <a:t> </a:t>
            </a:r>
            <a:r>
              <a:rPr lang="es-ES" sz="2400" spc="-5" dirty="0">
                <a:latin typeface="Times New Roman"/>
                <a:cs typeface="Times New Roman"/>
                <a:hlinkClick r:id="rId4" action="ppaction://hlinksldjump"/>
              </a:rPr>
              <a:t>Figura</a:t>
            </a:r>
            <a:r>
              <a:rPr lang="es-ES" sz="24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lang="es-ES" sz="2400" dirty="0">
                <a:latin typeface="Times New Roman"/>
                <a:cs typeface="Times New Roman"/>
                <a:hlinkClick r:id="rId4" action="ppaction://hlinksldjump"/>
              </a:rPr>
              <a:t>97.</a:t>
            </a:r>
            <a:endParaRPr lang="es-ES" sz="24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795"/>
              </a:spcBef>
            </a:pPr>
            <a:endParaRPr lang="es-ES" sz="2400" dirty="0">
              <a:latin typeface="Times New Roman"/>
              <a:cs typeface="Times New Roman"/>
            </a:endParaRPr>
          </a:p>
          <a:p>
            <a:pPr marL="12700" marR="10160" algn="just">
              <a:spcBef>
                <a:spcPts val="795"/>
              </a:spcBef>
            </a:pPr>
            <a:endParaRPr sz="2400" dirty="0">
              <a:cs typeface="Times New Roman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12095956" y="4239181"/>
            <a:ext cx="19994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96: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 ya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1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5367" y="4279900"/>
            <a:ext cx="2408989" cy="6147136"/>
          </a:xfrm>
          <a:prstGeom prst="rect">
            <a:avLst/>
          </a:prstGeom>
        </p:spPr>
      </p:pic>
      <p:pic>
        <p:nvPicPr>
          <p:cNvPr id="12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77156" y="4005936"/>
            <a:ext cx="4495800" cy="6395700"/>
          </a:xfrm>
          <a:prstGeom prst="rect">
            <a:avLst/>
          </a:prstGeom>
        </p:spPr>
      </p:pic>
      <p:sp>
        <p:nvSpPr>
          <p:cNvPr id="13" name="object 7"/>
          <p:cNvSpPr txBox="1"/>
          <p:nvPr/>
        </p:nvSpPr>
        <p:spPr>
          <a:xfrm>
            <a:off x="1504157" y="4824990"/>
            <a:ext cx="3886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95: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seleccionado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 </a:t>
            </a:r>
            <a:r>
              <a:rPr sz="2400" b="1" i="1" spc="-5" dirty="0" err="1">
                <a:solidFill>
                  <a:srgbClr val="44536A"/>
                </a:solidFill>
                <a:latin typeface="Times New Roman"/>
                <a:cs typeface="Times New Roman"/>
              </a:rPr>
              <a:t>circuito</a:t>
            </a:r>
            <a:r>
              <a:rPr sz="900" i="1" spc="-5" dirty="0" smtClean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4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0955" y="4005936"/>
            <a:ext cx="5410199" cy="642109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4494212" y="6719584"/>
            <a:ext cx="188674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97: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propiedades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lang="es-ES"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elemento</a:t>
            </a:r>
            <a:r>
              <a:rPr lang="es-ES" sz="2400" b="1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seleccionado.</a:t>
            </a:r>
            <a:endParaRPr lang="es-ES" sz="24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s-ES"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5956" y="343193"/>
            <a:ext cx="17830800" cy="75334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spcBef>
                <a:spcPts val="35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5.4.4</a:t>
            </a:r>
            <a:r>
              <a:rPr sz="2400" b="1" i="1" u="heavy" spc="-4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MENSAJES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350" algn="just">
              <a:spcBef>
                <a:spcPts val="780"/>
              </a:spcBef>
            </a:pPr>
            <a:r>
              <a:rPr sz="2400" dirty="0">
                <a:cs typeface="Times New Roman"/>
              </a:rPr>
              <a:t>En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ventana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inferior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mensajes,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serie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mensajes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acompañados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15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símbolo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determinará </a:t>
            </a:r>
            <a:r>
              <a:rPr sz="2400" dirty="0">
                <a:cs typeface="Times New Roman"/>
              </a:rPr>
              <a:t>qué clase de </a:t>
            </a:r>
            <a:r>
              <a:rPr sz="2400" spc="-5" dirty="0">
                <a:cs typeface="Times New Roman"/>
              </a:rPr>
              <a:t>mensaje es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su importancia </a:t>
            </a:r>
            <a:r>
              <a:rPr sz="2400" dirty="0">
                <a:cs typeface="Times New Roman"/>
              </a:rPr>
              <a:t>a la hora de calcular </a:t>
            </a:r>
            <a:r>
              <a:rPr sz="2400" spc="-5" dirty="0">
                <a:cs typeface="Times New Roman"/>
              </a:rPr>
              <a:t>el </a:t>
            </a:r>
            <a:r>
              <a:rPr sz="2400" spc="-5" dirty="0" err="1">
                <a:cs typeface="Times New Roman"/>
              </a:rPr>
              <a:t>circuito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poder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llevarlo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-5" dirty="0">
                <a:cs typeface="Times New Roman"/>
              </a:rPr>
              <a:t> término.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dirty="0">
                <a:cs typeface="Times New Roman"/>
              </a:rPr>
              <a:t> tipos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mensajes</a:t>
            </a:r>
            <a:r>
              <a:rPr sz="2400" dirty="0">
                <a:cs typeface="Times New Roman"/>
              </a:rPr>
              <a:t> que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pueden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aparecer</a:t>
            </a:r>
            <a:r>
              <a:rPr sz="2400" dirty="0">
                <a:cs typeface="Times New Roman"/>
              </a:rPr>
              <a:t> son:</a:t>
            </a:r>
          </a:p>
          <a:p>
            <a:pPr algn="just">
              <a:spcBef>
                <a:spcPts val="40"/>
              </a:spcBef>
            </a:pPr>
            <a:endParaRPr sz="2400" dirty="0">
              <a:cs typeface="Times New Roman"/>
            </a:endParaRPr>
          </a:p>
          <a:p>
            <a:pPr marL="553085" marR="6985" indent="-228600" algn="just">
              <a:buFont typeface="Symbol"/>
              <a:buChar char=""/>
              <a:tabLst>
                <a:tab pos="855344" algn="l"/>
                <a:tab pos="855980" algn="l"/>
              </a:tabLst>
            </a:pPr>
            <a:r>
              <a:rPr sz="2400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hay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circuitos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1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no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10" dirty="0">
                <a:cs typeface="Times New Roman"/>
              </a:rPr>
              <a:t>han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podido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ser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comprobados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calculados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10" dirty="0">
                <a:cs typeface="Times New Roman"/>
              </a:rPr>
              <a:t>al</a:t>
            </a:r>
            <a:r>
              <a:rPr sz="2400" b="1" spc="135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carecer</a:t>
            </a:r>
            <a:r>
              <a:rPr sz="2400" b="1" spc="13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carga</a:t>
            </a:r>
            <a:r>
              <a:rPr sz="2400" b="1" spc="-5" dirty="0">
                <a:cs typeface="Times New Roman"/>
              </a:rPr>
              <a:t>,</a:t>
            </a:r>
            <a:r>
              <a:rPr sz="2400" b="1" dirty="0">
                <a:cs typeface="Times New Roman"/>
              </a:rPr>
              <a:t> por </a:t>
            </a:r>
            <a:r>
              <a:rPr sz="2400" b="1" spc="-5" dirty="0">
                <a:cs typeface="Times New Roman"/>
              </a:rPr>
              <a:t>ejemplo,</a:t>
            </a:r>
            <a:r>
              <a:rPr sz="2400" b="1" dirty="0">
                <a:cs typeface="Times New Roman"/>
              </a:rPr>
              <a:t> pero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no </a:t>
            </a:r>
            <a:r>
              <a:rPr sz="2400" b="1" spc="-5" dirty="0">
                <a:cs typeface="Times New Roman"/>
              </a:rPr>
              <a:t>implica</a:t>
            </a:r>
            <a:r>
              <a:rPr sz="2400" b="1" dirty="0">
                <a:cs typeface="Times New Roman"/>
              </a:rPr>
              <a:t> que</a:t>
            </a:r>
            <a:r>
              <a:rPr sz="2400" b="1" spc="-5" dirty="0">
                <a:cs typeface="Times New Roman"/>
              </a:rPr>
              <a:t> el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esté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mal.</a:t>
            </a:r>
            <a:endParaRPr sz="2400" b="1" dirty="0">
              <a:cs typeface="Times New Roman"/>
            </a:endParaRPr>
          </a:p>
          <a:p>
            <a:pPr algn="just">
              <a:spcBef>
                <a:spcPts val="1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824865" indent="-501015" algn="just">
              <a:spcBef>
                <a:spcPts val="5"/>
              </a:spcBef>
              <a:buFont typeface="Symbol"/>
              <a:buChar char=""/>
              <a:tabLst>
                <a:tab pos="824865" algn="l"/>
                <a:tab pos="825500" algn="l"/>
              </a:tabLst>
            </a:pPr>
            <a:r>
              <a:rPr sz="2400" b="1" dirty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mensaje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informativo,</a:t>
            </a:r>
            <a:r>
              <a:rPr sz="2400" b="1" dirty="0">
                <a:cs typeface="Times New Roman"/>
              </a:rPr>
              <a:t> 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consejo.</a:t>
            </a:r>
            <a:endParaRPr sz="2400" b="1" dirty="0">
              <a:cs typeface="Times New Roman"/>
            </a:endParaRP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10160" indent="-228600" algn="just">
              <a:buFont typeface="Symbol"/>
              <a:buChar char=""/>
              <a:tabLst>
                <a:tab pos="875030" algn="l"/>
                <a:tab pos="875665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2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mensaje</a:t>
            </a:r>
            <a:r>
              <a:rPr sz="2400" b="1" spc="2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2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alerta,</a:t>
            </a:r>
            <a:r>
              <a:rPr sz="2400" b="1" spc="2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sobre</a:t>
            </a:r>
            <a:r>
              <a:rPr sz="2400" b="1" spc="204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</a:t>
            </a:r>
            <a:r>
              <a:rPr sz="2400" b="1" spc="2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problema</a:t>
            </a:r>
            <a:r>
              <a:rPr sz="2400" b="1" spc="2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2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acarrea</a:t>
            </a:r>
            <a:r>
              <a:rPr sz="2400" b="1" spc="2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2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incumplimiento</a:t>
            </a:r>
            <a:r>
              <a:rPr sz="2400" b="1" spc="2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21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la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normativa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algn="just">
              <a:spcBef>
                <a:spcPts val="2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5080" indent="-228600" algn="just">
              <a:spcBef>
                <a:spcPts val="5"/>
              </a:spcBef>
              <a:buFont typeface="Symbol"/>
              <a:buChar char=""/>
              <a:tabLst>
                <a:tab pos="855344" algn="l"/>
                <a:tab pos="855980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5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fallo</a:t>
            </a:r>
            <a:r>
              <a:rPr sz="2400" b="1" spc="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6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dimensionamiento</a:t>
            </a:r>
            <a:r>
              <a:rPr sz="2400" b="1" spc="6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6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aparamenta,</a:t>
            </a:r>
            <a:r>
              <a:rPr sz="2400" b="1" spc="7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por</a:t>
            </a:r>
            <a:r>
              <a:rPr sz="2400" b="1" spc="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limitaciones</a:t>
            </a:r>
            <a:r>
              <a:rPr sz="2400" b="1" spc="6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catálogo</a:t>
            </a:r>
            <a:r>
              <a:rPr sz="2400" b="1" spc="6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o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propias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exigencia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fuera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los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usual</a:t>
            </a:r>
            <a:r>
              <a:rPr sz="2400" b="1" dirty="0">
                <a:cs typeface="Times New Roman"/>
              </a:rPr>
              <a:t> 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normalizado.</a:t>
            </a:r>
            <a:endParaRPr sz="2400" b="1" dirty="0">
              <a:cs typeface="Times New Roman"/>
            </a:endParaRPr>
          </a:p>
          <a:p>
            <a:pPr algn="just">
              <a:spcBef>
                <a:spcPts val="5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r>
              <a:rPr sz="2400" b="1" dirty="0">
                <a:cs typeface="Times New Roman"/>
              </a:rPr>
              <a:t>,</a:t>
            </a:r>
            <a:r>
              <a:rPr sz="2400" b="1" spc="-5" dirty="0">
                <a:cs typeface="Times New Roman"/>
              </a:rPr>
              <a:t> fallo en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 </a:t>
            </a:r>
            <a:r>
              <a:rPr sz="2400" b="1" dirty="0">
                <a:cs typeface="Times New Roman"/>
              </a:rPr>
              <a:t>cálculo </a:t>
            </a:r>
            <a:r>
              <a:rPr sz="2400" b="1" spc="-5" dirty="0">
                <a:cs typeface="Times New Roman"/>
              </a:rPr>
              <a:t>del </a:t>
            </a:r>
            <a:r>
              <a:rPr sz="2400" b="1" spc="-5" dirty="0" err="1">
                <a:cs typeface="Times New Roman"/>
              </a:rPr>
              <a:t>circuito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endParaRPr lang="es-ES" sz="2400" b="1" spc="-5" dirty="0"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r>
              <a:rPr lang="es-ES" sz="2400" b="1" dirty="0" smtClean="0"/>
              <a:t> </a:t>
            </a:r>
            <a:r>
              <a:rPr lang="es-ES" sz="2400" b="1" spc="114" dirty="0" smtClean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todos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los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circuitos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han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sido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calculados</a:t>
            </a:r>
            <a:r>
              <a:rPr lang="es-ES" sz="2400" b="1" spc="125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y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no</a:t>
            </a:r>
            <a:r>
              <a:rPr lang="es-ES" sz="2400" b="1" spc="120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hay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ningún</a:t>
            </a:r>
            <a:r>
              <a:rPr lang="es-ES" sz="2400" b="1" spc="125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mensaje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>
                <a:latin typeface="Times New Roman"/>
                <a:cs typeface="Times New Roman"/>
              </a:rPr>
              <a:t>que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spc="-5" dirty="0">
                <a:latin typeface="Times New Roman"/>
                <a:cs typeface="Times New Roman"/>
              </a:rPr>
              <a:t>dar</a:t>
            </a:r>
            <a:r>
              <a:rPr lang="es-ES" sz="2400" b="1" spc="114" dirty="0">
                <a:latin typeface="Times New Roman"/>
                <a:cs typeface="Times New Roman"/>
              </a:rPr>
              <a:t> </a:t>
            </a:r>
            <a:r>
              <a:rPr lang="es-ES" sz="2400" b="1" dirty="0" smtClean="0">
                <a:latin typeface="Times New Roman"/>
                <a:cs typeface="Times New Roman"/>
              </a:rPr>
              <a:t>por </a:t>
            </a:r>
            <a:r>
              <a:rPr lang="es-ES" sz="2400" b="1" spc="-5" dirty="0" smtClean="0">
                <a:latin typeface="Times New Roman"/>
                <a:cs typeface="Times New Roman"/>
              </a:rPr>
              <a:t>pantalla</a:t>
            </a:r>
            <a:r>
              <a:rPr lang="es-ES" sz="2400" b="1" spc="-5" dirty="0">
                <a:latin typeface="Times New Roman"/>
                <a:cs typeface="Times New Roman"/>
              </a:rPr>
              <a:t>.</a:t>
            </a:r>
            <a:endParaRPr lang="es-ES" sz="2400" b="1" dirty="0">
              <a:latin typeface="Times New Roman"/>
              <a:cs typeface="Times New Roman"/>
            </a:endParaRPr>
          </a:p>
          <a:p>
            <a:pPr marL="824865" indent="-501015" algn="just">
              <a:buFont typeface="Symbol"/>
              <a:buChar char=""/>
              <a:tabLst>
                <a:tab pos="824865" algn="l"/>
                <a:tab pos="825500" algn="l"/>
              </a:tabLst>
            </a:pPr>
            <a:endParaRPr sz="2400" b="1" dirty="0"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156" y="2527300"/>
            <a:ext cx="423922" cy="48620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156" y="3540222"/>
            <a:ext cx="423922" cy="5166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3156" y="4309450"/>
            <a:ext cx="532324" cy="54823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8158" y="5078909"/>
            <a:ext cx="537322" cy="52640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8158" y="6163241"/>
            <a:ext cx="460374" cy="464135"/>
          </a:xfrm>
          <a:prstGeom prst="rect">
            <a:avLst/>
          </a:prstGeom>
        </p:spPr>
      </p:pic>
      <p:pic>
        <p:nvPicPr>
          <p:cNvPr id="12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42095" y="7046408"/>
            <a:ext cx="413385" cy="474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5956" y="397236"/>
            <a:ext cx="17983200" cy="1223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 algn="just">
              <a:spcBef>
                <a:spcPts val="840"/>
              </a:spcBef>
            </a:pPr>
            <a:r>
              <a:rPr sz="2400" b="1" i="1" u="heavy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5.4.5</a:t>
            </a:r>
            <a:r>
              <a:rPr sz="2400" b="1" i="1" u="heavy" spc="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BARRA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HERRAMIENTAS</a:t>
            </a:r>
            <a:endParaRPr sz="2400" dirty="0"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sz="2400" dirty="0">
              <a:cs typeface="Times New Roman"/>
            </a:endParaRPr>
          </a:p>
          <a:p>
            <a:pPr marL="12700" algn="just">
              <a:spcBef>
                <a:spcPts val="844"/>
              </a:spcBef>
            </a:pPr>
            <a:r>
              <a:rPr sz="2400" spc="-5" dirty="0">
                <a:cs typeface="Times New Roman"/>
              </a:rPr>
              <a:t>Situada 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parte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superior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ventana</a:t>
            </a:r>
            <a:r>
              <a:rPr sz="2400" dirty="0">
                <a:cs typeface="Times New Roman"/>
              </a:rPr>
              <a:t> de gráficos,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aspecto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 </a:t>
            </a:r>
            <a:r>
              <a:rPr sz="2400" spc="-5" dirty="0">
                <a:cs typeface="Times New Roman"/>
              </a:rPr>
              <a:t>en</a:t>
            </a:r>
            <a:r>
              <a:rPr sz="2400" dirty="0">
                <a:cs typeface="Times New Roman"/>
              </a:rPr>
              <a:t> la</a:t>
            </a:r>
            <a:r>
              <a:rPr sz="2400" spc="30" dirty="0">
                <a:cs typeface="Times New Roman"/>
              </a:rPr>
              <a:t>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98</a:t>
            </a:r>
            <a:r>
              <a:rPr sz="2400" dirty="0"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03262" y="2783140"/>
            <a:ext cx="17945894" cy="53170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98:</a:t>
            </a:r>
            <a:r>
              <a:rPr sz="24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barra</a:t>
            </a:r>
            <a:r>
              <a:rPr sz="2400" b="1" i="1" spc="-10" dirty="0">
                <a:solidFill>
                  <a:srgbClr val="44536A"/>
                </a:solidFill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cs typeface="Times New Roman"/>
              </a:rPr>
              <a:t>de</a:t>
            </a:r>
            <a:r>
              <a:rPr sz="2400" b="1" i="1" spc="-5" dirty="0">
                <a:solidFill>
                  <a:srgbClr val="44536A"/>
                </a:solidFill>
                <a:cs typeface="Times New Roman"/>
              </a:rPr>
              <a:t> herramientas.</a:t>
            </a:r>
            <a:endParaRPr sz="2400" b="1" dirty="0">
              <a:cs typeface="Times New Roman"/>
            </a:endParaRPr>
          </a:p>
          <a:p>
            <a:pPr algn="just">
              <a:spcBef>
                <a:spcPts val="50"/>
              </a:spcBef>
            </a:pPr>
            <a:endParaRPr sz="2400" dirty="0">
              <a:cs typeface="Times New Roman"/>
            </a:endParaRPr>
          </a:p>
          <a:p>
            <a:pPr marL="12700" algn="just"/>
            <a:r>
              <a:rPr sz="2400" spc="-5" dirty="0">
                <a:cs typeface="Times New Roman"/>
              </a:rPr>
              <a:t>Ofrece</a:t>
            </a:r>
            <a:r>
              <a:rPr sz="2400" dirty="0">
                <a:cs typeface="Times New Roman"/>
              </a:rPr>
              <a:t> una serie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herramientas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van</a:t>
            </a:r>
            <a:r>
              <a:rPr sz="2400" spc="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detallar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continuación:</a:t>
            </a:r>
            <a:endParaRPr sz="2400" dirty="0">
              <a:cs typeface="Times New Roman"/>
            </a:endParaRPr>
          </a:p>
          <a:p>
            <a:pPr algn="just">
              <a:spcBef>
                <a:spcPts val="30"/>
              </a:spcBef>
            </a:pPr>
            <a:endParaRPr sz="2400" dirty="0">
              <a:cs typeface="Times New Roman"/>
            </a:endParaRPr>
          </a:p>
          <a:p>
            <a:pPr marL="836930" indent="-513080" algn="just">
              <a:buFont typeface="Symbol"/>
              <a:buChar char=""/>
              <a:tabLst>
                <a:tab pos="836930" algn="l"/>
                <a:tab pos="837565" algn="l"/>
              </a:tabLst>
            </a:pPr>
            <a:r>
              <a:rPr sz="2400" dirty="0">
                <a:cs typeface="Times New Roman"/>
              </a:rPr>
              <a:t>,</a:t>
            </a:r>
            <a:r>
              <a:rPr sz="2400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mueve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herramientas </a:t>
            </a:r>
            <a:r>
              <a:rPr sz="2400" b="1" dirty="0">
                <a:cs typeface="Times New Roman"/>
              </a:rPr>
              <a:t>y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ventana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gráficos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ventana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separada.</a:t>
            </a:r>
            <a:endParaRPr sz="2400" b="1" dirty="0">
              <a:cs typeface="Times New Roman"/>
            </a:endParaRPr>
          </a:p>
          <a:p>
            <a:pPr marL="553085" marR="8890" indent="-228600" algn="just">
              <a:spcBef>
                <a:spcPts val="1175"/>
              </a:spcBef>
              <a:buFont typeface="Symbol"/>
              <a:buChar char=""/>
              <a:tabLst>
                <a:tab pos="768985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 sirve para </a:t>
            </a:r>
            <a:r>
              <a:rPr sz="2400" b="1" spc="-5" dirty="0">
                <a:cs typeface="Times New Roman"/>
              </a:rPr>
              <a:t>seleccionar </a:t>
            </a:r>
            <a:r>
              <a:rPr sz="2400" b="1" dirty="0">
                <a:cs typeface="Times New Roman"/>
              </a:rPr>
              <a:t>los </a:t>
            </a:r>
            <a:r>
              <a:rPr sz="2400" b="1" spc="-5" dirty="0">
                <a:cs typeface="Times New Roman"/>
              </a:rPr>
              <a:t>diferentes elementos del gráfico </a:t>
            </a:r>
            <a:r>
              <a:rPr sz="2400" b="1" dirty="0">
                <a:cs typeface="Times New Roman"/>
              </a:rPr>
              <a:t>y moverlos </a:t>
            </a:r>
            <a:r>
              <a:rPr sz="2400" b="1" dirty="0" err="1">
                <a:cs typeface="Times New Roman"/>
              </a:rPr>
              <a:t>dentro</a:t>
            </a:r>
            <a:r>
              <a:rPr sz="2400" b="1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la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hoja.</a:t>
            </a:r>
            <a:endParaRPr sz="2400" b="1" dirty="0">
              <a:cs typeface="Times New Roman"/>
            </a:endParaRPr>
          </a:p>
          <a:p>
            <a:pPr algn="just">
              <a:spcBef>
                <a:spcPts val="35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8890" indent="-228600" algn="just">
              <a:buFont typeface="Symbol"/>
              <a:buChar char=""/>
              <a:tabLst>
                <a:tab pos="821690" algn="l"/>
                <a:tab pos="822325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buscador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los elementos </a:t>
            </a:r>
            <a:r>
              <a:rPr sz="2400" b="1" dirty="0">
                <a:cs typeface="Times New Roman"/>
              </a:rPr>
              <a:t>que </a:t>
            </a:r>
            <a:r>
              <a:rPr sz="2400" b="1" spc="-5" dirty="0">
                <a:cs typeface="Times New Roman"/>
              </a:rPr>
              <a:t>componen el circuito </a:t>
            </a:r>
            <a:r>
              <a:rPr sz="2400" b="1" dirty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los organiza </a:t>
            </a:r>
            <a:r>
              <a:rPr sz="2400" b="1" spc="-5" dirty="0" err="1">
                <a:cs typeface="Times New Roman"/>
              </a:rPr>
              <a:t>en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diferentes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niveles</a:t>
            </a:r>
            <a:r>
              <a:rPr sz="2400" b="1" spc="-5" dirty="0">
                <a:cs typeface="Times New Roman"/>
              </a:rPr>
              <a:t>,</a:t>
            </a:r>
            <a:r>
              <a:rPr sz="2400" b="1" dirty="0">
                <a:cs typeface="Times New Roman"/>
              </a:rPr>
              <a:t> y da </a:t>
            </a:r>
            <a:r>
              <a:rPr sz="2400" b="1" spc="-5" dirty="0">
                <a:cs typeface="Times New Roman"/>
              </a:rPr>
              <a:t>información</a:t>
            </a:r>
            <a:r>
              <a:rPr sz="2400" b="1" dirty="0">
                <a:cs typeface="Times New Roman"/>
              </a:rPr>
              <a:t> sobre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estado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éstos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tras </a:t>
            </a:r>
            <a:r>
              <a:rPr sz="2400" b="1" spc="-5" dirty="0">
                <a:cs typeface="Times New Roman"/>
              </a:rPr>
              <a:t>el</a:t>
            </a:r>
            <a:r>
              <a:rPr sz="2400" b="1" dirty="0">
                <a:cs typeface="Times New Roman"/>
              </a:rPr>
              <a:t> cálculo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dirty="0">
                <a:cs typeface="Times New Roman"/>
              </a:rPr>
              <a:t> circuito.</a:t>
            </a:r>
          </a:p>
          <a:p>
            <a:pPr algn="just"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553085" marR="5080" indent="-228600" algn="just">
              <a:buFont typeface="Symbol"/>
              <a:buChar char=""/>
              <a:tabLst>
                <a:tab pos="829310" algn="l"/>
                <a:tab pos="829944" algn="l"/>
              </a:tabLst>
            </a:pPr>
            <a:r>
              <a:rPr sz="2400" b="1" dirty="0"/>
              <a:t>	</a:t>
            </a:r>
            <a:r>
              <a:rPr sz="2400" b="1" dirty="0">
                <a:cs typeface="Times New Roman"/>
              </a:rPr>
              <a:t>, modos de </a:t>
            </a:r>
            <a:r>
              <a:rPr sz="2400" b="1" spc="-5" dirty="0">
                <a:cs typeface="Times New Roman"/>
              </a:rPr>
              <a:t>operación. </a:t>
            </a:r>
            <a:r>
              <a:rPr sz="2400" b="1" dirty="0">
                <a:cs typeface="Times New Roman"/>
              </a:rPr>
              <a:t>Esta </a:t>
            </a:r>
            <a:r>
              <a:rPr sz="2400" b="1" spc="-5" dirty="0">
                <a:cs typeface="Times New Roman"/>
              </a:rPr>
              <a:t>herramienta </a:t>
            </a:r>
            <a:r>
              <a:rPr sz="2400" b="1" dirty="0">
                <a:cs typeface="Times New Roman"/>
              </a:rPr>
              <a:t>sirve para </a:t>
            </a:r>
            <a:r>
              <a:rPr sz="2400" b="1" spc="-5" dirty="0">
                <a:cs typeface="Times New Roman"/>
              </a:rPr>
              <a:t>seleccionar los </a:t>
            </a:r>
            <a:r>
              <a:rPr sz="2400" b="1" dirty="0">
                <a:cs typeface="Times New Roman"/>
              </a:rPr>
              <a:t>modos </a:t>
            </a:r>
            <a:r>
              <a:rPr sz="2400" b="1" spc="-5" dirty="0" err="1">
                <a:cs typeface="Times New Roman"/>
              </a:rPr>
              <a:t>en</a:t>
            </a:r>
            <a:r>
              <a:rPr sz="2400" b="1" spc="-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los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que </a:t>
            </a:r>
            <a:r>
              <a:rPr sz="2400" b="1" dirty="0">
                <a:cs typeface="Times New Roman"/>
              </a:rPr>
              <a:t>va a funcionar la instalación, </a:t>
            </a:r>
            <a:r>
              <a:rPr sz="2400" b="1" spc="-5" dirty="0">
                <a:cs typeface="Times New Roman"/>
              </a:rPr>
              <a:t>configurando los interruptores </a:t>
            </a:r>
            <a:r>
              <a:rPr sz="2400" b="1" dirty="0">
                <a:cs typeface="Times New Roman"/>
              </a:rPr>
              <a:t>aguas </a:t>
            </a:r>
            <a:r>
              <a:rPr sz="2400" b="1" spc="-5" dirty="0">
                <a:cs typeface="Times New Roman"/>
              </a:rPr>
              <a:t>arriba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 err="1" smtClean="0">
                <a:cs typeface="Times New Roman"/>
              </a:rPr>
              <a:t>los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cuadros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principales </a:t>
            </a:r>
            <a:r>
              <a:rPr sz="2400" b="1" dirty="0">
                <a:cs typeface="Times New Roman"/>
              </a:rPr>
              <a:t>y los </a:t>
            </a:r>
            <a:r>
              <a:rPr sz="2400" b="1" spc="-5" dirty="0">
                <a:cs typeface="Times New Roman"/>
              </a:rPr>
              <a:t>interruptores </a:t>
            </a:r>
            <a:r>
              <a:rPr sz="2400" b="1" spc="5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los </a:t>
            </a:r>
            <a:r>
              <a:rPr sz="2400" b="1" dirty="0">
                <a:cs typeface="Times New Roman"/>
              </a:rPr>
              <a:t>acoplamientos. La </a:t>
            </a:r>
            <a:r>
              <a:rPr sz="2400" b="1" spc="-5" dirty="0">
                <a:cs typeface="Times New Roman"/>
                <a:hlinkClick r:id="rId3" action="ppaction://hlinksldjump"/>
              </a:rPr>
              <a:t>Figura </a:t>
            </a:r>
            <a:r>
              <a:rPr sz="2400" b="1" dirty="0">
                <a:cs typeface="Times New Roman"/>
                <a:hlinkClick r:id="rId3" action="ppaction://hlinksldjump"/>
              </a:rPr>
              <a:t>99 </a:t>
            </a:r>
            <a:r>
              <a:rPr sz="2400" b="1" spc="-5" dirty="0" err="1">
                <a:cs typeface="Times New Roman"/>
              </a:rPr>
              <a:t>refleja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un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err="1" smtClean="0">
                <a:cs typeface="Times New Roman"/>
              </a:rPr>
              <a:t>modo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operación típico, con </a:t>
            </a:r>
            <a:r>
              <a:rPr sz="2400" b="1" dirty="0">
                <a:cs typeface="Times New Roman"/>
              </a:rPr>
              <a:t>modo de </a:t>
            </a:r>
            <a:r>
              <a:rPr sz="2400" b="1" spc="-5" dirty="0">
                <a:cs typeface="Times New Roman"/>
              </a:rPr>
              <a:t>funcionamiento normal alimentado </a:t>
            </a:r>
            <a:r>
              <a:rPr sz="2400" b="1" dirty="0">
                <a:cs typeface="Times New Roman"/>
              </a:rPr>
              <a:t>por la </a:t>
            </a:r>
            <a:r>
              <a:rPr sz="2400" b="1" spc="-5" dirty="0" smtClean="0">
                <a:cs typeface="Times New Roman"/>
              </a:rPr>
              <a:t>red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alimentación, </a:t>
            </a:r>
            <a:r>
              <a:rPr sz="2400" b="1" dirty="0">
                <a:cs typeface="Times New Roman"/>
              </a:rPr>
              <a:t>y </a:t>
            </a:r>
            <a:r>
              <a:rPr sz="2400" b="1" spc="-5" dirty="0">
                <a:cs typeface="Times New Roman"/>
              </a:rPr>
              <a:t>con </a:t>
            </a:r>
            <a:r>
              <a:rPr sz="2400" b="1" spc="5" dirty="0">
                <a:cs typeface="Times New Roman"/>
              </a:rPr>
              <a:t>un </a:t>
            </a:r>
            <a:r>
              <a:rPr sz="2400" b="1" dirty="0">
                <a:cs typeface="Times New Roman"/>
              </a:rPr>
              <a:t>modo de </a:t>
            </a:r>
            <a:r>
              <a:rPr sz="2400" b="1" spc="-5" dirty="0">
                <a:cs typeface="Times New Roman"/>
              </a:rPr>
              <a:t>emergencia, en el </a:t>
            </a:r>
            <a:r>
              <a:rPr sz="2400" b="1" dirty="0">
                <a:cs typeface="Times New Roman"/>
              </a:rPr>
              <a:t>que un generador </a:t>
            </a:r>
            <a:r>
              <a:rPr sz="2400" b="1" dirty="0" err="1">
                <a:cs typeface="Times New Roman"/>
              </a:rPr>
              <a:t>alimenta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el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circuito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48170" y="1927671"/>
            <a:ext cx="12757786" cy="54844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3156" y="4087746"/>
            <a:ext cx="415287" cy="61550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6175" y="4853397"/>
            <a:ext cx="415288" cy="45993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3156" y="5313331"/>
            <a:ext cx="491487" cy="82467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3156" y="6555484"/>
            <a:ext cx="533400" cy="480001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961062" y="5798488"/>
            <a:ext cx="68579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99: ventana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modos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operación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8356" y="5864732"/>
            <a:ext cx="17907000" cy="4484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9580" indent="-437515" algn="just">
              <a:spcBef>
                <a:spcPts val="100"/>
              </a:spcBef>
              <a:buFont typeface="Symbol"/>
              <a:buChar char=""/>
              <a:tabLst>
                <a:tab pos="449580" algn="l"/>
                <a:tab pos="450215" algn="l"/>
              </a:tabLst>
            </a:pPr>
            <a:r>
              <a:rPr lang="es-ES" sz="2400" dirty="0" smtClean="0">
                <a:cs typeface="Times New Roman"/>
              </a:rPr>
              <a:t>  </a:t>
            </a:r>
            <a:r>
              <a:rPr sz="2400" dirty="0" smtClean="0">
                <a:cs typeface="Times New Roman"/>
              </a:rPr>
              <a:t>,</a:t>
            </a:r>
            <a:r>
              <a:rPr sz="2400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</a:t>
            </a:r>
            <a:r>
              <a:rPr sz="2400" b="1" spc="-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todo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el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circuito.</a:t>
            </a:r>
            <a:endParaRPr sz="2400" b="1" dirty="0">
              <a:cs typeface="Times New Roman"/>
            </a:endParaRPr>
          </a:p>
          <a:p>
            <a:pPr marL="411480" indent="-399415" algn="just">
              <a:spcBef>
                <a:spcPts val="944"/>
              </a:spcBef>
              <a:buFont typeface="Symbol"/>
              <a:buChar char=""/>
              <a:tabLst>
                <a:tab pos="411480" algn="l"/>
                <a:tab pos="412115" algn="l"/>
              </a:tabLst>
            </a:pPr>
            <a:r>
              <a:rPr lang="es-ES" sz="2400" b="1" dirty="0" smtClean="0">
                <a:cs typeface="Times New Roman"/>
              </a:rPr>
              <a:t>  </a:t>
            </a:r>
            <a:r>
              <a:rPr sz="2400" b="1" dirty="0" smtClean="0">
                <a:cs typeface="Times New Roman"/>
              </a:rPr>
              <a:t>, </a:t>
            </a:r>
            <a:r>
              <a:rPr sz="2400" b="1" spc="-5" dirty="0">
                <a:cs typeface="Times New Roman"/>
              </a:rPr>
              <a:t>calcula </a:t>
            </a:r>
            <a:r>
              <a:rPr sz="2400" b="1" dirty="0">
                <a:cs typeface="Times New Roman"/>
              </a:rPr>
              <a:t>solo </a:t>
            </a:r>
            <a:r>
              <a:rPr sz="2400" b="1" spc="-5" dirty="0">
                <a:cs typeface="Times New Roman"/>
              </a:rPr>
              <a:t>el</a:t>
            </a:r>
            <a:r>
              <a:rPr sz="2400" b="1" dirty="0">
                <a:cs typeface="Times New Roman"/>
              </a:rPr>
              <a:t> elemento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 </a:t>
            </a:r>
            <a:r>
              <a:rPr sz="2400" b="1" spc="-5" dirty="0">
                <a:cs typeface="Times New Roman"/>
              </a:rPr>
              <a:t>elementos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dirty="0">
                <a:cs typeface="Times New Roman"/>
              </a:rPr>
              <a:t> circuito que </a:t>
            </a:r>
            <a:r>
              <a:rPr sz="2400" b="1" spc="-5" dirty="0">
                <a:cs typeface="Times New Roman"/>
              </a:rPr>
              <a:t>se han</a:t>
            </a:r>
            <a:r>
              <a:rPr sz="2400" b="1" dirty="0">
                <a:cs typeface="Times New Roman"/>
              </a:rPr>
              <a:t> seleccionado.</a:t>
            </a:r>
          </a:p>
          <a:p>
            <a:pPr algn="just">
              <a:spcBef>
                <a:spcPts val="5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240665" marR="5080" indent="-228600" algn="just">
              <a:lnSpc>
                <a:spcPct val="102699"/>
              </a:lnSpc>
              <a:buFont typeface="Symbol"/>
              <a:buChar char=""/>
              <a:tabLst>
                <a:tab pos="504825" algn="l"/>
                <a:tab pos="505459" algn="l"/>
              </a:tabLst>
            </a:pPr>
            <a:r>
              <a:rPr lang="es-ES" sz="2400" b="1" dirty="0" smtClean="0"/>
              <a:t> </a:t>
            </a:r>
            <a:r>
              <a:rPr sz="2400" b="1" dirty="0"/>
              <a:t>	</a:t>
            </a:r>
            <a:r>
              <a:rPr sz="2400" b="1" dirty="0">
                <a:cs typeface="Times New Roman"/>
              </a:rPr>
              <a:t>,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calcula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una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subred,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</a:t>
            </a:r>
            <a:r>
              <a:rPr sz="2400" b="1" spc="-2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decir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un</a:t>
            </a:r>
            <a:r>
              <a:rPr sz="2400" b="1" spc="-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cuadro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acoplado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otro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a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su vez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cuelga</a:t>
            </a:r>
            <a:r>
              <a:rPr sz="2400" b="1" spc="-3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un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circuito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algn="just">
              <a:spcBef>
                <a:spcPts val="50"/>
              </a:spcBef>
              <a:buFont typeface="Symbol"/>
              <a:buChar char=""/>
            </a:pPr>
            <a:endParaRPr sz="2400" b="1" dirty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r>
              <a:rPr sz="2400" b="1" dirty="0"/>
              <a:t>	</a:t>
            </a:r>
            <a:r>
              <a:rPr lang="es-ES" sz="2400" b="1" dirty="0" smtClean="0"/>
              <a:t>  </a:t>
            </a:r>
            <a:r>
              <a:rPr sz="2400" b="1" dirty="0" smtClean="0">
                <a:cs typeface="Times New Roman"/>
              </a:rPr>
              <a:t>,</a:t>
            </a:r>
            <a:r>
              <a:rPr sz="2400" b="1" spc="-1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diagrama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unifilar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 muestra</a:t>
            </a:r>
            <a:r>
              <a:rPr sz="2400" b="1" spc="-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parámetros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aparamenta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más</a:t>
            </a:r>
            <a:r>
              <a:rPr sz="2400" b="1" spc="-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comunes,</a:t>
            </a:r>
            <a:r>
              <a:rPr sz="2400" b="1" spc="-1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es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decir</a:t>
            </a:r>
            <a:r>
              <a:rPr sz="2400" b="1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intensidades</a:t>
            </a:r>
            <a:r>
              <a:rPr sz="2400" b="1" dirty="0">
                <a:cs typeface="Times New Roman"/>
              </a:rPr>
              <a:t> nominales, longitudes, </a:t>
            </a:r>
            <a:r>
              <a:rPr sz="2400" b="1" spc="-5" dirty="0">
                <a:cs typeface="Times New Roman"/>
              </a:rPr>
              <a:t>etc.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Es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la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vista</a:t>
            </a:r>
            <a:r>
              <a:rPr sz="2400" b="1" spc="-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más </a:t>
            </a:r>
            <a:r>
              <a:rPr sz="2400" b="1" spc="-5" dirty="0" err="1">
                <a:cs typeface="Times New Roman"/>
              </a:rPr>
              <a:t>usada</a:t>
            </a:r>
            <a:r>
              <a:rPr sz="2400" b="1" spc="-5" dirty="0" smtClean="0">
                <a:cs typeface="Times New Roman"/>
              </a:rPr>
              <a:t>.</a:t>
            </a:r>
            <a:endParaRPr lang="es-ES" sz="2400" b="1" spc="-5" dirty="0" smtClean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endParaRPr lang="es-ES" sz="2400" b="1" spc="-5" dirty="0" smtClean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r>
              <a:rPr lang="es-ES" sz="2400" b="1" dirty="0" smtClean="0">
                <a:cs typeface="Times New Roman"/>
              </a:rPr>
              <a:t>   , </a:t>
            </a:r>
            <a:r>
              <a:rPr lang="es-ES" sz="2400" b="1" spc="-5" dirty="0">
                <a:cs typeface="Times New Roman"/>
              </a:rPr>
              <a:t>diagrama</a:t>
            </a:r>
            <a:r>
              <a:rPr lang="es-ES" sz="2400" b="1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unifilar</a:t>
            </a:r>
            <a:r>
              <a:rPr lang="es-ES" sz="2400" b="1" dirty="0">
                <a:cs typeface="Times New Roman"/>
              </a:rPr>
              <a:t> que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muestra</a:t>
            </a:r>
            <a:r>
              <a:rPr lang="es-ES" sz="2400" b="1" spc="-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el</a:t>
            </a:r>
            <a:r>
              <a:rPr lang="es-ES" sz="2400" b="1" dirty="0">
                <a:cs typeface="Times New Roman"/>
              </a:rPr>
              <a:t> flujo de</a:t>
            </a:r>
            <a:r>
              <a:rPr lang="es-ES" sz="2400" b="1" spc="-5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carga</a:t>
            </a:r>
            <a:r>
              <a:rPr lang="es-ES" sz="2400" b="1" spc="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calculado</a:t>
            </a:r>
            <a:r>
              <a:rPr lang="es-ES" sz="2400" b="1" spc="-5" dirty="0" smtClean="0">
                <a:cs typeface="Times New Roman"/>
              </a:rPr>
              <a:t>.</a:t>
            </a: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endParaRPr lang="es-ES" sz="2400" b="1" dirty="0" smtClean="0">
              <a:cs typeface="Times New Roman"/>
            </a:endParaRPr>
          </a:p>
          <a:p>
            <a:pPr marL="240665" marR="6985" indent="-228600" algn="just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r>
              <a:rPr lang="es-ES" sz="2400" b="1" dirty="0" smtClean="0">
                <a:cs typeface="Times New Roman"/>
              </a:rPr>
              <a:t>  ,</a:t>
            </a:r>
            <a:r>
              <a:rPr lang="es-ES" sz="2400" b="1" spc="5" dirty="0" smtClean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diagrama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unifilar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con</a:t>
            </a:r>
            <a:r>
              <a:rPr lang="es-ES" sz="2400" b="1" spc="2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la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información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de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cortocircuito,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muy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dirty="0">
                <a:cs typeface="Times New Roman"/>
              </a:rPr>
              <a:t>útil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cuando</a:t>
            </a:r>
            <a:r>
              <a:rPr lang="es-ES" sz="2400" b="1" spc="10" dirty="0">
                <a:cs typeface="Times New Roman"/>
              </a:rPr>
              <a:t> </a:t>
            </a:r>
            <a:r>
              <a:rPr lang="es-ES" sz="2400" b="1" spc="-5" dirty="0">
                <a:cs typeface="Times New Roman"/>
              </a:rPr>
              <a:t>se</a:t>
            </a:r>
            <a:r>
              <a:rPr lang="es-ES" sz="2400" b="1" spc="15" dirty="0">
                <a:cs typeface="Times New Roman"/>
              </a:rPr>
              <a:t> </a:t>
            </a:r>
            <a:r>
              <a:rPr lang="es-ES" sz="2400" b="1" spc="-5" dirty="0" smtClean="0">
                <a:cs typeface="Times New Roman"/>
              </a:rPr>
              <a:t>quiere dimensionar </a:t>
            </a:r>
            <a:r>
              <a:rPr lang="es-ES" sz="2400" b="1" spc="-5" dirty="0">
                <a:cs typeface="Times New Roman"/>
              </a:rPr>
              <a:t>las</a:t>
            </a:r>
            <a:r>
              <a:rPr lang="es-ES" sz="2400" b="1" dirty="0">
                <a:cs typeface="Times New Roman"/>
              </a:rPr>
              <a:t> protecciones.</a:t>
            </a:r>
          </a:p>
          <a:p>
            <a:pPr marL="240665" marR="6985" indent="-228600">
              <a:lnSpc>
                <a:spcPct val="103299"/>
              </a:lnSpc>
              <a:buFont typeface="Symbol"/>
              <a:buChar char=""/>
              <a:tabLst>
                <a:tab pos="506095" algn="l"/>
                <a:tab pos="506730" algn="l"/>
              </a:tabLst>
            </a:pPr>
            <a:endParaRPr sz="1200" b="1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7222" y="8682667"/>
            <a:ext cx="40538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210"/>
              </a:spcBef>
            </a:pPr>
            <a:r>
              <a:rPr sz="1200" dirty="0" smtClean="0">
                <a:latin typeface="Symbol"/>
                <a:cs typeface="Symbol"/>
              </a:rPr>
              <a:t></a:t>
            </a:r>
            <a:endParaRPr sz="1200" dirty="0">
              <a:latin typeface="Symbol"/>
              <a:cs typeface="Symbo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56" y="410273"/>
            <a:ext cx="6477000" cy="538821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956" y="5864732"/>
            <a:ext cx="424814" cy="38620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956" y="6338152"/>
            <a:ext cx="424814" cy="38014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270" y="6921372"/>
            <a:ext cx="718185" cy="55607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8870" y="7680516"/>
            <a:ext cx="489585" cy="55734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6162" y="8880157"/>
            <a:ext cx="565785" cy="50419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6469" y="9666344"/>
            <a:ext cx="565786" cy="52286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56" y="622300"/>
            <a:ext cx="12268200" cy="9525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513556" y="317500"/>
            <a:ext cx="17983200" cy="26930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556260" marR="5080" indent="-274320" algn="just">
              <a:spcBef>
                <a:spcPts val="40"/>
              </a:spcBef>
              <a:tabLst>
                <a:tab pos="2088514" algn="l"/>
                <a:tab pos="2700655" algn="l"/>
                <a:tab pos="3419475" algn="l"/>
                <a:tab pos="5405120" algn="l"/>
              </a:tabLst>
            </a:pPr>
            <a:r>
              <a:rPr sz="2400" b="1" dirty="0">
                <a:cs typeface="Times New Roman"/>
              </a:rPr>
              <a:t>5.5.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15" dirty="0">
                <a:cs typeface="Times New Roman"/>
              </a:rPr>
              <a:t>S</a:t>
            </a:r>
            <a:r>
              <a:rPr sz="2400" b="1" spc="-5" dirty="0">
                <a:cs typeface="Times New Roman"/>
              </a:rPr>
              <a:t>C</a:t>
            </a:r>
            <a:r>
              <a:rPr sz="2400" b="1" dirty="0">
                <a:cs typeface="Times New Roman"/>
              </a:rPr>
              <a:t>R</a:t>
            </a:r>
            <a:r>
              <a:rPr sz="2400" b="1" spc="-10" dirty="0">
                <a:cs typeface="Times New Roman"/>
              </a:rPr>
              <a:t>IP</a:t>
            </a:r>
            <a:r>
              <a:rPr sz="2400" b="1" dirty="0">
                <a:cs typeface="Times New Roman"/>
              </a:rPr>
              <a:t>CI</a:t>
            </a:r>
            <a:r>
              <a:rPr sz="2400" b="1" spc="-15" dirty="0">
                <a:cs typeface="Times New Roman"/>
              </a:rPr>
              <a:t>Ó</a:t>
            </a:r>
            <a:r>
              <a:rPr sz="2400" b="1" dirty="0">
                <a:cs typeface="Times New Roman"/>
              </a:rPr>
              <a:t>N	DEL	</a:t>
            </a:r>
            <a:r>
              <a:rPr sz="2400" b="1" spc="-10" dirty="0" smtClean="0">
                <a:cs typeface="Times New Roman"/>
              </a:rPr>
              <a:t>P</a:t>
            </a:r>
            <a:r>
              <a:rPr sz="2400" b="1" dirty="0" smtClean="0">
                <a:cs typeface="Times New Roman"/>
              </a:rPr>
              <a:t>A</a:t>
            </a:r>
            <a:r>
              <a:rPr sz="2400" b="1" spc="-5" dirty="0" smtClean="0">
                <a:cs typeface="Times New Roman"/>
              </a:rPr>
              <a:t>S</a:t>
            </a:r>
            <a:r>
              <a:rPr sz="2400" b="1" dirty="0" smtClean="0">
                <a:cs typeface="Times New Roman"/>
              </a:rPr>
              <a:t>O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“</a:t>
            </a:r>
            <a:r>
              <a:rPr sz="2400" b="1" spc="-10" dirty="0" smtClean="0">
                <a:cs typeface="Times New Roman"/>
              </a:rPr>
              <a:t>D</a:t>
            </a:r>
            <a:r>
              <a:rPr sz="2400" b="1" spc="20" dirty="0" smtClean="0">
                <a:cs typeface="Times New Roman"/>
              </a:rPr>
              <a:t>O</a:t>
            </a:r>
            <a:r>
              <a:rPr sz="2400" b="1" spc="-10" dirty="0" smtClean="0">
                <a:cs typeface="Times New Roman"/>
              </a:rPr>
              <a:t>C</a:t>
            </a:r>
            <a:r>
              <a:rPr sz="2400" b="1" dirty="0" smtClean="0">
                <a:cs typeface="Times New Roman"/>
              </a:rPr>
              <a:t>U</a:t>
            </a:r>
            <a:r>
              <a:rPr sz="2400" b="1" spc="-10" dirty="0" smtClean="0">
                <a:cs typeface="Times New Roman"/>
              </a:rPr>
              <a:t>M</a:t>
            </a:r>
            <a:r>
              <a:rPr sz="2400" b="1" spc="-15" dirty="0" smtClean="0">
                <a:cs typeface="Times New Roman"/>
              </a:rPr>
              <a:t>E</a:t>
            </a:r>
            <a:r>
              <a:rPr sz="2400" b="1" dirty="0" smtClean="0">
                <a:cs typeface="Times New Roman"/>
              </a:rPr>
              <a:t>NT</a:t>
            </a:r>
            <a:r>
              <a:rPr sz="2400" b="1" spc="-10" dirty="0" smtClean="0">
                <a:cs typeface="Times New Roman"/>
              </a:rPr>
              <a:t>AC</a:t>
            </a:r>
            <a:r>
              <a:rPr sz="2400" b="1" dirty="0" smtClean="0">
                <a:cs typeface="Times New Roman"/>
              </a:rPr>
              <a:t>I</a:t>
            </a:r>
            <a:r>
              <a:rPr sz="2400" b="1" spc="-15" dirty="0" smtClean="0">
                <a:cs typeface="Times New Roman"/>
              </a:rPr>
              <a:t>Ó</a:t>
            </a:r>
            <a:r>
              <a:rPr sz="2400" b="1" dirty="0" smtClean="0">
                <a:cs typeface="Times New Roman"/>
              </a:rPr>
              <a:t>N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DEL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PROYECTO”</a:t>
            </a:r>
            <a:endParaRPr lang="es-ES" sz="2400" b="1" spc="-5" dirty="0" smtClean="0">
              <a:cs typeface="Times New Roman"/>
            </a:endParaRPr>
          </a:p>
          <a:p>
            <a:pPr marL="556260" marR="5080" indent="-274320" algn="just">
              <a:spcBef>
                <a:spcPts val="40"/>
              </a:spcBef>
              <a:tabLst>
                <a:tab pos="2088514" algn="l"/>
                <a:tab pos="2700655" algn="l"/>
                <a:tab pos="3419475" algn="l"/>
                <a:tab pos="5405120" algn="l"/>
              </a:tabLst>
            </a:pPr>
            <a:endParaRPr sz="2400" dirty="0">
              <a:cs typeface="Times New Roman"/>
            </a:endParaRPr>
          </a:p>
          <a:p>
            <a:pPr marL="12700" marR="6985" algn="just">
              <a:spcBef>
                <a:spcPts val="25"/>
              </a:spcBef>
            </a:pP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tercer </a:t>
            </a:r>
            <a:r>
              <a:rPr sz="2400" dirty="0">
                <a:cs typeface="Times New Roman"/>
              </a:rPr>
              <a:t>y último </a:t>
            </a:r>
            <a:r>
              <a:rPr sz="2400" spc="-5" dirty="0">
                <a:cs typeface="Times New Roman"/>
              </a:rPr>
              <a:t>paso, es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creación </a:t>
            </a:r>
            <a:r>
              <a:rPr sz="2400" dirty="0">
                <a:cs typeface="Times New Roman"/>
              </a:rPr>
              <a:t>de todos </a:t>
            </a:r>
            <a:r>
              <a:rPr sz="2400" spc="-5" dirty="0">
                <a:cs typeface="Times New Roman"/>
              </a:rPr>
              <a:t>los documentos relacionados con el </a:t>
            </a:r>
            <a:r>
              <a:rPr sz="2400" spc="-5" dirty="0" err="1">
                <a:cs typeface="Times New Roman"/>
              </a:rPr>
              <a:t>proyecto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su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planificación</a:t>
            </a:r>
            <a:r>
              <a:rPr sz="2400" dirty="0">
                <a:cs typeface="Times New Roman"/>
              </a:rPr>
              <a:t> siguiendo la </a:t>
            </a:r>
            <a:r>
              <a:rPr sz="2400" spc="-5" dirty="0">
                <a:cs typeface="Times New Roman"/>
              </a:rPr>
              <a:t>normativa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aplicable.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este paso del </a:t>
            </a:r>
            <a:r>
              <a:rPr sz="2400" dirty="0">
                <a:cs typeface="Times New Roman"/>
              </a:rPr>
              <a:t>proyecto, </a:t>
            </a:r>
            <a:r>
              <a:rPr sz="2400" spc="-5" dirty="0">
                <a:cs typeface="Times New Roman"/>
              </a:rPr>
              <a:t>como se </a:t>
            </a:r>
            <a:r>
              <a:rPr sz="2400" dirty="0">
                <a:cs typeface="Times New Roman"/>
              </a:rPr>
              <a:t>pudo </a:t>
            </a:r>
            <a:r>
              <a:rPr sz="2400" spc="-5" dirty="0">
                <a:cs typeface="Times New Roman"/>
              </a:rPr>
              <a:t>ver en </a:t>
            </a:r>
            <a:r>
              <a:rPr sz="2400" spc="5" dirty="0">
                <a:cs typeface="Times New Roman"/>
              </a:rPr>
              <a:t>la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31</a:t>
            </a:r>
            <a:r>
              <a:rPr sz="2400" dirty="0">
                <a:cs typeface="Times New Roman"/>
              </a:rPr>
              <a:t>, se </a:t>
            </a:r>
            <a:r>
              <a:rPr sz="2400" spc="-5" dirty="0">
                <a:cs typeface="Times New Roman"/>
              </a:rPr>
              <a:t>pueden </a:t>
            </a:r>
            <a:r>
              <a:rPr sz="2400" dirty="0">
                <a:cs typeface="Times New Roman"/>
              </a:rPr>
              <a:t>seleccionar </a:t>
            </a:r>
            <a:r>
              <a:rPr sz="2400" dirty="0" err="1">
                <a:cs typeface="Times New Roman"/>
              </a:rPr>
              <a:t>una</a:t>
            </a:r>
            <a:r>
              <a:rPr sz="2400" dirty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serie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documentos, en </a:t>
            </a:r>
            <a:r>
              <a:rPr sz="2400" dirty="0">
                <a:cs typeface="Times New Roman"/>
              </a:rPr>
              <a:t>diversos </a:t>
            </a:r>
            <a:r>
              <a:rPr sz="2400" spc="-5" dirty="0">
                <a:cs typeface="Times New Roman"/>
              </a:rPr>
              <a:t>formatos </a:t>
            </a:r>
            <a:r>
              <a:rPr sz="2400" dirty="0">
                <a:cs typeface="Times New Roman"/>
              </a:rPr>
              <a:t>y tamaños, que </a:t>
            </a:r>
            <a:r>
              <a:rPr sz="2400" spc="-5" dirty="0">
                <a:cs typeface="Times New Roman"/>
              </a:rPr>
              <a:t>Simaris generará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>
                <a:cs typeface="Times New Roman"/>
              </a:rPr>
              <a:t>manera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automática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para </a:t>
            </a:r>
            <a:r>
              <a:rPr sz="2400" spc="-5" dirty="0">
                <a:cs typeface="Times New Roman"/>
              </a:rPr>
              <a:t>disponer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ellos </a:t>
            </a: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quiera. A continuación, se </a:t>
            </a:r>
            <a:r>
              <a:rPr sz="2400" dirty="0">
                <a:cs typeface="Times New Roman"/>
              </a:rPr>
              <a:t>van a </a:t>
            </a:r>
            <a:r>
              <a:rPr sz="2400" spc="-5" dirty="0">
                <a:cs typeface="Times New Roman"/>
              </a:rPr>
              <a:t>detallar </a:t>
            </a:r>
            <a:r>
              <a:rPr sz="2400" dirty="0">
                <a:cs typeface="Times New Roman"/>
              </a:rPr>
              <a:t>las </a:t>
            </a:r>
            <a:r>
              <a:rPr sz="2400" spc="-5" dirty="0" err="1">
                <a:cs typeface="Times New Roman"/>
              </a:rPr>
              <a:t>características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los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documentos </a:t>
            </a:r>
            <a:r>
              <a:rPr sz="2400" dirty="0">
                <a:cs typeface="Times New Roman"/>
              </a:rPr>
              <a:t>que puede </a:t>
            </a:r>
            <a:r>
              <a:rPr sz="2400" spc="-5" dirty="0">
                <a:cs typeface="Times New Roman"/>
              </a:rPr>
              <a:t>generar Simaris, </a:t>
            </a:r>
            <a:r>
              <a:rPr sz="2400" dirty="0">
                <a:cs typeface="Times New Roman"/>
              </a:rPr>
              <a:t>en la lista </a:t>
            </a:r>
            <a:r>
              <a:rPr sz="2400" spc="-5" dirty="0">
                <a:cs typeface="Times New Roman"/>
              </a:rPr>
              <a:t>“Tipos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documentos”, ver </a:t>
            </a:r>
            <a:r>
              <a:rPr sz="2400" spc="-5" dirty="0">
                <a:cs typeface="Times New Roman"/>
                <a:hlinkClick r:id="rId3" action="ppaction://hlinksldjump"/>
              </a:rPr>
              <a:t>Figura </a:t>
            </a:r>
            <a:r>
              <a:rPr sz="2400" dirty="0">
                <a:cs typeface="Times New Roman"/>
                <a:hlinkClick r:id="rId3" action="ppaction://hlinksldjump"/>
              </a:rPr>
              <a:t>100</a:t>
            </a:r>
            <a:r>
              <a:rPr sz="2400" dirty="0" smtClean="0">
                <a:cs typeface="Times New Roman"/>
              </a:rPr>
              <a:t>.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después</a:t>
            </a:r>
            <a:r>
              <a:rPr sz="2400" dirty="0">
                <a:cs typeface="Times New Roman"/>
              </a:rPr>
              <a:t> de seleccionado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documento,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pinchar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sobre el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botón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“Generar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documentación”.</a:t>
            </a:r>
            <a:endParaRPr sz="2400" dirty="0">
              <a:cs typeface="Times New Roman"/>
            </a:endParaRPr>
          </a:p>
        </p:txBody>
      </p:sp>
      <p:pic>
        <p:nvPicPr>
          <p:cNvPr id="4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33156" y="3010544"/>
            <a:ext cx="9144000" cy="591755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570058" y="9156700"/>
            <a:ext cx="5870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lang="es-ES"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100:</a:t>
            </a:r>
            <a:r>
              <a:rPr lang="es-ES" sz="2400" b="1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ventana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tipos</a:t>
            </a:r>
            <a:r>
              <a:rPr lang="es-ES" sz="2400" b="1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lang="es-ES"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es-ES"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documentos.</a:t>
            </a:r>
            <a:endParaRPr lang="es-E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60091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13556" y="241300"/>
            <a:ext cx="18059400" cy="71429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L="553085" algn="just">
              <a:spcBef>
                <a:spcPts val="5"/>
              </a:spcBef>
            </a:pP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5.5.1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DOCUMENTACIÓN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DEL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PROYECTO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algn="just">
              <a:spcBef>
                <a:spcPts val="845"/>
              </a:spcBef>
            </a:pPr>
            <a:r>
              <a:rPr sz="2400" dirty="0">
                <a:cs typeface="Times New Roman"/>
              </a:rPr>
              <a:t>Esta </a:t>
            </a:r>
            <a:r>
              <a:rPr sz="2400" spc="-5" dirty="0">
                <a:cs typeface="Times New Roman"/>
              </a:rPr>
              <a:t>opción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</a:t>
            </a:r>
            <a:r>
              <a:rPr sz="2400" dirty="0">
                <a:cs typeface="Times New Roman"/>
              </a:rPr>
              <a:t> un documento “.doc” donde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vienen 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siguientes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datos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ya</a:t>
            </a:r>
            <a:r>
              <a:rPr sz="2400" spc="-5" dirty="0">
                <a:cs typeface="Times New Roman"/>
              </a:rPr>
              <a:t> rellenados: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Datos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maestros: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nombre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proyecto,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descripción,</a:t>
            </a:r>
            <a:r>
              <a:rPr sz="2400" b="1" spc="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editor,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oficina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técnica,etc.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Datos</a:t>
            </a:r>
            <a:r>
              <a:rPr sz="2400" b="1" dirty="0">
                <a:cs typeface="Times New Roman"/>
              </a:rPr>
              <a:t> del </a:t>
            </a:r>
            <a:r>
              <a:rPr sz="2400" b="1" spc="-5" dirty="0">
                <a:cs typeface="Times New Roman"/>
              </a:rPr>
              <a:t>cliente:</a:t>
            </a:r>
            <a:r>
              <a:rPr sz="2400" b="1" dirty="0">
                <a:cs typeface="Times New Roman"/>
              </a:rPr>
              <a:t> nombre </a:t>
            </a:r>
            <a:r>
              <a:rPr sz="2400" b="1" spc="-5" dirty="0">
                <a:cs typeface="Times New Roman"/>
              </a:rPr>
              <a:t>cliente,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ciudad.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Comentarios.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Parámetros</a:t>
            </a:r>
            <a:r>
              <a:rPr sz="2400" b="1" dirty="0">
                <a:cs typeface="Times New Roman"/>
              </a:rPr>
              <a:t> de la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red: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generales,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media tensión y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baja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tensión.</a:t>
            </a:r>
            <a:endParaRPr sz="2400" b="1" dirty="0">
              <a:cs typeface="Times New Roman"/>
            </a:endParaRPr>
          </a:p>
          <a:p>
            <a:pPr marL="553085" marR="7620" indent="-228600" algn="just"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Modos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operación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red:</a:t>
            </a:r>
            <a:r>
              <a:rPr sz="2400" b="1" spc="13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normal,</a:t>
            </a:r>
            <a:r>
              <a:rPr sz="2400" b="1" spc="1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emergencia,</a:t>
            </a:r>
            <a:r>
              <a:rPr sz="2400" b="1" spc="12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etc.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que</a:t>
            </a:r>
            <a:r>
              <a:rPr sz="2400" b="1" spc="114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se</a:t>
            </a:r>
            <a:r>
              <a:rPr sz="2400" b="1" spc="125" dirty="0">
                <a:cs typeface="Times New Roman"/>
              </a:rPr>
              <a:t> </a:t>
            </a:r>
            <a:r>
              <a:rPr sz="2400" b="1" dirty="0" err="1">
                <a:cs typeface="Times New Roman"/>
              </a:rPr>
              <a:t>hayan</a:t>
            </a:r>
            <a:r>
              <a:rPr sz="2400" b="1" spc="120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definido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previamente</a:t>
            </a:r>
            <a:r>
              <a:rPr sz="2400" b="1" spc="-5" dirty="0">
                <a:cs typeface="Times New Roman"/>
              </a:rPr>
              <a:t>.</a:t>
            </a:r>
            <a:endParaRPr sz="2400" b="1" dirty="0">
              <a:cs typeface="Times New Roman"/>
            </a:endParaRPr>
          </a:p>
          <a:p>
            <a:pPr marL="553085" marR="5080" indent="-228600" algn="just">
              <a:spcBef>
                <a:spcPts val="7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Lista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dispositivos:</a:t>
            </a:r>
            <a:r>
              <a:rPr sz="2400" b="1" spc="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lista</a:t>
            </a:r>
            <a:r>
              <a:rPr sz="2400" b="1" spc="3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4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la</a:t>
            </a:r>
            <a:r>
              <a:rPr sz="2400" b="1" spc="4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aparamenta</a:t>
            </a:r>
            <a:r>
              <a:rPr sz="2400" b="1" spc="4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utilizada,</a:t>
            </a:r>
            <a:r>
              <a:rPr sz="2400" b="1" spc="3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incluyendo</a:t>
            </a:r>
            <a:r>
              <a:rPr sz="2400" b="1" spc="5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cables</a:t>
            </a:r>
            <a:r>
              <a:rPr sz="2400" b="1" spc="4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y</a:t>
            </a:r>
            <a:r>
              <a:rPr sz="2400" b="1" spc="5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barras,</a:t>
            </a:r>
            <a:r>
              <a:rPr sz="2400" b="1" spc="55" dirty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así</a:t>
            </a:r>
            <a:r>
              <a:rPr lang="es-ES" sz="2400" b="1" spc="-5" dirty="0" smtClean="0">
                <a:cs typeface="Times New Roman"/>
              </a:rPr>
              <a:t> </a:t>
            </a:r>
            <a:r>
              <a:rPr sz="2400" b="1" spc="-5" dirty="0" err="1" smtClean="0">
                <a:cs typeface="Times New Roman"/>
              </a:rPr>
              <a:t>como</a:t>
            </a:r>
            <a:r>
              <a:rPr sz="2400" b="1" spc="-5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las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cargas.</a:t>
            </a:r>
            <a:endParaRPr sz="2400" b="1" dirty="0">
              <a:cs typeface="Times New Roman"/>
            </a:endParaRPr>
          </a:p>
          <a:p>
            <a:pPr marL="553085" marR="9525" indent="-228600" algn="just">
              <a:spcBef>
                <a:spcPts val="8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Protección</a:t>
            </a:r>
            <a:r>
              <a:rPr sz="2400" b="1" spc="70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spc="7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personas</a:t>
            </a:r>
            <a:r>
              <a:rPr sz="2400" b="1" spc="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contra</a:t>
            </a:r>
            <a:r>
              <a:rPr sz="2400" b="1" spc="6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choque</a:t>
            </a:r>
            <a:r>
              <a:rPr sz="2400" b="1" spc="8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eléctrico:</a:t>
            </a:r>
            <a:r>
              <a:rPr sz="2400" b="1" spc="8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pequeño</a:t>
            </a:r>
            <a:r>
              <a:rPr sz="2400" b="1" spc="7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texto</a:t>
            </a:r>
            <a:r>
              <a:rPr sz="2400" b="1" spc="8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donde</a:t>
            </a:r>
            <a:r>
              <a:rPr sz="2400" b="1" spc="80" dirty="0">
                <a:cs typeface="Times New Roman"/>
              </a:rPr>
              <a:t> </a:t>
            </a:r>
            <a:r>
              <a:rPr sz="2400" b="1" spc="-5" dirty="0" err="1">
                <a:cs typeface="Times New Roman"/>
              </a:rPr>
              <a:t>especifica</a:t>
            </a:r>
            <a:r>
              <a:rPr sz="2400" b="1" spc="80" dirty="0">
                <a:cs typeface="Times New Roman"/>
              </a:rPr>
              <a:t> </a:t>
            </a:r>
            <a:r>
              <a:rPr sz="2400" b="1" dirty="0" smtClean="0">
                <a:cs typeface="Times New Roman"/>
              </a:rPr>
              <a:t>que</a:t>
            </a:r>
            <a:r>
              <a:rPr lang="es-ES" sz="2400" b="1" dirty="0" smtClean="0">
                <a:cs typeface="Times New Roman"/>
              </a:rPr>
              <a:t> </a:t>
            </a:r>
            <a:r>
              <a:rPr sz="2400" b="1" spc="-5" dirty="0" smtClean="0">
                <a:cs typeface="Times New Roman"/>
              </a:rPr>
              <a:t>se</a:t>
            </a:r>
            <a:r>
              <a:rPr sz="2400" b="1" spc="-10" dirty="0" smtClean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cumple con</a:t>
            </a:r>
            <a:r>
              <a:rPr sz="2400" b="1" dirty="0">
                <a:cs typeface="Times New Roman"/>
              </a:rPr>
              <a:t> la </a:t>
            </a:r>
            <a:r>
              <a:rPr sz="2400" b="1" spc="-5" dirty="0">
                <a:cs typeface="Times New Roman"/>
              </a:rPr>
              <a:t>normativa.</a:t>
            </a:r>
            <a:endParaRPr sz="2400" b="1" dirty="0">
              <a:cs typeface="Times New Roman"/>
            </a:endParaRPr>
          </a:p>
          <a:p>
            <a:pPr marL="553085" indent="-229235" algn="just"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dirty="0">
                <a:cs typeface="Times New Roman"/>
              </a:rPr>
              <a:t>Límites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responsabilidad: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comentarios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sobre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disponibilidad</a:t>
            </a:r>
            <a:r>
              <a:rPr sz="2400" b="1" spc="1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algunos</a:t>
            </a:r>
            <a:r>
              <a:rPr sz="2400" b="1" spc="1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aparatos.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Leyenda</a:t>
            </a:r>
            <a:r>
              <a:rPr sz="2400" b="1" dirty="0">
                <a:cs typeface="Times New Roman"/>
              </a:rPr>
              <a:t> </a:t>
            </a:r>
            <a:r>
              <a:rPr sz="2400" b="1" spc="5" dirty="0">
                <a:cs typeface="Times New Roman"/>
              </a:rPr>
              <a:t>de</a:t>
            </a:r>
            <a:r>
              <a:rPr sz="2400" b="1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símbolos: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descripción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 </a:t>
            </a:r>
            <a:r>
              <a:rPr sz="2400" b="1" spc="-5" dirty="0">
                <a:cs typeface="Times New Roman"/>
              </a:rPr>
              <a:t>los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símbolos</a:t>
            </a:r>
            <a:r>
              <a:rPr sz="2400" b="1" spc="10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utilizados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unifilar.</a:t>
            </a:r>
            <a:endParaRPr sz="2400" b="1" dirty="0">
              <a:cs typeface="Times New Roman"/>
            </a:endParaRPr>
          </a:p>
          <a:p>
            <a:pPr marL="553085" indent="-229235" algn="just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2400" b="1" spc="-5" dirty="0">
                <a:cs typeface="Times New Roman"/>
              </a:rPr>
              <a:t>Normativa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para</a:t>
            </a:r>
            <a:r>
              <a:rPr sz="2400" b="1" dirty="0">
                <a:cs typeface="Times New Roman"/>
              </a:rPr>
              <a:t> cálculos: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diferentes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normas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aplicadas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en</a:t>
            </a:r>
            <a:r>
              <a:rPr sz="2400" b="1" spc="5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el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cálculo</a:t>
            </a:r>
            <a:r>
              <a:rPr sz="2400" b="1" spc="10" dirty="0">
                <a:cs typeface="Times New Roman"/>
              </a:rPr>
              <a:t> </a:t>
            </a:r>
            <a:r>
              <a:rPr sz="2400" b="1" spc="-5" dirty="0">
                <a:cs typeface="Times New Roman"/>
              </a:rPr>
              <a:t>del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circuito.</a:t>
            </a:r>
          </a:p>
          <a:p>
            <a:pPr algn="just">
              <a:spcBef>
                <a:spcPts val="45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5.5.2</a:t>
            </a:r>
            <a:r>
              <a:rPr sz="2400" b="1" i="1" u="heavy" spc="3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LISTA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DISPOSITIVOS,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CLASIFICADOS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 PARA</a:t>
            </a:r>
            <a:r>
              <a:rPr sz="2400" b="1" i="1" u="heavy" spc="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DISTRIBUCIÓN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35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una hoja de </a:t>
            </a:r>
            <a:r>
              <a:rPr sz="2400" spc="-5" dirty="0">
                <a:cs typeface="Times New Roman"/>
              </a:rPr>
              <a:t>cálculo Excel,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refleja </a:t>
            </a:r>
            <a:r>
              <a:rPr sz="2400" dirty="0">
                <a:cs typeface="Times New Roman"/>
              </a:rPr>
              <a:t>toda la </a:t>
            </a:r>
            <a:r>
              <a:rPr sz="2400" spc="-5" dirty="0">
                <a:cs typeface="Times New Roman"/>
              </a:rPr>
              <a:t>aparamenta </a:t>
            </a:r>
            <a:r>
              <a:rPr sz="2400" dirty="0">
                <a:cs typeface="Times New Roman"/>
              </a:rPr>
              <a:t>utilizada, </a:t>
            </a:r>
            <a:r>
              <a:rPr sz="2400" spc="-5" dirty="0">
                <a:cs typeface="Times New Roman"/>
              </a:rPr>
              <a:t>así </a:t>
            </a:r>
            <a:r>
              <a:rPr sz="2400" spc="-5" dirty="0" err="1">
                <a:cs typeface="Times New Roman"/>
              </a:rPr>
              <a:t>como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distribución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ubica, las referencias en el catálogo </a:t>
            </a:r>
            <a:r>
              <a:rPr sz="2400" dirty="0">
                <a:cs typeface="Times New Roman"/>
              </a:rPr>
              <a:t>Siemens </a:t>
            </a:r>
            <a:r>
              <a:rPr sz="2400" spc="-5" dirty="0">
                <a:cs typeface="Times New Roman"/>
              </a:rPr>
              <a:t>si las hubiere,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tipo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" dirty="0">
                <a:cs typeface="Times New Roman"/>
              </a:rPr>
              <a:t> aparamenta</a:t>
            </a:r>
            <a:r>
              <a:rPr sz="2400" dirty="0">
                <a:cs typeface="Times New Roman"/>
              </a:rPr>
              <a:t> y la</a:t>
            </a:r>
            <a:r>
              <a:rPr sz="2400" spc="-5" dirty="0">
                <a:cs typeface="Times New Roman"/>
              </a:rPr>
              <a:t> cantidad</a:t>
            </a:r>
            <a:r>
              <a:rPr sz="2400" dirty="0">
                <a:cs typeface="Times New Roman"/>
              </a:rPr>
              <a:t> de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cada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uno.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756" y="317500"/>
            <a:ext cx="17983200" cy="9548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9160" lvl="2" indent="-346710" algn="just">
              <a:buFont typeface="Times New Roman"/>
              <a:buAutoNum type="arabicPeriod" startAt="3"/>
              <a:tabLst>
                <a:tab pos="899794" algn="l"/>
              </a:tabLst>
            </a:pPr>
            <a:r>
              <a:rPr sz="2400" b="1" i="1" u="heavy" spc="-5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AJUSTE</a:t>
            </a:r>
            <a:r>
              <a:rPr sz="2400" b="1" i="1" u="heavy" spc="-30" dirty="0" smtClean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APARATOS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</a:t>
            </a:r>
            <a:r>
              <a:rPr sz="2400" spc="-5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hoja</a:t>
            </a:r>
            <a:r>
              <a:rPr sz="2400" spc="-5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cálculo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Excel,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donde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5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toda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aquella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aparamenta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regulable. Es decir, </a:t>
            </a:r>
            <a:r>
              <a:rPr sz="2400" dirty="0">
                <a:cs typeface="Times New Roman"/>
              </a:rPr>
              <a:t>todos </a:t>
            </a:r>
            <a:r>
              <a:rPr sz="2400" spc="-5" dirty="0">
                <a:cs typeface="Times New Roman"/>
              </a:rPr>
              <a:t>aquellos </a:t>
            </a:r>
            <a:r>
              <a:rPr sz="2400" dirty="0">
                <a:cs typeface="Times New Roman"/>
              </a:rPr>
              <a:t>dispositivos que </a:t>
            </a:r>
            <a:r>
              <a:rPr sz="2400" spc="-5" dirty="0">
                <a:cs typeface="Times New Roman"/>
              </a:rPr>
              <a:t>son susceptibles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poder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configurar</a:t>
            </a:r>
            <a:r>
              <a:rPr sz="2400" spc="-1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sus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curvas</a:t>
            </a:r>
            <a:r>
              <a:rPr sz="2400" spc="-15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disparo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aparecen reflejados</a:t>
            </a:r>
            <a:r>
              <a:rPr sz="2400" spc="-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</a:t>
            </a:r>
            <a:r>
              <a:rPr sz="2400" spc="-2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tabla,</a:t>
            </a:r>
            <a:r>
              <a:rPr sz="2400" spc="-5" dirty="0">
                <a:cs typeface="Times New Roman"/>
              </a:rPr>
              <a:t> con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dichos</a:t>
            </a:r>
            <a:r>
              <a:rPr sz="2400" spc="-5" dirty="0">
                <a:cs typeface="Times New Roman"/>
              </a:rPr>
              <a:t> datos</a:t>
            </a:r>
            <a:r>
              <a:rPr sz="2400" spc="-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sus</a:t>
            </a:r>
            <a:r>
              <a:rPr sz="240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curvas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en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la hoja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cálculo.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4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LISTA</a:t>
            </a:r>
            <a:r>
              <a:rPr sz="2400" b="1" i="1" u="heavy" spc="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CANALIZACIÓN</a:t>
            </a:r>
            <a:r>
              <a:rPr sz="2400" b="1" i="1" u="heavy" spc="2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ELÉCTRICA/ELECTRODUCTO</a:t>
            </a:r>
            <a:endParaRPr sz="2400" dirty="0">
              <a:cs typeface="Times New Roman"/>
            </a:endParaRPr>
          </a:p>
          <a:p>
            <a:pPr marL="12700" marR="12065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una hoja </a:t>
            </a:r>
            <a:r>
              <a:rPr sz="2400" spc="5" dirty="0">
                <a:cs typeface="Times New Roman"/>
              </a:rPr>
              <a:t>de </a:t>
            </a:r>
            <a:r>
              <a:rPr sz="2400" dirty="0">
                <a:cs typeface="Times New Roman"/>
              </a:rPr>
              <a:t>cálculo </a:t>
            </a:r>
            <a:r>
              <a:rPr sz="2400" spc="-5" dirty="0">
                <a:cs typeface="Times New Roman"/>
              </a:rPr>
              <a:t>Excel, con </a:t>
            </a:r>
            <a:r>
              <a:rPr sz="2400" dirty="0">
                <a:cs typeface="Times New Roman"/>
              </a:rPr>
              <a:t>la lista de </a:t>
            </a:r>
            <a:r>
              <a:rPr sz="2400" spc="-5" dirty="0">
                <a:cs typeface="Times New Roman"/>
              </a:rPr>
              <a:t>barras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canalización instaladas </a:t>
            </a:r>
            <a:r>
              <a:rPr sz="2400" dirty="0">
                <a:cs typeface="Times New Roman"/>
              </a:rPr>
              <a:t>y </a:t>
            </a:r>
            <a:r>
              <a:rPr sz="2400" spc="-5" dirty="0" err="1" smtClean="0">
                <a:cs typeface="Times New Roman"/>
              </a:rPr>
              <a:t>sus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características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principales. </a:t>
            </a:r>
            <a:r>
              <a:rPr sz="2400" dirty="0">
                <a:cs typeface="Times New Roman"/>
              </a:rPr>
              <a:t>En </a:t>
            </a:r>
            <a:r>
              <a:rPr sz="2400" spc="-5" dirty="0">
                <a:cs typeface="Times New Roman"/>
              </a:rPr>
              <a:t>el </a:t>
            </a:r>
            <a:r>
              <a:rPr sz="2400" dirty="0">
                <a:cs typeface="Times New Roman"/>
              </a:rPr>
              <a:t>caso de que </a:t>
            </a:r>
            <a:r>
              <a:rPr sz="2400" spc="-5" dirty="0">
                <a:cs typeface="Times New Roman"/>
              </a:rPr>
              <a:t>en el circuito </a:t>
            </a:r>
            <a:r>
              <a:rPr sz="2400" dirty="0">
                <a:cs typeface="Times New Roman"/>
              </a:rPr>
              <a:t>solo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hayan utilizado </a:t>
            </a:r>
            <a:r>
              <a:rPr sz="2400" spc="-5" dirty="0">
                <a:cs typeface="Times New Roman"/>
              </a:rPr>
              <a:t>cables, </a:t>
            </a:r>
            <a:r>
              <a:rPr sz="2400" spc="-5" dirty="0" err="1" smtClean="0">
                <a:cs typeface="Times New Roman"/>
              </a:rPr>
              <a:t>esta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hoja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estará </a:t>
            </a:r>
            <a:r>
              <a:rPr sz="2400" dirty="0">
                <a:cs typeface="Times New Roman"/>
              </a:rPr>
              <a:t>vacía.</a:t>
            </a: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5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LISTA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CABLES</a:t>
            </a:r>
            <a:endParaRPr sz="2400" dirty="0">
              <a:cs typeface="Times New Roman"/>
            </a:endParaRPr>
          </a:p>
          <a:p>
            <a:pPr marL="12700" marR="8890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una hoja de cálculo </a:t>
            </a:r>
            <a:r>
              <a:rPr sz="2400" spc="-5" dirty="0">
                <a:cs typeface="Times New Roman"/>
              </a:rPr>
              <a:t>Excel, </a:t>
            </a:r>
            <a:r>
              <a:rPr sz="2400" dirty="0">
                <a:cs typeface="Times New Roman"/>
              </a:rPr>
              <a:t>con la lista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cables utilizados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instalación </a:t>
            </a:r>
            <a:r>
              <a:rPr sz="2400" dirty="0">
                <a:cs typeface="Times New Roman"/>
              </a:rPr>
              <a:t>y </a:t>
            </a:r>
            <a:r>
              <a:rPr sz="2400" spc="-5" dirty="0" err="1" smtClean="0">
                <a:cs typeface="Times New Roman"/>
              </a:rPr>
              <a:t>sus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principales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características. Es </a:t>
            </a:r>
            <a:r>
              <a:rPr sz="2400" dirty="0">
                <a:cs typeface="Times New Roman"/>
              </a:rPr>
              <a:t>muy útil </a:t>
            </a:r>
            <a:r>
              <a:rPr sz="2400" spc="-5" dirty="0">
                <a:cs typeface="Times New Roman"/>
              </a:rPr>
              <a:t>esta herramienta </a:t>
            </a:r>
            <a:r>
              <a:rPr sz="2400" dirty="0">
                <a:cs typeface="Times New Roman"/>
              </a:rPr>
              <a:t>ya que </a:t>
            </a:r>
            <a:r>
              <a:rPr sz="2400" spc="-5" dirty="0">
                <a:cs typeface="Times New Roman"/>
              </a:rPr>
              <a:t>evita el engorroso </a:t>
            </a:r>
            <a:r>
              <a:rPr sz="2400" spc="-5" dirty="0" err="1">
                <a:cs typeface="Times New Roman"/>
              </a:rPr>
              <a:t>cálculo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cables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dentro</a:t>
            </a:r>
            <a:r>
              <a:rPr sz="2400" dirty="0">
                <a:cs typeface="Times New Roman"/>
              </a:rPr>
              <a:t> del </a:t>
            </a:r>
            <a:r>
              <a:rPr sz="2400" spc="-5" dirty="0">
                <a:cs typeface="Times New Roman"/>
              </a:rPr>
              <a:t>unifilar,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clarificador</a:t>
            </a:r>
            <a:r>
              <a:rPr sz="2400" dirty="0">
                <a:cs typeface="Times New Roman"/>
              </a:rPr>
              <a:t> para</a:t>
            </a:r>
            <a:r>
              <a:rPr sz="2400" spc="-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</a:t>
            </a:r>
            <a:r>
              <a:rPr sz="2400" spc="-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instalador.</a:t>
            </a: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6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CORRIENTES</a:t>
            </a:r>
            <a:r>
              <a:rPr sz="2400" b="1" i="1" u="heavy" spc="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CORTOCIRCUITO</a:t>
            </a:r>
            <a:endParaRPr sz="2400" dirty="0">
              <a:cs typeface="Times New Roman"/>
            </a:endParaRPr>
          </a:p>
          <a:p>
            <a:pPr marL="12700" marR="6985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</a:t>
            </a:r>
            <a:r>
              <a:rPr sz="2400" spc="-5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hoja</a:t>
            </a:r>
            <a:r>
              <a:rPr sz="2400" spc="-50" dirty="0">
                <a:cs typeface="Times New Roman"/>
              </a:rPr>
              <a:t> </a:t>
            </a:r>
            <a:r>
              <a:rPr sz="2400" spc="5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cálculo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Excel,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donde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detalla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las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intensidades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cortocircuito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los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cuadros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distribución, en los </a:t>
            </a:r>
            <a:r>
              <a:rPr sz="2400" dirty="0">
                <a:cs typeface="Times New Roman"/>
              </a:rPr>
              <a:t>acoplamientos y </a:t>
            </a:r>
            <a:r>
              <a:rPr sz="2400" spc="-5" dirty="0">
                <a:cs typeface="Times New Roman"/>
              </a:rPr>
              <a:t>en las cargas. </a:t>
            </a:r>
            <a:r>
              <a:rPr sz="2400" dirty="0">
                <a:cs typeface="Times New Roman"/>
              </a:rPr>
              <a:t>Dando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datos más </a:t>
            </a:r>
            <a:r>
              <a:rPr sz="2400" spc="-5" dirty="0" err="1">
                <a:cs typeface="Times New Roman"/>
              </a:rPr>
              <a:t>significativos</a:t>
            </a:r>
            <a:r>
              <a:rPr sz="2400" spc="-5" dirty="0">
                <a:cs typeface="Times New Roman"/>
              </a:rPr>
              <a:t> </a:t>
            </a:r>
            <a:r>
              <a:rPr sz="2400" spc="5" dirty="0" smtClean="0">
                <a:cs typeface="Times New Roman"/>
              </a:rPr>
              <a:t>de</a:t>
            </a:r>
            <a:r>
              <a:rPr lang="es-ES" sz="2400" spc="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esos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valores.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5"/>
              </a:spcBef>
              <a:buFont typeface="Times New Roman"/>
              <a:buAutoNum type="arabicPeriod" startAt="7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DOCUMENTACIÓN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SELECTIVIDAD</a:t>
            </a:r>
            <a:endParaRPr sz="2400" dirty="0">
              <a:cs typeface="Times New Roman"/>
            </a:endParaRPr>
          </a:p>
          <a:p>
            <a:pPr marL="12700" marR="7620" algn="just">
              <a:spcBef>
                <a:spcPts val="78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documento </a:t>
            </a:r>
            <a:r>
              <a:rPr sz="2400" dirty="0">
                <a:cs typeface="Times New Roman"/>
              </a:rPr>
              <a:t>“.doc” donde recoge </a:t>
            </a:r>
            <a:r>
              <a:rPr sz="2400" spc="-5" dirty="0">
                <a:cs typeface="Times New Roman"/>
              </a:rPr>
              <a:t>las curvas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disparo </a:t>
            </a:r>
            <a:r>
              <a:rPr sz="2400" dirty="0">
                <a:cs typeface="Times New Roman"/>
              </a:rPr>
              <a:t>de todos </a:t>
            </a:r>
            <a:r>
              <a:rPr sz="2400" spc="-5" dirty="0">
                <a:cs typeface="Times New Roman"/>
              </a:rPr>
              <a:t>los </a:t>
            </a:r>
            <a:r>
              <a:rPr sz="2400" spc="-5" dirty="0" err="1">
                <a:cs typeface="Times New Roman"/>
              </a:rPr>
              <a:t>interruptores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diferenciales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fusibles presentes 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instalación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además especifica el </a:t>
            </a:r>
            <a:r>
              <a:rPr sz="2400" dirty="0">
                <a:cs typeface="Times New Roman"/>
              </a:rPr>
              <a:t>grado de </a:t>
            </a:r>
            <a:r>
              <a:rPr sz="2400" spc="-5" dirty="0" err="1" smtClean="0">
                <a:cs typeface="Times New Roman"/>
              </a:rPr>
              <a:t>selectividad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(</a:t>
            </a:r>
            <a:r>
              <a:rPr sz="2400" spc="-5" dirty="0">
                <a:cs typeface="Times New Roman"/>
              </a:rPr>
              <a:t>parcial </a:t>
            </a:r>
            <a:r>
              <a:rPr sz="2400" dirty="0">
                <a:cs typeface="Times New Roman"/>
              </a:rPr>
              <a:t>o </a:t>
            </a:r>
            <a:r>
              <a:rPr sz="2400" spc="-5" dirty="0">
                <a:cs typeface="Times New Roman"/>
              </a:rPr>
              <a:t>total)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se </a:t>
            </a:r>
            <a:r>
              <a:rPr sz="2400" spc="-10" dirty="0">
                <a:cs typeface="Times New Roman"/>
              </a:rPr>
              <a:t>da </a:t>
            </a:r>
            <a:r>
              <a:rPr sz="2400" spc="-5" dirty="0">
                <a:cs typeface="Times New Roman"/>
              </a:rPr>
              <a:t>en cada interruptor </a:t>
            </a:r>
            <a:r>
              <a:rPr sz="2400" dirty="0">
                <a:cs typeface="Times New Roman"/>
              </a:rPr>
              <a:t>con respecto a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tiene </a:t>
            </a:r>
            <a:r>
              <a:rPr sz="2400" spc="-5" dirty="0" err="1">
                <a:cs typeface="Times New Roman"/>
              </a:rPr>
              <a:t>conectados</a:t>
            </a:r>
            <a:r>
              <a:rPr sz="2400" spc="-5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aguas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arriba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abajo.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8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DIAGRAMA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DE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LA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RED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 (PDF)</a:t>
            </a:r>
            <a:endParaRPr sz="2400" dirty="0">
              <a:cs typeface="Times New Roman"/>
            </a:endParaRPr>
          </a:p>
          <a:p>
            <a:pPr marL="12700" marR="6350" algn="just">
              <a:spcBef>
                <a:spcPts val="790"/>
              </a:spcBef>
            </a:pPr>
            <a:r>
              <a:rPr sz="2400" spc="-5" dirty="0" smtClean="0">
                <a:cs typeface="Times New Roman"/>
              </a:rPr>
              <a:t>Genera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documento </a:t>
            </a:r>
            <a:r>
              <a:rPr sz="2400" dirty="0">
                <a:cs typeface="Times New Roman"/>
              </a:rPr>
              <a:t>PDF, </a:t>
            </a:r>
            <a:r>
              <a:rPr sz="2400" spc="-5" dirty="0">
                <a:cs typeface="Times New Roman"/>
              </a:rPr>
              <a:t>con el unifilar, tal </a:t>
            </a:r>
            <a:r>
              <a:rPr sz="2400" dirty="0">
                <a:cs typeface="Times New Roman"/>
              </a:rPr>
              <a:t>como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ve </a:t>
            </a:r>
            <a:r>
              <a:rPr sz="2400" spc="-5" dirty="0">
                <a:cs typeface="Times New Roman"/>
              </a:rPr>
              <a:t>en </a:t>
            </a:r>
            <a:r>
              <a:rPr sz="2400" dirty="0">
                <a:cs typeface="Times New Roman"/>
              </a:rPr>
              <a:t>la </a:t>
            </a:r>
            <a:r>
              <a:rPr sz="2400" spc="-5" dirty="0">
                <a:cs typeface="Times New Roman"/>
              </a:rPr>
              <a:t>pantalla </a:t>
            </a:r>
            <a:r>
              <a:rPr sz="2400" dirty="0">
                <a:cs typeface="Times New Roman"/>
              </a:rPr>
              <a:t>del </a:t>
            </a:r>
            <a:r>
              <a:rPr sz="2400" spc="-5" dirty="0">
                <a:cs typeface="Times New Roman"/>
              </a:rPr>
              <a:t>gráfico </a:t>
            </a:r>
            <a:r>
              <a:rPr sz="2400" dirty="0" err="1">
                <a:cs typeface="Times New Roman"/>
              </a:rPr>
              <a:t>definitivo</a:t>
            </a:r>
            <a:r>
              <a:rPr sz="2400" dirty="0" smtClean="0">
                <a:cs typeface="Times New Roman"/>
              </a:rPr>
              <a:t>,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incluido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cajetín.</a:t>
            </a:r>
            <a:endParaRPr sz="2400" dirty="0">
              <a:cs typeface="Times New Roman"/>
            </a:endParaRPr>
          </a:p>
          <a:p>
            <a:pPr marL="899160" lvl="2" indent="-346710" algn="just">
              <a:spcBef>
                <a:spcPts val="850"/>
              </a:spcBef>
              <a:buFont typeface="Times New Roman"/>
              <a:buAutoNum type="arabicPeriod" startAt="9"/>
              <a:tabLst>
                <a:tab pos="899794" algn="l"/>
              </a:tabLst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DIAGRAMA DE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RED (DWG/DXF)</a:t>
            </a:r>
            <a:endParaRPr sz="2400" dirty="0">
              <a:cs typeface="Times New Roman"/>
            </a:endParaRPr>
          </a:p>
          <a:p>
            <a:pPr marL="12700" marR="5080" algn="just">
              <a:spcBef>
                <a:spcPts val="800"/>
              </a:spcBef>
            </a:pPr>
            <a:r>
              <a:rPr sz="2400" spc="-5" dirty="0" smtClean="0">
                <a:cs typeface="Times New Roman"/>
              </a:rPr>
              <a:t>Genera</a:t>
            </a:r>
            <a:r>
              <a:rPr sz="2400" spc="-4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documento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DWG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(compatible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programas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CAD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o</a:t>
            </a:r>
            <a:r>
              <a:rPr sz="2400" spc="-2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CAE),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con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unifilar</a:t>
            </a:r>
            <a:r>
              <a:rPr sz="2400" spc="-20" dirty="0">
                <a:cs typeface="Times New Roman"/>
              </a:rPr>
              <a:t> </a:t>
            </a:r>
            <a:r>
              <a:rPr sz="2400" dirty="0" err="1">
                <a:cs typeface="Times New Roman"/>
              </a:rPr>
              <a:t>tal</a:t>
            </a:r>
            <a:r>
              <a:rPr sz="2400" spc="-20" dirty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como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se</a:t>
            </a:r>
            <a:r>
              <a:rPr sz="2400" spc="-1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ve</a:t>
            </a:r>
            <a:r>
              <a:rPr sz="2400" spc="-5" dirty="0">
                <a:cs typeface="Times New Roman"/>
              </a:rPr>
              <a:t> en</a:t>
            </a:r>
            <a:r>
              <a:rPr sz="2400" dirty="0">
                <a:cs typeface="Times New Roman"/>
              </a:rPr>
              <a:t> la pantalla </a:t>
            </a:r>
            <a:r>
              <a:rPr sz="2400" spc="-5" dirty="0">
                <a:cs typeface="Times New Roman"/>
              </a:rPr>
              <a:t>del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gráfico</a:t>
            </a:r>
            <a:r>
              <a:rPr sz="2400" dirty="0">
                <a:cs typeface="Times New Roman"/>
              </a:rPr>
              <a:t> definitivo, incluido</a:t>
            </a:r>
            <a:r>
              <a:rPr sz="2400" spc="-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cajetín.</a:t>
            </a:r>
            <a:endParaRPr sz="2400" dirty="0"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9756" y="165100"/>
            <a:ext cx="17983200" cy="62677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>
              <a:spcBef>
                <a:spcPts val="20"/>
              </a:spcBef>
            </a:pPr>
            <a:endParaRPr sz="2400" dirty="0">
              <a:cs typeface="Times New Roman"/>
            </a:endParaRPr>
          </a:p>
          <a:p>
            <a:pPr marL="553085" algn="just"/>
            <a:r>
              <a:rPr sz="2400" b="1" i="1" u="heavy" dirty="0">
                <a:uFill>
                  <a:solidFill>
                    <a:srgbClr val="000000"/>
                  </a:solidFill>
                </a:uFill>
                <a:cs typeface="Times New Roman"/>
              </a:rPr>
              <a:t>5.5.10</a:t>
            </a:r>
            <a:r>
              <a:rPr sz="2400" b="1" i="1" u="heavy" spc="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SIMARIS CAMBIA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cs typeface="Times New Roman"/>
              </a:rPr>
              <a:t>ARCHIVO (SX)</a:t>
            </a:r>
            <a:endParaRPr sz="2400" dirty="0">
              <a:cs typeface="Times New Roman"/>
            </a:endParaRPr>
          </a:p>
          <a:p>
            <a:pPr algn="just"/>
            <a:endParaRPr sz="2400" dirty="0">
              <a:cs typeface="Times New Roman"/>
            </a:endParaRPr>
          </a:p>
          <a:p>
            <a:pPr marL="12700" marR="635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Crea </a:t>
            </a:r>
            <a:r>
              <a:rPr sz="2400" dirty="0">
                <a:cs typeface="Times New Roman"/>
              </a:rPr>
              <a:t>un </a:t>
            </a:r>
            <a:r>
              <a:rPr sz="2400" spc="-5" dirty="0">
                <a:cs typeface="Times New Roman"/>
              </a:rPr>
              <a:t>archivo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exportación </a:t>
            </a:r>
            <a:r>
              <a:rPr sz="2400" dirty="0">
                <a:cs typeface="Times New Roman"/>
              </a:rPr>
              <a:t>(archivo.sx) que contiene todos </a:t>
            </a:r>
            <a:r>
              <a:rPr sz="2400" spc="-5" dirty="0">
                <a:cs typeface="Times New Roman"/>
              </a:rPr>
              <a:t>los </a:t>
            </a:r>
            <a:r>
              <a:rPr sz="2400" dirty="0">
                <a:cs typeface="Times New Roman"/>
              </a:rPr>
              <a:t>datos </a:t>
            </a:r>
            <a:r>
              <a:rPr sz="2400" spc="-5" dirty="0">
                <a:cs typeface="Times New Roman"/>
              </a:rPr>
              <a:t>relevantes </a:t>
            </a:r>
            <a:r>
              <a:rPr sz="2400" spc="5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elementos</a:t>
            </a:r>
            <a:r>
              <a:rPr sz="2400" spc="5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dimensionados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del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equipo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son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necesarios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para</a:t>
            </a:r>
            <a:r>
              <a:rPr sz="2400" spc="5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seguir</a:t>
            </a:r>
            <a:r>
              <a:rPr sz="2400" spc="6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editando</a:t>
            </a:r>
            <a:r>
              <a:rPr sz="2400" spc="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5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proyecto</a:t>
            </a:r>
            <a:r>
              <a:rPr sz="2400" spc="7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con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 </a:t>
            </a:r>
            <a:r>
              <a:rPr sz="2400" spc="-5" dirty="0">
                <a:cs typeface="Times New Roman"/>
              </a:rPr>
              <a:t>proyecto Simaris. </a:t>
            </a:r>
            <a:r>
              <a:rPr sz="2400" dirty="0">
                <a:cs typeface="Times New Roman"/>
              </a:rPr>
              <a:t>Esto </a:t>
            </a:r>
            <a:r>
              <a:rPr sz="2400" spc="-5" dirty="0">
                <a:cs typeface="Times New Roman"/>
              </a:rPr>
              <a:t>significa </a:t>
            </a:r>
            <a:r>
              <a:rPr sz="2400" dirty="0">
                <a:cs typeface="Times New Roman"/>
              </a:rPr>
              <a:t>que </a:t>
            </a:r>
            <a:r>
              <a:rPr sz="2400" spc="-5" dirty="0">
                <a:cs typeface="Times New Roman"/>
              </a:rPr>
              <a:t>puede </a:t>
            </a:r>
            <a:r>
              <a:rPr sz="2400" dirty="0">
                <a:cs typeface="Times New Roman"/>
              </a:rPr>
              <a:t>crear </a:t>
            </a:r>
            <a:r>
              <a:rPr sz="2400" spc="-5" dirty="0">
                <a:cs typeface="Times New Roman"/>
              </a:rPr>
              <a:t>fácil </a:t>
            </a:r>
            <a:r>
              <a:rPr sz="2400" dirty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rápidamente </a:t>
            </a:r>
            <a:r>
              <a:rPr sz="2400" dirty="0">
                <a:cs typeface="Times New Roman"/>
              </a:rPr>
              <a:t>una </a:t>
            </a:r>
            <a:r>
              <a:rPr sz="2400" spc="-5" dirty="0" err="1">
                <a:cs typeface="Times New Roman"/>
              </a:rPr>
              <a:t>especificación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trabajo</a:t>
            </a:r>
            <a:r>
              <a:rPr sz="2400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servicios</a:t>
            </a:r>
            <a:r>
              <a:rPr sz="2400" dirty="0">
                <a:cs typeface="Times New Roman"/>
              </a:rPr>
              <a:t> y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determinar</a:t>
            </a:r>
            <a:r>
              <a:rPr sz="2400" dirty="0">
                <a:cs typeface="Times New Roman"/>
              </a:rPr>
              <a:t> un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presupuesto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para</a:t>
            </a:r>
            <a:r>
              <a:rPr sz="2400" dirty="0">
                <a:cs typeface="Times New Roman"/>
              </a:rPr>
              <a:t> la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distribución</a:t>
            </a:r>
            <a:r>
              <a:rPr sz="2400" dirty="0">
                <a:cs typeface="Times New Roman"/>
              </a:rPr>
              <a:t> 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energía</a:t>
            </a:r>
            <a:r>
              <a:rPr sz="2400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planta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configurada</a:t>
            </a:r>
            <a:r>
              <a:rPr sz="2400" spc="-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diseño </a:t>
            </a:r>
            <a:r>
              <a:rPr sz="2400" spc="-5" dirty="0">
                <a:cs typeface="Times New Roman"/>
              </a:rPr>
              <a:t>Simaris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importando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este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archivo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proyecto.</a:t>
            </a:r>
            <a:endParaRPr sz="2400" dirty="0">
              <a:cs typeface="Times New Roman"/>
            </a:endParaRPr>
          </a:p>
          <a:p>
            <a:pPr marL="12700" marR="8890" algn="just">
              <a:spcBef>
                <a:spcPts val="800"/>
              </a:spcBef>
            </a:pPr>
            <a:r>
              <a:rPr sz="2400" spc="-5" dirty="0">
                <a:cs typeface="Times New Roman"/>
              </a:rPr>
              <a:t>Después en este </a:t>
            </a:r>
            <a:r>
              <a:rPr sz="2400" dirty="0">
                <a:cs typeface="Times New Roman"/>
              </a:rPr>
              <a:t>paso de </a:t>
            </a:r>
            <a:r>
              <a:rPr sz="2400" spc="-5" dirty="0">
                <a:cs typeface="Times New Roman"/>
              </a:rPr>
              <a:t>“Documentación del Proyecto”, </a:t>
            </a:r>
            <a:r>
              <a:rPr sz="2400" dirty="0">
                <a:cs typeface="Times New Roman"/>
              </a:rPr>
              <a:t>hay otro </a:t>
            </a:r>
            <a:r>
              <a:rPr sz="2400" spc="-5" dirty="0">
                <a:cs typeface="Times New Roman"/>
              </a:rPr>
              <a:t>conjunto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opciones </a:t>
            </a:r>
            <a:r>
              <a:rPr sz="2400" dirty="0" err="1">
                <a:cs typeface="Times New Roman"/>
              </a:rPr>
              <a:t>bajo</a:t>
            </a:r>
            <a:r>
              <a:rPr sz="2400" dirty="0">
                <a:cs typeface="Times New Roman"/>
              </a:rPr>
              <a:t> </a:t>
            </a:r>
            <a:r>
              <a:rPr sz="2400" spc="-5" dirty="0" smtClean="0">
                <a:cs typeface="Times New Roman"/>
              </a:rPr>
              <a:t>el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nombre</a:t>
            </a:r>
            <a:r>
              <a:rPr sz="2400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“Opciones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Salida”, ver </a:t>
            </a:r>
            <a:r>
              <a:rPr sz="2400" spc="-5" dirty="0">
                <a:cs typeface="Times New Roman"/>
                <a:hlinkClick r:id="rId2" action="ppaction://hlinksldjump"/>
              </a:rPr>
              <a:t>Figura </a:t>
            </a:r>
            <a:r>
              <a:rPr sz="2400" dirty="0">
                <a:cs typeface="Times New Roman"/>
                <a:hlinkClick r:id="rId2" action="ppaction://hlinksldjump"/>
              </a:rPr>
              <a:t>101, </a:t>
            </a:r>
            <a:r>
              <a:rPr sz="2400" dirty="0">
                <a:cs typeface="Times New Roman"/>
              </a:rPr>
              <a:t>donde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puede </a:t>
            </a:r>
            <a:r>
              <a:rPr sz="2400" spc="-5" dirty="0">
                <a:cs typeface="Times New Roman"/>
              </a:rPr>
              <a:t>configurar características </a:t>
            </a:r>
            <a:r>
              <a:rPr sz="2400" dirty="0">
                <a:cs typeface="Times New Roman"/>
              </a:rPr>
              <a:t>de </a:t>
            </a:r>
            <a:r>
              <a:rPr sz="2400" spc="-5" dirty="0" err="1" smtClean="0">
                <a:cs typeface="Times New Roman"/>
              </a:rPr>
              <a:t>los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documentos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que</a:t>
            </a:r>
            <a:r>
              <a:rPr sz="2400" spc="-5" dirty="0">
                <a:cs typeface="Times New Roman"/>
              </a:rPr>
              <a:t> se van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generar:</a:t>
            </a:r>
            <a:endParaRPr sz="2400" dirty="0">
              <a:cs typeface="Times New Roman"/>
            </a:endParaRPr>
          </a:p>
          <a:p>
            <a:pPr marL="553085" indent="-229235" algn="just">
              <a:spcBef>
                <a:spcPts val="935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Tamaño</a:t>
            </a:r>
            <a:r>
              <a:rPr sz="2400" b="1" spc="5" dirty="0">
                <a:cs typeface="Times New Roman"/>
              </a:rPr>
              <a:t> </a:t>
            </a:r>
            <a:r>
              <a:rPr sz="2400" b="1" dirty="0">
                <a:cs typeface="Times New Roman"/>
              </a:rPr>
              <a:t>de</a:t>
            </a:r>
            <a:r>
              <a:rPr sz="2400" b="1" spc="-5" dirty="0">
                <a:cs typeface="Times New Roman"/>
              </a:rPr>
              <a:t> Papel</a:t>
            </a:r>
            <a:r>
              <a:rPr sz="2400" spc="-5" dirty="0">
                <a:cs typeface="Times New Roman"/>
              </a:rPr>
              <a:t>: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A4</a:t>
            </a:r>
            <a:r>
              <a:rPr sz="2400" dirty="0">
                <a:cs typeface="Times New Roman"/>
              </a:rPr>
              <a:t> 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carta,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solo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aplicable</a:t>
            </a:r>
            <a:r>
              <a:rPr sz="2400" dirty="0">
                <a:cs typeface="Times New Roman"/>
              </a:rPr>
              <a:t> 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los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documentos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“.doc”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generados.</a:t>
            </a:r>
          </a:p>
          <a:p>
            <a:pPr marL="553085" marR="5080" indent="-228600" algn="just">
              <a:spcBef>
                <a:spcPts val="120"/>
              </a:spcBef>
              <a:buFont typeface="Symbol"/>
              <a:buChar char=""/>
              <a:tabLst>
                <a:tab pos="553720" algn="l"/>
              </a:tabLst>
            </a:pPr>
            <a:r>
              <a:rPr sz="2400" b="1" dirty="0">
                <a:cs typeface="Times New Roman"/>
              </a:rPr>
              <a:t>Logotipo</a:t>
            </a:r>
            <a:r>
              <a:rPr sz="2400" dirty="0">
                <a:cs typeface="Times New Roman"/>
              </a:rPr>
              <a:t>: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Simaris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posee</a:t>
            </a:r>
            <a:r>
              <a:rPr sz="2400" spc="-3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una</a:t>
            </a:r>
            <a:r>
              <a:rPr sz="2400" spc="-5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carpeta</a:t>
            </a:r>
            <a:r>
              <a:rPr sz="2400" spc="-3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con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los</a:t>
            </a:r>
            <a:r>
              <a:rPr sz="2400" spc="-4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logotipos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-4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Siemens</a:t>
            </a:r>
            <a:r>
              <a:rPr sz="2400" spc="-3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-4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diversos</a:t>
            </a:r>
            <a:r>
              <a:rPr sz="2400" spc="-40" dirty="0">
                <a:cs typeface="Times New Roman"/>
              </a:rPr>
              <a:t> </a:t>
            </a:r>
            <a:r>
              <a:rPr sz="2400" spc="-5" dirty="0" err="1">
                <a:cs typeface="Times New Roman"/>
              </a:rPr>
              <a:t>colores</a:t>
            </a:r>
            <a:r>
              <a:rPr sz="2400" spc="-5" dirty="0" smtClean="0">
                <a:cs typeface="Times New Roman"/>
              </a:rPr>
              <a:t>,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y </a:t>
            </a:r>
            <a:r>
              <a:rPr sz="2400" spc="-5" dirty="0">
                <a:cs typeface="Times New Roman"/>
              </a:rPr>
              <a:t>seleccionando </a:t>
            </a:r>
            <a:r>
              <a:rPr sz="2400" dirty="0">
                <a:cs typeface="Times New Roman"/>
              </a:rPr>
              <a:t>uno de ellos </a:t>
            </a:r>
            <a:r>
              <a:rPr sz="2400" spc="-5" dirty="0">
                <a:cs typeface="Times New Roman"/>
              </a:rPr>
              <a:t>se </a:t>
            </a:r>
            <a:r>
              <a:rPr sz="2400" dirty="0">
                <a:cs typeface="Times New Roman"/>
              </a:rPr>
              <a:t>puede añadir a los </a:t>
            </a:r>
            <a:r>
              <a:rPr sz="2400" spc="-5" dirty="0">
                <a:cs typeface="Times New Roman"/>
              </a:rPr>
              <a:t>documentos “.doc” en </a:t>
            </a:r>
            <a:r>
              <a:rPr sz="2400" dirty="0">
                <a:cs typeface="Times New Roman"/>
              </a:rPr>
              <a:t>la </a:t>
            </a:r>
            <a:r>
              <a:rPr sz="2400" spc="-5" dirty="0" err="1" smtClean="0">
                <a:cs typeface="Times New Roman"/>
              </a:rPr>
              <a:t>cabecera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dirty="0" err="1" smtClean="0">
                <a:cs typeface="Times New Roman"/>
              </a:rPr>
              <a:t>dicho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logotipo.</a:t>
            </a:r>
          </a:p>
          <a:p>
            <a:pPr marL="553085" indent="-229235" algn="just">
              <a:buFont typeface="Symbol"/>
              <a:buChar char=""/>
              <a:tabLst>
                <a:tab pos="553720" algn="l"/>
              </a:tabLst>
            </a:pPr>
            <a:r>
              <a:rPr sz="2400" b="1" spc="-5" dirty="0">
                <a:cs typeface="Times New Roman"/>
              </a:rPr>
              <a:t>Cables</a:t>
            </a:r>
            <a:r>
              <a:rPr sz="2400" spc="-5" dirty="0">
                <a:cs typeface="Times New Roman"/>
              </a:rPr>
              <a:t>: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sistemas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medida de </a:t>
            </a:r>
            <a:r>
              <a:rPr sz="2400" spc="-5" dirty="0">
                <a:cs typeface="Times New Roman"/>
              </a:rPr>
              <a:t>los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cables</a:t>
            </a:r>
            <a:r>
              <a:rPr sz="2400" spc="1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a </a:t>
            </a:r>
            <a:r>
              <a:rPr sz="2400" spc="-5" dirty="0">
                <a:cs typeface="Times New Roman"/>
              </a:rPr>
              <a:t>seleccionar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entre.</a:t>
            </a:r>
            <a:endParaRPr sz="2400" dirty="0">
              <a:cs typeface="Times New Roman"/>
            </a:endParaRPr>
          </a:p>
          <a:p>
            <a:pPr marL="822960" lvl="1" indent="-229235" algn="just">
              <a:buFont typeface="Courier New"/>
              <a:buChar char="o"/>
              <a:tabLst>
                <a:tab pos="823594" algn="l"/>
              </a:tabLst>
            </a:pPr>
            <a:r>
              <a:rPr sz="2400" spc="-5" dirty="0">
                <a:cs typeface="Times New Roman"/>
              </a:rPr>
              <a:t>Métrico.</a:t>
            </a:r>
            <a:endParaRPr sz="2400" dirty="0">
              <a:cs typeface="Times New Roman"/>
            </a:endParaRPr>
          </a:p>
          <a:p>
            <a:pPr marL="822960" marR="5715" lvl="1" indent="-228600" algn="just">
              <a:spcBef>
                <a:spcPts val="70"/>
              </a:spcBef>
              <a:buFont typeface="Courier New"/>
              <a:buChar char="o"/>
              <a:tabLst>
                <a:tab pos="861694" algn="l"/>
              </a:tabLst>
            </a:pPr>
            <a:r>
              <a:rPr sz="2400" dirty="0"/>
              <a:t>	</a:t>
            </a:r>
            <a:r>
              <a:rPr sz="2400" spc="-5" dirty="0">
                <a:cs typeface="Times New Roman"/>
              </a:rPr>
              <a:t>AWG/kcmil: AWG (american </a:t>
            </a:r>
            <a:r>
              <a:rPr sz="2400" dirty="0">
                <a:cs typeface="Times New Roman"/>
              </a:rPr>
              <a:t>wire gauge) </a:t>
            </a:r>
            <a:r>
              <a:rPr sz="2400" spc="-5" dirty="0">
                <a:cs typeface="Times New Roman"/>
              </a:rPr>
              <a:t>es </a:t>
            </a:r>
            <a:r>
              <a:rPr sz="2400" dirty="0">
                <a:cs typeface="Times New Roman"/>
              </a:rPr>
              <a:t>una clasificación </a:t>
            </a:r>
            <a:r>
              <a:rPr sz="2400" spc="-5" dirty="0" err="1">
                <a:cs typeface="Times New Roman"/>
              </a:rPr>
              <a:t>americana</a:t>
            </a:r>
            <a:r>
              <a:rPr sz="2400" spc="-5" dirty="0">
                <a:cs typeface="Times New Roman"/>
              </a:rPr>
              <a:t> </a:t>
            </a:r>
            <a:r>
              <a:rPr sz="2400" dirty="0" smtClean="0">
                <a:cs typeface="Times New Roman"/>
              </a:rPr>
              <a:t>de</a:t>
            </a:r>
            <a:r>
              <a:rPr lang="es-ES" sz="2400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diámetros</a:t>
            </a:r>
            <a:r>
              <a:rPr sz="2400" spc="-5" dirty="0" smtClean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 </a:t>
            </a:r>
            <a:r>
              <a:rPr sz="2400" spc="-5" dirty="0">
                <a:cs typeface="Times New Roman"/>
              </a:rPr>
              <a:t>cables. Cuanto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alto es el número </a:t>
            </a:r>
            <a:r>
              <a:rPr sz="2400" dirty="0">
                <a:cs typeface="Times New Roman"/>
              </a:rPr>
              <a:t>más </a:t>
            </a:r>
            <a:r>
              <a:rPr sz="2400" spc="-5" dirty="0">
                <a:cs typeface="Times New Roman"/>
              </a:rPr>
              <a:t>delgado es el cable</a:t>
            </a:r>
            <a:r>
              <a:rPr sz="2400" spc="-5" dirty="0" smtClean="0">
                <a:cs typeface="Times New Roman"/>
              </a:rPr>
              <a:t>.</a:t>
            </a:r>
            <a:r>
              <a:rPr lang="es-ES" sz="2400" spc="-5" dirty="0" smtClean="0">
                <a:cs typeface="Times New Roman"/>
              </a:rPr>
              <a:t> </a:t>
            </a:r>
            <a:r>
              <a:rPr sz="2400" spc="-5" dirty="0" err="1" smtClean="0">
                <a:cs typeface="Times New Roman"/>
              </a:rPr>
              <a:t>Kcmil</a:t>
            </a:r>
            <a:r>
              <a:rPr sz="2400" spc="-5" dirty="0" smtClean="0">
                <a:cs typeface="Times New Roman"/>
              </a:rPr>
              <a:t>(kilo</a:t>
            </a:r>
            <a:r>
              <a:rPr sz="2400" spc="5" dirty="0" smtClean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circular</a:t>
            </a:r>
            <a:r>
              <a:rPr sz="2400" dirty="0">
                <a:cs typeface="Times New Roman"/>
              </a:rPr>
              <a:t> mil)</a:t>
            </a:r>
            <a:r>
              <a:rPr sz="2400" spc="1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sistema</a:t>
            </a:r>
            <a:r>
              <a:rPr sz="2400" spc="5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de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pulgadas</a:t>
            </a:r>
            <a:r>
              <a:rPr sz="2400" spc="5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utilizado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en</a:t>
            </a:r>
            <a:r>
              <a:rPr sz="2400" spc="2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el</a:t>
            </a:r>
            <a:r>
              <a:rPr sz="2400" spc="10" dirty="0">
                <a:cs typeface="Times New Roman"/>
              </a:rPr>
              <a:t> </a:t>
            </a:r>
            <a:r>
              <a:rPr sz="2400" dirty="0">
                <a:cs typeface="Times New Roman"/>
              </a:rPr>
              <a:t>mundo</a:t>
            </a:r>
            <a:r>
              <a:rPr sz="2400" spc="10" dirty="0">
                <a:cs typeface="Times New Roman"/>
              </a:rPr>
              <a:t> </a:t>
            </a:r>
            <a:r>
              <a:rPr sz="2400" spc="-5" dirty="0">
                <a:cs typeface="Times New Roman"/>
              </a:rPr>
              <a:t>anglosajón.</a:t>
            </a:r>
            <a:endParaRPr sz="2400" dirty="0"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05556" y="7897935"/>
            <a:ext cx="3733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2400" b="1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101: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ventana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las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opciones</a:t>
            </a:r>
            <a:r>
              <a:rPr sz="2400" b="1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salida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 de</a:t>
            </a:r>
            <a:r>
              <a:rPr sz="2400" b="1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44536A"/>
                </a:solidFill>
                <a:latin typeface="Times New Roman"/>
                <a:cs typeface="Times New Roman"/>
              </a:rPr>
              <a:t>documentos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8356" y="6464591"/>
            <a:ext cx="7539037" cy="3987509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5485" cy="38752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buFont typeface="Times New Roman"/>
              <a:buAutoNum type="arabicPeriod" startAt="6"/>
              <a:tabLst>
                <a:tab pos="241300" algn="l"/>
              </a:tabLst>
            </a:pPr>
            <a:r>
              <a:rPr sz="1600" b="1" spc="-5" dirty="0" smtClean="0">
                <a:latin typeface="Times New Roman"/>
                <a:cs typeface="Times New Roman"/>
              </a:rPr>
              <a:t>COORDINACIÓN</a:t>
            </a:r>
            <a:r>
              <a:rPr sz="1600" b="1" dirty="0" smtClean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PROTECCIONES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ELÉCTRICAS</a:t>
            </a:r>
            <a:endParaRPr sz="16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40"/>
              </a:spcBef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 capítulo, se </a:t>
            </a:r>
            <a:r>
              <a:rPr sz="1200" dirty="0">
                <a:latin typeface="Times New Roman"/>
                <a:cs typeface="Times New Roman"/>
              </a:rPr>
              <a:t>va a </a:t>
            </a:r>
            <a:r>
              <a:rPr sz="1200" spc="-5" dirty="0">
                <a:latin typeface="Times New Roman"/>
                <a:cs typeface="Times New Roman"/>
              </a:rPr>
              <a:t>introducir </a:t>
            </a:r>
            <a:r>
              <a:rPr sz="1200" dirty="0">
                <a:latin typeface="Times New Roman"/>
                <a:cs typeface="Times New Roman"/>
              </a:rPr>
              <a:t>un tema </a:t>
            </a:r>
            <a:r>
              <a:rPr sz="1200" spc="-5" dirty="0">
                <a:latin typeface="Times New Roman"/>
                <a:cs typeface="Times New Roman"/>
              </a:rPr>
              <a:t>importante </a:t>
            </a:r>
            <a:r>
              <a:rPr sz="1200" dirty="0">
                <a:latin typeface="Times New Roman"/>
                <a:cs typeface="Times New Roman"/>
              </a:rPr>
              <a:t>para poder </a:t>
            </a:r>
            <a:r>
              <a:rPr sz="1200" spc="-5" dirty="0">
                <a:latin typeface="Times New Roman"/>
                <a:cs typeface="Times New Roman"/>
              </a:rPr>
              <a:t>diseñar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 err="1">
                <a:latin typeface="Times New Roman"/>
                <a:cs typeface="Times New Roman"/>
              </a:rPr>
              <a:t>instalación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baja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tensión, </a:t>
            </a:r>
            <a:r>
              <a:rPr sz="1200" spc="-5" dirty="0">
                <a:latin typeface="Times New Roman"/>
                <a:cs typeface="Times New Roman"/>
              </a:rPr>
              <a:t>como es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coordinación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protecciones eléctricas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forman </a:t>
            </a:r>
            <a:r>
              <a:rPr sz="1200" dirty="0">
                <a:latin typeface="Times New Roman"/>
                <a:cs typeface="Times New Roman"/>
              </a:rPr>
              <a:t>parte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circuito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Para ello se </a:t>
            </a:r>
            <a:r>
              <a:rPr sz="1200" dirty="0">
                <a:latin typeface="Times New Roman"/>
                <a:cs typeface="Times New Roman"/>
              </a:rPr>
              <a:t>va a </a:t>
            </a:r>
            <a:r>
              <a:rPr sz="1200" spc="-5" dirty="0">
                <a:latin typeface="Times New Roman"/>
                <a:cs typeface="Times New Roman"/>
              </a:rPr>
              <a:t>empezar </a:t>
            </a:r>
            <a:r>
              <a:rPr sz="1200" dirty="0">
                <a:latin typeface="Times New Roman"/>
                <a:cs typeface="Times New Roman"/>
              </a:rPr>
              <a:t>tratando </a:t>
            </a:r>
            <a:r>
              <a:rPr sz="1200" spc="-5" dirty="0">
                <a:latin typeface="Times New Roman"/>
                <a:cs typeface="Times New Roman"/>
              </a:rPr>
              <a:t>con las diferentes curvas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disparo de cada </a:t>
            </a:r>
            <a:r>
              <a:rPr sz="1200" dirty="0" err="1">
                <a:latin typeface="Times New Roman"/>
                <a:cs typeface="Times New Roman"/>
              </a:rPr>
              <a:t>tipo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más </a:t>
            </a:r>
            <a:r>
              <a:rPr sz="1200" spc="-5" dirty="0">
                <a:latin typeface="Times New Roman"/>
                <a:cs typeface="Times New Roman"/>
              </a:rPr>
              <a:t>común,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continuación, se </a:t>
            </a:r>
            <a:r>
              <a:rPr sz="1200" dirty="0">
                <a:latin typeface="Times New Roman"/>
                <a:cs typeface="Times New Roman"/>
              </a:rPr>
              <a:t>va a </a:t>
            </a:r>
            <a:r>
              <a:rPr sz="1200" spc="-5" dirty="0">
                <a:latin typeface="Times New Roman"/>
                <a:cs typeface="Times New Roman"/>
              </a:rPr>
              <a:t>explicar los </a:t>
            </a:r>
            <a:r>
              <a:rPr sz="1200" dirty="0">
                <a:latin typeface="Times New Roman"/>
                <a:cs typeface="Times New Roman"/>
              </a:rPr>
              <a:t>distintos modos de </a:t>
            </a:r>
            <a:r>
              <a:rPr sz="1200" spc="-5" dirty="0" err="1">
                <a:latin typeface="Times New Roman"/>
                <a:cs typeface="Times New Roman"/>
              </a:rPr>
              <a:t>coordinación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(selectividad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filiación)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último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describir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cómo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llevar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esa coordinación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programa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598805" lvl="1" indent="-317500">
              <a:spcBef>
                <a:spcPts val="5"/>
              </a:spcBef>
              <a:buFont typeface="Times New Roman"/>
              <a:buAutoNum type="arabicPeriod"/>
              <a:tabLst>
                <a:tab pos="59944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CURVAS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DISPARO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Las curvas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disparo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describen las distintas protecciones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spc="-5" dirty="0">
                <a:latin typeface="Times New Roman"/>
                <a:cs typeface="Times New Roman"/>
              </a:rPr>
              <a:t>circuito eléctrico, son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elemento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suma </a:t>
            </a:r>
            <a:r>
              <a:rPr sz="1200" spc="-5" dirty="0">
                <a:latin typeface="Times New Roman"/>
                <a:cs typeface="Times New Roman"/>
              </a:rPr>
              <a:t>importancia </a:t>
            </a:r>
            <a:r>
              <a:rPr sz="1200" dirty="0">
                <a:latin typeface="Times New Roman"/>
                <a:cs typeface="Times New Roman"/>
              </a:rPr>
              <a:t>a la hora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seleccionar </a:t>
            </a:r>
            <a:r>
              <a:rPr sz="1200" dirty="0">
                <a:latin typeface="Times New Roman"/>
                <a:cs typeface="Times New Roman"/>
              </a:rPr>
              <a:t>y coordinar </a:t>
            </a:r>
            <a:r>
              <a:rPr sz="1200" spc="-5" dirty="0">
                <a:latin typeface="Times New Roman"/>
                <a:cs typeface="Times New Roman"/>
              </a:rPr>
              <a:t>las protecciones </a:t>
            </a:r>
            <a:r>
              <a:rPr sz="1200" dirty="0" err="1">
                <a:latin typeface="Times New Roman"/>
                <a:cs typeface="Times New Roman"/>
              </a:rPr>
              <a:t>dentro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instalación. Generalmente son curvas </a:t>
            </a:r>
            <a:r>
              <a:rPr sz="1200" dirty="0">
                <a:latin typeface="Times New Roman"/>
                <a:cs typeface="Times New Roman"/>
              </a:rPr>
              <a:t>intensidad-tiempo, </a:t>
            </a:r>
            <a:r>
              <a:rPr sz="1200" spc="-5" dirty="0">
                <a:latin typeface="Times New Roman"/>
                <a:cs typeface="Times New Roman"/>
              </a:rPr>
              <a:t>en ellas se refleja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 err="1">
                <a:latin typeface="Times New Roman"/>
                <a:cs typeface="Times New Roman"/>
              </a:rPr>
              <a:t>respuesta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tiempo a</a:t>
            </a:r>
            <a:r>
              <a:rPr sz="1200" spc="-5" dirty="0">
                <a:latin typeface="Times New Roman"/>
                <a:cs typeface="Times New Roman"/>
              </a:rPr>
              <a:t> 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sobreintensidades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Estas curvas son las </a:t>
            </a:r>
            <a:r>
              <a:rPr sz="1200" dirty="0">
                <a:latin typeface="Times New Roman"/>
                <a:cs typeface="Times New Roman"/>
              </a:rPr>
              <a:t>envolventes </a:t>
            </a:r>
            <a:r>
              <a:rPr sz="1200" spc="-5" dirty="0">
                <a:latin typeface="Times New Roman"/>
                <a:cs typeface="Times New Roman"/>
              </a:rPr>
              <a:t>(máxima </a:t>
            </a:r>
            <a:r>
              <a:rPr sz="1200" dirty="0">
                <a:latin typeface="Times New Roman"/>
                <a:cs typeface="Times New Roman"/>
              </a:rPr>
              <a:t>y mínima) de unas nubes de </a:t>
            </a:r>
            <a:r>
              <a:rPr sz="1200" spc="5" dirty="0">
                <a:latin typeface="Times New Roman"/>
                <a:cs typeface="Times New Roman"/>
              </a:rPr>
              <a:t>puntos </a:t>
            </a:r>
            <a:r>
              <a:rPr sz="1200" dirty="0">
                <a:latin typeface="Times New Roman"/>
                <a:cs typeface="Times New Roman"/>
              </a:rPr>
              <a:t>que se </a:t>
            </a:r>
            <a:r>
              <a:rPr sz="1200" spc="-5" dirty="0" err="1" smtClean="0">
                <a:latin typeface="Times New Roman"/>
                <a:cs typeface="Times New Roman"/>
              </a:rPr>
              <a:t>han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hallado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empíricamente.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102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75297" y="9045702"/>
            <a:ext cx="635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92187" y="5282659"/>
            <a:ext cx="4255089" cy="3888471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3"/>
            <a:ext cx="5785485" cy="3183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873125" marR="5080" indent="-320040">
              <a:lnSpc>
                <a:spcPct val="103299"/>
              </a:lnSpc>
              <a:tabLst>
                <a:tab pos="1666875" algn="l"/>
                <a:tab pos="2042795" algn="l"/>
                <a:tab pos="2867025" algn="l"/>
                <a:tab pos="3245485" algn="l"/>
                <a:tab pos="4672330" algn="l"/>
              </a:tabLst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6.1.1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CURVA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	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AR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E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INTER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2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PT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b="1" i="1" u="heavy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1200" b="1" i="1" u="heavy" spc="-10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OMÁT</a:t>
            </a:r>
            <a:r>
              <a:rPr sz="1200" b="1" i="1" u="heavy" spc="-1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i="1" u="heavy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OS</a:t>
            </a:r>
            <a:r>
              <a:rPr lang="es-ES"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MAGNETOTÉRMICOS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Estas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tres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principales,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9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103,</a:t>
            </a:r>
            <a:r>
              <a:rPr sz="1200" spc="10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función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velocidad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desconexión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mecanismo:</a:t>
            </a:r>
          </a:p>
          <a:p>
            <a:pPr marL="553085" marR="6985" indent="-227329" algn="just">
              <a:lnSpc>
                <a:spcPts val="1380"/>
              </a:lnSpc>
              <a:spcBef>
                <a:spcPts val="103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 de desconexión térmica o de disparo a tiempo </a:t>
            </a:r>
            <a:r>
              <a:rPr sz="1200" spc="-5" dirty="0">
                <a:latin typeface="Times New Roman"/>
                <a:cs typeface="Times New Roman"/>
              </a:rPr>
              <a:t>inverso: cuanto </a:t>
            </a:r>
            <a:r>
              <a:rPr sz="1200" dirty="0">
                <a:latin typeface="Times New Roman"/>
                <a:cs typeface="Times New Roman"/>
              </a:rPr>
              <a:t>mayor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sobreintensidad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menor es el </a:t>
            </a:r>
            <a:r>
              <a:rPr sz="1200" dirty="0">
                <a:latin typeface="Times New Roman"/>
                <a:cs typeface="Times New Roman"/>
              </a:rPr>
              <a:t>tiempo de </a:t>
            </a:r>
            <a:r>
              <a:rPr sz="1200" spc="-5" dirty="0">
                <a:latin typeface="Times New Roman"/>
                <a:cs typeface="Times New Roman"/>
              </a:rPr>
              <a:t>desconexión. </a:t>
            </a:r>
            <a:r>
              <a:rPr sz="1200" dirty="0">
                <a:latin typeface="Times New Roman"/>
                <a:cs typeface="Times New Roman"/>
              </a:rPr>
              <a:t>Esta </a:t>
            </a:r>
            <a:r>
              <a:rPr sz="1200" spc="-5" dirty="0">
                <a:latin typeface="Times New Roman"/>
                <a:cs typeface="Times New Roman"/>
              </a:rPr>
              <a:t>desconexión se </a:t>
            </a:r>
            <a:r>
              <a:rPr sz="1200" dirty="0">
                <a:latin typeface="Times New Roman"/>
                <a:cs typeface="Times New Roman"/>
              </a:rPr>
              <a:t>produce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sobrecarga en el circuito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es llevada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cabo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bimetal (elemento térmico)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interruptor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calentarse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doblarse.</a:t>
            </a:r>
            <a:endParaRPr sz="1200" dirty="0">
              <a:latin typeface="Times New Roman"/>
              <a:cs typeface="Times New Roman"/>
            </a:endParaRPr>
          </a:p>
          <a:p>
            <a:pPr marL="553085" marR="7620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desconexión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mixta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solape: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disparo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provocado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elemento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térmico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magnético</a:t>
            </a:r>
            <a:r>
              <a:rPr sz="1200" dirty="0">
                <a:latin typeface="Times New Roman"/>
                <a:cs typeface="Times New Roman"/>
              </a:rPr>
              <a:t> indistintamente.</a:t>
            </a:r>
          </a:p>
          <a:p>
            <a:pPr marL="553085" marR="5080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desconexión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magnética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disparo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constante: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sobrepasado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valor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intensidad el disparo se </a:t>
            </a:r>
            <a:r>
              <a:rPr sz="1200" dirty="0">
                <a:latin typeface="Times New Roman"/>
                <a:cs typeface="Times New Roman"/>
              </a:rPr>
              <a:t>produce a </a:t>
            </a:r>
            <a:r>
              <a:rPr sz="1200" spc="-5" dirty="0">
                <a:latin typeface="Times New Roman"/>
                <a:cs typeface="Times New Roman"/>
              </a:rPr>
              <a:t>tiempo </a:t>
            </a:r>
            <a:r>
              <a:rPr sz="1200" dirty="0">
                <a:latin typeface="Times New Roman"/>
                <a:cs typeface="Times New Roman"/>
              </a:rPr>
              <a:t>constante. Esta </a:t>
            </a:r>
            <a:r>
              <a:rPr sz="1200" spc="-5" dirty="0">
                <a:latin typeface="Times New Roman"/>
                <a:cs typeface="Times New Roman"/>
              </a:rPr>
              <a:t>desconexión se </a:t>
            </a:r>
            <a:r>
              <a:rPr sz="1200" spc="-5" dirty="0" smtClean="0">
                <a:latin typeface="Times New Roman"/>
                <a:cs typeface="Times New Roman"/>
              </a:rPr>
              <a:t>produce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100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81391" y="8826246"/>
            <a:ext cx="14147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103: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zonas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disparo.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2029" y="4338627"/>
            <a:ext cx="4766940" cy="4356223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77570"/>
            <a:ext cx="5786120" cy="1559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algn="just"/>
            <a:r>
              <a:rPr sz="1200" b="1" spc="-5" dirty="0">
                <a:latin typeface="Times New Roman"/>
                <a:cs typeface="Times New Roman"/>
              </a:rPr>
              <a:t>Curva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 marR="5080" algn="just"/>
            <a:r>
              <a:rPr spc="-7" baseline="4629" dirty="0">
                <a:latin typeface="Times New Roman"/>
                <a:cs typeface="Times New Roman"/>
              </a:rPr>
              <a:t>Los magnetotérmicos actúan entre </a:t>
            </a:r>
            <a:r>
              <a:rPr baseline="4629" dirty="0">
                <a:latin typeface="Times New Roman"/>
                <a:cs typeface="Times New Roman"/>
              </a:rPr>
              <a:t>1,1 y 1,4 </a:t>
            </a:r>
            <a:r>
              <a:rPr spc="-7" baseline="4629" dirty="0">
                <a:latin typeface="Times New Roman"/>
                <a:cs typeface="Times New Roman"/>
              </a:rPr>
              <a:t>veces </a:t>
            </a:r>
            <a:r>
              <a:rPr baseline="4629" dirty="0">
                <a:latin typeface="Times New Roman"/>
                <a:cs typeface="Times New Roman"/>
              </a:rPr>
              <a:t>la </a:t>
            </a:r>
            <a:r>
              <a:rPr spc="-7" baseline="4629" dirty="0">
                <a:latin typeface="Times New Roman"/>
                <a:cs typeface="Times New Roman"/>
              </a:rPr>
              <a:t>intensidad nominal </a:t>
            </a:r>
            <a:r>
              <a:rPr baseline="4629" dirty="0">
                <a:latin typeface="Times New Roman"/>
                <a:cs typeface="Times New Roman"/>
              </a:rPr>
              <a:t>(I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baseline="4629" dirty="0">
                <a:latin typeface="Times New Roman"/>
                <a:cs typeface="Times New Roman"/>
              </a:rPr>
              <a:t>) </a:t>
            </a:r>
            <a:r>
              <a:rPr spc="-7" baseline="4629" dirty="0">
                <a:latin typeface="Times New Roman"/>
                <a:cs typeface="Times New Roman"/>
              </a:rPr>
              <a:t>en </a:t>
            </a:r>
            <a:r>
              <a:rPr baseline="4629" dirty="0">
                <a:latin typeface="Times New Roman"/>
                <a:cs typeface="Times New Roman"/>
              </a:rPr>
              <a:t>la </a:t>
            </a:r>
            <a:r>
              <a:rPr spc="-7" baseline="4629" dirty="0">
                <a:latin typeface="Times New Roman"/>
                <a:cs typeface="Times New Roman"/>
              </a:rPr>
              <a:t>zona </a:t>
            </a:r>
            <a:r>
              <a:rPr spc="-7" baseline="4629" dirty="0" err="1" smtClean="0">
                <a:latin typeface="Times New Roman"/>
                <a:cs typeface="Times New Roman"/>
              </a:rPr>
              <a:t>térmica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y </a:t>
            </a:r>
            <a:r>
              <a:rPr spc="-7" baseline="4629" dirty="0">
                <a:latin typeface="Times New Roman"/>
                <a:cs typeface="Times New Roman"/>
              </a:rPr>
              <a:t>entre 3I</a:t>
            </a:r>
            <a:r>
              <a:rPr sz="800" spc="-5" dirty="0">
                <a:latin typeface="Times New Roman"/>
                <a:cs typeface="Times New Roman"/>
              </a:rPr>
              <a:t>n </a:t>
            </a:r>
            <a:r>
              <a:rPr baseline="4629" dirty="0">
                <a:latin typeface="Times New Roman"/>
                <a:cs typeface="Times New Roman"/>
              </a:rPr>
              <a:t>y 5I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baseline="4629" dirty="0">
                <a:latin typeface="Times New Roman"/>
                <a:cs typeface="Times New Roman"/>
              </a:rPr>
              <a:t>,o </a:t>
            </a:r>
            <a:r>
              <a:rPr spc="-7" baseline="4629" dirty="0">
                <a:latin typeface="Times New Roman"/>
                <a:cs typeface="Times New Roman"/>
              </a:rPr>
              <a:t>entre </a:t>
            </a:r>
            <a:r>
              <a:rPr baseline="4629" dirty="0">
                <a:latin typeface="Times New Roman"/>
                <a:cs typeface="Times New Roman"/>
              </a:rPr>
              <a:t>3,2I</a:t>
            </a:r>
            <a:r>
              <a:rPr sz="800" dirty="0">
                <a:latin typeface="Times New Roman"/>
                <a:cs typeface="Times New Roman"/>
              </a:rPr>
              <a:t>n </a:t>
            </a:r>
            <a:r>
              <a:rPr baseline="4629" dirty="0">
                <a:latin typeface="Times New Roman"/>
                <a:cs typeface="Times New Roman"/>
              </a:rPr>
              <a:t>y </a:t>
            </a:r>
            <a:r>
              <a:rPr spc="-7" baseline="4629" dirty="0">
                <a:latin typeface="Times New Roman"/>
                <a:cs typeface="Times New Roman"/>
              </a:rPr>
              <a:t>4,8I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z="800" spc="190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en su zona magnética </a:t>
            </a:r>
            <a:r>
              <a:rPr baseline="4629" dirty="0">
                <a:latin typeface="Times New Roman"/>
                <a:cs typeface="Times New Roman"/>
              </a:rPr>
              <a:t>según </a:t>
            </a:r>
            <a:r>
              <a:rPr spc="-7" baseline="4629" dirty="0">
                <a:latin typeface="Times New Roman"/>
                <a:cs typeface="Times New Roman"/>
              </a:rPr>
              <a:t>el </a:t>
            </a:r>
            <a:r>
              <a:rPr baseline="4629" dirty="0">
                <a:latin typeface="Times New Roman"/>
                <a:cs typeface="Times New Roman"/>
              </a:rPr>
              <a:t>tipo de </a:t>
            </a:r>
            <a:r>
              <a:rPr spc="-7" baseline="4629" dirty="0">
                <a:latin typeface="Times New Roman"/>
                <a:cs typeface="Times New Roman"/>
              </a:rPr>
              <a:t>aparato, </a:t>
            </a:r>
            <a:r>
              <a:rPr spc="7" baseline="4629" dirty="0">
                <a:latin typeface="Times New Roman"/>
                <a:cs typeface="Times New Roman"/>
              </a:rPr>
              <a:t>de </a:t>
            </a:r>
            <a:r>
              <a:rPr spc="-7" baseline="4629" dirty="0" err="1" smtClean="0">
                <a:latin typeface="Times New Roman"/>
                <a:cs typeface="Times New Roman"/>
              </a:rPr>
              <a:t>acuerdo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UNE-EN</a:t>
            </a:r>
            <a:r>
              <a:rPr sz="1200" dirty="0">
                <a:latin typeface="Times New Roman"/>
                <a:cs typeface="Times New Roman"/>
              </a:rPr>
              <a:t> 60898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UNE-EN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60947-2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respectivamente.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104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0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90179" y="7518655"/>
            <a:ext cx="9975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104: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2621" y="2852838"/>
            <a:ext cx="3777992" cy="4532892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4"/>
            <a:ext cx="2079625" cy="545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372110"/>
            <a:r>
              <a:rPr sz="1200" b="1" spc="-5" dirty="0">
                <a:latin typeface="Times New Roman"/>
                <a:cs typeface="Times New Roman"/>
              </a:rPr>
              <a:t>Curva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102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4" y="1811781"/>
            <a:ext cx="578612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7" baseline="4629" dirty="0">
                <a:latin typeface="Times New Roman"/>
                <a:cs typeface="Times New Roman"/>
              </a:rPr>
              <a:t>Los magnetotérmicos </a:t>
            </a:r>
            <a:r>
              <a:rPr baseline="4629" dirty="0">
                <a:latin typeface="Times New Roman"/>
                <a:cs typeface="Times New Roman"/>
              </a:rPr>
              <a:t>actúan </a:t>
            </a:r>
            <a:r>
              <a:rPr spc="-7" baseline="4629" dirty="0">
                <a:latin typeface="Times New Roman"/>
                <a:cs typeface="Times New Roman"/>
              </a:rPr>
              <a:t>entre </a:t>
            </a:r>
            <a:r>
              <a:rPr baseline="4629" dirty="0">
                <a:latin typeface="Times New Roman"/>
                <a:cs typeface="Times New Roman"/>
              </a:rPr>
              <a:t>1,13I</a:t>
            </a:r>
            <a:r>
              <a:rPr sz="800" dirty="0">
                <a:latin typeface="Times New Roman"/>
                <a:cs typeface="Times New Roman"/>
              </a:rPr>
              <a:t>n </a:t>
            </a:r>
            <a:r>
              <a:rPr baseline="4629" dirty="0">
                <a:latin typeface="Times New Roman"/>
                <a:cs typeface="Times New Roman"/>
              </a:rPr>
              <a:t>y </a:t>
            </a:r>
            <a:r>
              <a:rPr spc="-7" baseline="4629" dirty="0">
                <a:latin typeface="Times New Roman"/>
                <a:cs typeface="Times New Roman"/>
              </a:rPr>
              <a:t>1,45I</a:t>
            </a:r>
            <a:r>
              <a:rPr sz="800" spc="-5" dirty="0">
                <a:latin typeface="Times New Roman"/>
                <a:cs typeface="Times New Roman"/>
              </a:rPr>
              <a:t>n </a:t>
            </a:r>
            <a:r>
              <a:rPr spc="-7" baseline="4629" dirty="0">
                <a:latin typeface="Times New Roman"/>
                <a:cs typeface="Times New Roman"/>
              </a:rPr>
              <a:t>en </a:t>
            </a:r>
            <a:r>
              <a:rPr baseline="4629" dirty="0">
                <a:latin typeface="Times New Roman"/>
                <a:cs typeface="Times New Roman"/>
              </a:rPr>
              <a:t>la zona </a:t>
            </a:r>
            <a:r>
              <a:rPr spc="-7" baseline="4629" dirty="0">
                <a:latin typeface="Times New Roman"/>
                <a:cs typeface="Times New Roman"/>
              </a:rPr>
              <a:t>térmica </a:t>
            </a:r>
            <a:r>
              <a:rPr baseline="4629" dirty="0">
                <a:latin typeface="Times New Roman"/>
                <a:cs typeface="Times New Roman"/>
              </a:rPr>
              <a:t>y entre 5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 </a:t>
            </a:r>
            <a:r>
              <a:rPr baseline="4629" dirty="0">
                <a:latin typeface="Times New Roman"/>
                <a:cs typeface="Times New Roman"/>
              </a:rPr>
              <a:t>y 10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 </a:t>
            </a:r>
            <a:r>
              <a:rPr baseline="4629" dirty="0">
                <a:latin typeface="Times New Roman"/>
                <a:cs typeface="Times New Roman"/>
              </a:rPr>
              <a:t>o </a:t>
            </a:r>
            <a:r>
              <a:rPr spc="-7" baseline="4629" dirty="0" smtClean="0">
                <a:latin typeface="Times New Roman"/>
                <a:cs typeface="Times New Roman"/>
              </a:rPr>
              <a:t>entre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7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 </a:t>
            </a:r>
            <a:r>
              <a:rPr baseline="4629" dirty="0">
                <a:latin typeface="Times New Roman"/>
                <a:cs typeface="Times New Roman"/>
              </a:rPr>
              <a:t>y 10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 </a:t>
            </a:r>
            <a:r>
              <a:rPr spc="-7" baseline="4629" dirty="0">
                <a:latin typeface="Times New Roman"/>
                <a:cs typeface="Times New Roman"/>
              </a:rPr>
              <a:t>en su zona magnética </a:t>
            </a:r>
            <a:r>
              <a:rPr baseline="4629" dirty="0">
                <a:latin typeface="Times New Roman"/>
                <a:cs typeface="Times New Roman"/>
              </a:rPr>
              <a:t>según </a:t>
            </a:r>
            <a:r>
              <a:rPr spc="-7" baseline="4629" dirty="0">
                <a:latin typeface="Times New Roman"/>
                <a:cs typeface="Times New Roman"/>
              </a:rPr>
              <a:t>el </a:t>
            </a:r>
            <a:r>
              <a:rPr baseline="4629" dirty="0">
                <a:latin typeface="Times New Roman"/>
                <a:cs typeface="Times New Roman"/>
              </a:rPr>
              <a:t>tipo </a:t>
            </a:r>
            <a:r>
              <a:rPr spc="7" baseline="4629" dirty="0">
                <a:latin typeface="Times New Roman"/>
                <a:cs typeface="Times New Roman"/>
              </a:rPr>
              <a:t>de </a:t>
            </a:r>
            <a:r>
              <a:rPr spc="-7" baseline="4629" dirty="0">
                <a:latin typeface="Times New Roman"/>
                <a:cs typeface="Times New Roman"/>
              </a:rPr>
              <a:t>aparato, </a:t>
            </a:r>
            <a:r>
              <a:rPr baseline="4629" dirty="0">
                <a:latin typeface="Times New Roman"/>
                <a:cs typeface="Times New Roman"/>
              </a:rPr>
              <a:t>de </a:t>
            </a:r>
            <a:r>
              <a:rPr spc="-7" baseline="4629" dirty="0">
                <a:latin typeface="Times New Roman"/>
                <a:cs typeface="Times New Roman"/>
              </a:rPr>
              <a:t>acuerdo </a:t>
            </a:r>
            <a:r>
              <a:rPr baseline="4629" dirty="0">
                <a:latin typeface="Times New Roman"/>
                <a:cs typeface="Times New Roman"/>
              </a:rPr>
              <a:t>a las </a:t>
            </a:r>
            <a:r>
              <a:rPr spc="-7" baseline="4629" dirty="0" err="1">
                <a:latin typeface="Times New Roman"/>
                <a:cs typeface="Times New Roman"/>
              </a:rPr>
              <a:t>normas</a:t>
            </a:r>
            <a:r>
              <a:rPr spc="-7" baseline="4629" dirty="0">
                <a:latin typeface="Times New Roman"/>
                <a:cs typeface="Times New Roman"/>
              </a:rPr>
              <a:t> </a:t>
            </a:r>
            <a:r>
              <a:rPr spc="7" baseline="4629" dirty="0" smtClean="0">
                <a:latin typeface="Times New Roman"/>
                <a:cs typeface="Times New Roman"/>
              </a:rPr>
              <a:t>UNE-EN</a:t>
            </a:r>
            <a:r>
              <a:rPr lang="es-ES" spc="7" baseline="4629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60898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UNE-EN </a:t>
            </a:r>
            <a:r>
              <a:rPr sz="1200" dirty="0">
                <a:latin typeface="Times New Roman"/>
                <a:cs typeface="Times New Roman"/>
              </a:rPr>
              <a:t>60947-2 </a:t>
            </a:r>
            <a:r>
              <a:rPr sz="1200" spc="-5" dirty="0">
                <a:latin typeface="Times New Roman"/>
                <a:cs typeface="Times New Roman"/>
              </a:rPr>
              <a:t>respectivamente.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105.</a:t>
            </a:r>
            <a:endParaRPr sz="12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 aplican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evitar </a:t>
            </a:r>
            <a:r>
              <a:rPr sz="1200" dirty="0">
                <a:latin typeface="Times New Roman"/>
                <a:cs typeface="Times New Roman"/>
              </a:rPr>
              <a:t>disparos intempestivos </a:t>
            </a:r>
            <a:r>
              <a:rPr sz="1200" spc="-5" dirty="0">
                <a:latin typeface="Times New Roman"/>
                <a:cs typeface="Times New Roman"/>
              </a:rPr>
              <a:t>en cargas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presentan en servicio, </a:t>
            </a:r>
            <a:r>
              <a:rPr sz="1200" dirty="0" err="1">
                <a:latin typeface="Times New Roman"/>
                <a:cs typeface="Times New Roman"/>
              </a:rPr>
              <a:t>picos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corriente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cierta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magnitud.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85608" y="7969758"/>
            <a:ext cx="10052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105: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2257" y="3261741"/>
            <a:ext cx="3786966" cy="4544317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70"/>
            <a:ext cx="5785485" cy="1672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Curva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715">
              <a:lnSpc>
                <a:spcPts val="1390"/>
              </a:lnSpc>
            </a:pPr>
            <a:r>
              <a:rPr spc="-7" baseline="4629" dirty="0">
                <a:latin typeface="Times New Roman"/>
                <a:cs typeface="Times New Roman"/>
              </a:rPr>
              <a:t>Los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magnetotérmicos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actúan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entre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1,1I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1,4I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en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zona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térmica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entre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10I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14I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acuerdo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normas UNE-EN </a:t>
            </a:r>
            <a:r>
              <a:rPr sz="1200" dirty="0">
                <a:latin typeface="Times New Roman"/>
                <a:cs typeface="Times New Roman"/>
              </a:rPr>
              <a:t>60898 y </a:t>
            </a:r>
            <a:r>
              <a:rPr sz="1200" spc="-5" dirty="0">
                <a:latin typeface="Times New Roman"/>
                <a:cs typeface="Times New Roman"/>
              </a:rPr>
              <a:t>UNE-EN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60947-2.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106.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idóneos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circuitos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picos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arranque.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0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82560" y="7620762"/>
            <a:ext cx="10115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106: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2985" y="2912617"/>
            <a:ext cx="3824604" cy="4592522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4"/>
            <a:ext cx="2079625" cy="545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Curva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104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1811781"/>
            <a:ext cx="5784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aseline="4629" dirty="0">
                <a:latin typeface="Times New Roman"/>
                <a:cs typeface="Times New Roman"/>
              </a:rPr>
              <a:t>Curva de </a:t>
            </a:r>
            <a:r>
              <a:rPr spc="-7" baseline="4629" dirty="0">
                <a:latin typeface="Times New Roman"/>
                <a:cs typeface="Times New Roman"/>
              </a:rPr>
              <a:t>disparo </a:t>
            </a:r>
            <a:r>
              <a:rPr baseline="4629" dirty="0">
                <a:latin typeface="Times New Roman"/>
                <a:cs typeface="Times New Roman"/>
              </a:rPr>
              <a:t>magnético </a:t>
            </a:r>
            <a:r>
              <a:rPr spc="-7" baseline="4629" dirty="0">
                <a:latin typeface="Times New Roman"/>
                <a:cs typeface="Times New Roman"/>
              </a:rPr>
              <a:t>exclusivamente, </a:t>
            </a:r>
            <a:r>
              <a:rPr baseline="4629" dirty="0">
                <a:latin typeface="Times New Roman"/>
                <a:cs typeface="Times New Roman"/>
              </a:rPr>
              <a:t>con un </a:t>
            </a:r>
            <a:r>
              <a:rPr spc="-7" baseline="4629" dirty="0">
                <a:latin typeface="Times New Roman"/>
                <a:cs typeface="Times New Roman"/>
              </a:rPr>
              <a:t>valor </a:t>
            </a:r>
            <a:r>
              <a:rPr baseline="4629" dirty="0">
                <a:latin typeface="Times New Roman"/>
                <a:cs typeface="Times New Roman"/>
              </a:rPr>
              <a:t>de 12 </a:t>
            </a: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pc="-7" baseline="4629" dirty="0">
                <a:latin typeface="Times New Roman"/>
                <a:cs typeface="Times New Roman"/>
              </a:rPr>
              <a:t>, </a:t>
            </a:r>
            <a:r>
              <a:rPr baseline="4629" dirty="0">
                <a:latin typeface="Times New Roman"/>
                <a:cs typeface="Times New Roman"/>
              </a:rPr>
              <a:t>de </a:t>
            </a:r>
            <a:r>
              <a:rPr spc="-7" baseline="4629" dirty="0">
                <a:latin typeface="Times New Roman"/>
                <a:cs typeface="Times New Roman"/>
              </a:rPr>
              <a:t>acuerdo con las </a:t>
            </a:r>
            <a:r>
              <a:rPr spc="-7" baseline="4629" dirty="0" err="1" smtClean="0">
                <a:latin typeface="Times New Roman"/>
                <a:cs typeface="Times New Roman"/>
              </a:rPr>
              <a:t>normas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UNE-EN </a:t>
            </a:r>
            <a:r>
              <a:rPr sz="1200" spc="-5" dirty="0">
                <a:latin typeface="Times New Roman"/>
                <a:cs typeface="Times New Roman"/>
              </a:rPr>
              <a:t>60947-2. Usados en </a:t>
            </a:r>
            <a:r>
              <a:rPr sz="1200" dirty="0">
                <a:latin typeface="Times New Roman"/>
                <a:cs typeface="Times New Roman"/>
              </a:rPr>
              <a:t>protección de motores. </a:t>
            </a:r>
            <a:r>
              <a:rPr sz="1200" spc="-5" dirty="0">
                <a:latin typeface="Times New Roman"/>
                <a:cs typeface="Times New Roman"/>
              </a:rPr>
              <a:t>Estos </a:t>
            </a:r>
            <a:r>
              <a:rPr sz="1200" dirty="0">
                <a:latin typeface="Times New Roman"/>
                <a:cs typeface="Times New Roman"/>
              </a:rPr>
              <a:t>interruptores </a:t>
            </a:r>
            <a:r>
              <a:rPr sz="1200" spc="-5" dirty="0">
                <a:latin typeface="Times New Roman"/>
                <a:cs typeface="Times New Roman"/>
              </a:rPr>
              <a:t>al </a:t>
            </a:r>
            <a:r>
              <a:rPr sz="1200" dirty="0">
                <a:latin typeface="Times New Roman"/>
                <a:cs typeface="Times New Roman"/>
              </a:rPr>
              <a:t>solo </a:t>
            </a:r>
            <a:r>
              <a:rPr sz="1200" dirty="0" err="1">
                <a:latin typeface="Times New Roman"/>
                <a:cs typeface="Times New Roman"/>
              </a:rPr>
              <a:t>tener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mecanismo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magnética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denominados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magnetotérmicos.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107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41410" y="7565898"/>
            <a:ext cx="10934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107: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MA.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2398" y="2788155"/>
            <a:ext cx="3759159" cy="4671063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70"/>
            <a:ext cx="5785485" cy="1559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algn="just"/>
            <a:r>
              <a:rPr sz="1200" b="1" spc="-5" dirty="0">
                <a:latin typeface="Times New Roman"/>
                <a:cs typeface="Times New Roman"/>
              </a:rPr>
              <a:t>Curva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Z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 marR="6350" algn="just"/>
            <a:r>
              <a:rPr spc="-7" baseline="4629" dirty="0">
                <a:latin typeface="Times New Roman"/>
                <a:cs typeface="Times New Roman"/>
              </a:rPr>
              <a:t>Los interruptores </a:t>
            </a:r>
            <a:r>
              <a:rPr baseline="4629" dirty="0">
                <a:latin typeface="Times New Roman"/>
                <a:cs typeface="Times New Roman"/>
              </a:rPr>
              <a:t>actúan </a:t>
            </a:r>
            <a:r>
              <a:rPr spc="-7" baseline="4629" dirty="0">
                <a:latin typeface="Times New Roman"/>
                <a:cs typeface="Times New Roman"/>
              </a:rPr>
              <a:t>entre </a:t>
            </a:r>
            <a:r>
              <a:rPr baseline="4629" dirty="0">
                <a:latin typeface="Times New Roman"/>
                <a:cs typeface="Times New Roman"/>
              </a:rPr>
              <a:t>2,4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</a:t>
            </a:r>
            <a:r>
              <a:rPr sz="800" spc="-5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 3,6 </a:t>
            </a: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pc="-7" baseline="4629" dirty="0">
                <a:latin typeface="Times New Roman"/>
                <a:cs typeface="Times New Roman"/>
              </a:rPr>
              <a:t>, </a:t>
            </a:r>
            <a:r>
              <a:rPr baseline="4629" dirty="0">
                <a:latin typeface="Times New Roman"/>
                <a:cs typeface="Times New Roman"/>
              </a:rPr>
              <a:t>de </a:t>
            </a:r>
            <a:r>
              <a:rPr spc="-7" baseline="4629" dirty="0">
                <a:latin typeface="Times New Roman"/>
                <a:cs typeface="Times New Roman"/>
              </a:rPr>
              <a:t>acuerdo con las normas </a:t>
            </a:r>
            <a:r>
              <a:rPr baseline="4629" dirty="0">
                <a:latin typeface="Times New Roman"/>
                <a:cs typeface="Times New Roman"/>
              </a:rPr>
              <a:t>UNE-EN 60898 </a:t>
            </a:r>
            <a:r>
              <a:rPr baseline="4629" dirty="0" smtClean="0">
                <a:latin typeface="Times New Roman"/>
                <a:cs typeface="Times New Roman"/>
              </a:rPr>
              <a:t>y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UNE-EN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60947-2.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108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Usados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receptores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electrónicos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0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93228" y="7518655"/>
            <a:ext cx="9912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108: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Z.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0393" y="2854970"/>
            <a:ext cx="3750787" cy="4527743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4"/>
            <a:ext cx="2079625" cy="545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Curva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UNESA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(ICP)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106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1811782"/>
            <a:ext cx="5788025" cy="11410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2000"/>
              </a:lnSpc>
              <a:spcBef>
                <a:spcPts val="70"/>
              </a:spcBef>
            </a:pPr>
            <a:r>
              <a:rPr baseline="4629" dirty="0">
                <a:latin typeface="Times New Roman"/>
                <a:cs typeface="Times New Roman"/>
              </a:rPr>
              <a:t>El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magnetotérmico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actúa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entre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1,13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1,45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</a:t>
            </a:r>
            <a:r>
              <a:rPr sz="800" spc="55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en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7" baseline="4629" dirty="0">
                <a:latin typeface="Times New Roman"/>
                <a:cs typeface="Times New Roman"/>
              </a:rPr>
              <a:t>la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zona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térmica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es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común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a</a:t>
            </a:r>
            <a:r>
              <a:rPr spc="-9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todas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las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 err="1">
                <a:latin typeface="Times New Roman"/>
                <a:cs typeface="Times New Roman"/>
              </a:rPr>
              <a:t>curvas</a:t>
            </a:r>
            <a:r>
              <a:rPr spc="-7" baseline="4629" dirty="0" smtClean="0">
                <a:latin typeface="Times New Roman"/>
                <a:cs typeface="Times New Roman"/>
              </a:rPr>
              <a:t>.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El</a:t>
            </a:r>
            <a:r>
              <a:rPr spc="-52"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disparo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magnético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actúa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entre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3,9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spc="-15" baseline="4629" dirty="0">
                <a:latin typeface="Times New Roman"/>
                <a:cs typeface="Times New Roman"/>
              </a:rPr>
              <a:t>I</a:t>
            </a:r>
            <a:r>
              <a:rPr sz="800" spc="-10" dirty="0">
                <a:latin typeface="Times New Roman"/>
                <a:cs typeface="Times New Roman"/>
              </a:rPr>
              <a:t>n</a:t>
            </a:r>
            <a:r>
              <a:rPr sz="800" spc="7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8,9</a:t>
            </a:r>
            <a:r>
              <a:rPr spc="-44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n</a:t>
            </a:r>
            <a:r>
              <a:rPr spc="-7" baseline="4629" dirty="0">
                <a:latin typeface="Times New Roman"/>
                <a:cs typeface="Times New Roman"/>
              </a:rPr>
              <a:t>.</a:t>
            </a:r>
            <a:r>
              <a:rPr spc="-6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No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está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incluido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en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normativa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UNE,</a:t>
            </a:r>
            <a:r>
              <a:rPr spc="-60" baseline="4629" dirty="0">
                <a:latin typeface="Times New Roman"/>
                <a:cs typeface="Times New Roman"/>
              </a:rPr>
              <a:t> </a:t>
            </a:r>
            <a:r>
              <a:rPr baseline="4629" dirty="0" err="1">
                <a:latin typeface="Times New Roman"/>
                <a:cs typeface="Times New Roman"/>
              </a:rPr>
              <a:t>sino</a:t>
            </a:r>
            <a:r>
              <a:rPr spc="-44" baseline="4629" dirty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que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recomendación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UNESA: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6101B,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uso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extendido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control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 (ICP). </a:t>
            </a:r>
            <a:r>
              <a:rPr sz="1200" dirty="0">
                <a:latin typeface="Times New Roman"/>
                <a:cs typeface="Times New Roman"/>
              </a:rPr>
              <a:t>Aunque </a:t>
            </a:r>
            <a:r>
              <a:rPr sz="1200" spc="-5" dirty="0">
                <a:latin typeface="Times New Roman"/>
                <a:cs typeface="Times New Roman"/>
              </a:rPr>
              <a:t>ahora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obligada instalación en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futuro </a:t>
            </a:r>
            <a:r>
              <a:rPr sz="1200" dirty="0">
                <a:latin typeface="Times New Roman"/>
                <a:cs typeface="Times New Roman"/>
              </a:rPr>
              <a:t>no muy </a:t>
            </a:r>
            <a:r>
              <a:rPr sz="1200" spc="-5" dirty="0" err="1">
                <a:latin typeface="Times New Roman"/>
                <a:cs typeface="Times New Roman"/>
              </a:rPr>
              <a:t>lejano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está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previsto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usarlos </a:t>
            </a:r>
            <a:r>
              <a:rPr sz="1200" dirty="0">
                <a:latin typeface="Times New Roman"/>
                <a:cs typeface="Times New Roman"/>
              </a:rPr>
              <a:t>debido a 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masiva de </a:t>
            </a:r>
            <a:r>
              <a:rPr sz="1200" spc="-5" dirty="0">
                <a:latin typeface="Times New Roman"/>
                <a:cs typeface="Times New Roman"/>
              </a:rPr>
              <a:t>contadores </a:t>
            </a:r>
            <a:r>
              <a:rPr sz="1200" dirty="0">
                <a:latin typeface="Times New Roman"/>
                <a:cs typeface="Times New Roman"/>
              </a:rPr>
              <a:t>de telegestión de la </a:t>
            </a:r>
            <a:r>
              <a:rPr sz="1200" dirty="0" err="1" smtClean="0">
                <a:latin typeface="Times New Roman"/>
                <a:cs typeface="Times New Roman"/>
              </a:rPr>
              <a:t>energía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contador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“inteligente”).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109.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6924" y="8056627"/>
            <a:ext cx="12833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109: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 UNESA.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8161" y="3349751"/>
            <a:ext cx="3838321" cy="459928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77569"/>
            <a:ext cx="5786120" cy="3329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5530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6.1.2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CURVA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INTERRUPTORES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DIFERENCIALES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Los interruptores diferenciales, son los principales encargados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personas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evitando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paso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intensidad peligrosa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el cuerpo </a:t>
            </a:r>
            <a:r>
              <a:rPr sz="1200" dirty="0">
                <a:latin typeface="Times New Roman"/>
                <a:cs typeface="Times New Roman"/>
              </a:rPr>
              <a:t>humano. Dependiendo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spc="-5" dirty="0" err="1" smtClean="0">
                <a:latin typeface="Times New Roman"/>
                <a:cs typeface="Times New Roman"/>
              </a:rPr>
              <a:t>tiempo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dirty="0">
                <a:latin typeface="Times New Roman"/>
                <a:cs typeface="Times New Roman"/>
              </a:rPr>
              <a:t>dura </a:t>
            </a:r>
            <a:r>
              <a:rPr sz="1200" spc="-5" dirty="0">
                <a:latin typeface="Times New Roman"/>
                <a:cs typeface="Times New Roman"/>
              </a:rPr>
              <a:t>el contacto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dirty="0">
                <a:latin typeface="Times New Roman"/>
                <a:cs typeface="Times New Roman"/>
              </a:rPr>
              <a:t>magnitud de la corriente que recorre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cuerpo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>
                <a:latin typeface="Times New Roman"/>
                <a:cs typeface="Times New Roman"/>
              </a:rPr>
              <a:t>pueden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distinguir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varias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zonas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110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función</a:t>
            </a:r>
            <a:r>
              <a:rPr sz="1200" dirty="0">
                <a:latin typeface="Times New Roman"/>
                <a:cs typeface="Times New Roman"/>
              </a:rPr>
              <a:t> de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peligrosidad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salud</a:t>
            </a:r>
            <a:r>
              <a:rPr sz="1200" dirty="0">
                <a:latin typeface="Times New Roman"/>
                <a:cs typeface="Times New Roman"/>
              </a:rPr>
              <a:t> humana.</a:t>
            </a:r>
          </a:p>
          <a:p>
            <a:pPr marL="553085" indent="-229235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efectos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inocuos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personas.</a:t>
            </a:r>
            <a:endParaRPr sz="1200" dirty="0">
              <a:latin typeface="Times New Roman"/>
              <a:cs typeface="Times New Roman"/>
            </a:endParaRPr>
          </a:p>
          <a:p>
            <a:pPr marL="553085" marR="6985" indent="-228600">
              <a:lnSpc>
                <a:spcPts val="1390"/>
              </a:lnSpc>
              <a:spcBef>
                <a:spcPts val="11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B: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molestias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llegar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peligrosas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riesgos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especiales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tales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problemas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corazón.</a:t>
            </a:r>
            <a:endParaRPr sz="1200" dirty="0">
              <a:latin typeface="Times New Roman"/>
              <a:cs typeface="Times New Roman"/>
            </a:endParaRPr>
          </a:p>
          <a:p>
            <a:pPr marL="553085" indent="-229235">
              <a:lnSpc>
                <a:spcPts val="1430"/>
              </a:lnSpc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C: </a:t>
            </a:r>
            <a:r>
              <a:rPr sz="1200" spc="-5" dirty="0">
                <a:latin typeface="Times New Roman"/>
                <a:cs typeface="Times New Roman"/>
              </a:rPr>
              <a:t>ocasiona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fibrilación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ventricular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 inconsciencia, puede </a:t>
            </a:r>
            <a:r>
              <a:rPr sz="1200" spc="-5" dirty="0">
                <a:latin typeface="Times New Roman"/>
                <a:cs typeface="Times New Roman"/>
              </a:rPr>
              <a:t>resultar</a:t>
            </a:r>
            <a:r>
              <a:rPr sz="1200" dirty="0">
                <a:latin typeface="Times New Roman"/>
                <a:cs typeface="Times New Roman"/>
              </a:rPr>
              <a:t> mortal.</a:t>
            </a:r>
          </a:p>
          <a:p>
            <a:pPr marL="553085" marR="5080" indent="-228600">
              <a:lnSpc>
                <a:spcPct val="102499"/>
              </a:lnSpc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Zona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marcada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rojo,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zona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trabajo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interruptor </a:t>
            </a:r>
            <a:r>
              <a:rPr sz="1200" spc="-5" dirty="0">
                <a:latin typeface="Times New Roman"/>
                <a:cs typeface="Times New Roman"/>
              </a:rPr>
              <a:t>diferencial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situada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dentro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zona A,</a:t>
            </a:r>
            <a:r>
              <a:rPr sz="1200" dirty="0">
                <a:latin typeface="Times New Roman"/>
                <a:cs typeface="Times New Roman"/>
              </a:rPr>
              <a:t> donde</a:t>
            </a:r>
            <a:r>
              <a:rPr sz="1200" spc="-5" dirty="0">
                <a:latin typeface="Times New Roman"/>
                <a:cs typeface="Times New Roman"/>
              </a:rPr>
              <a:t> es</a:t>
            </a:r>
            <a:r>
              <a:rPr sz="1200" dirty="0">
                <a:latin typeface="Times New Roman"/>
                <a:cs typeface="Times New Roman"/>
              </a:rPr>
              <a:t> seguro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personas.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 diferenciales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funcionan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únicamente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disparo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magnético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tanto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disparo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tiempo</a:t>
            </a:r>
            <a:r>
              <a:rPr sz="1200" dirty="0">
                <a:latin typeface="Times New Roman"/>
                <a:cs typeface="Times New Roman"/>
              </a:rPr>
              <a:t> constante.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0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08596" y="9126474"/>
            <a:ext cx="19589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110: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curva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interruptor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diferencial.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2114" y="4603114"/>
            <a:ext cx="4933273" cy="441074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20796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108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4" y="2089150"/>
            <a:ext cx="5786120" cy="27145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>
              <a:spcBef>
                <a:spcPts val="100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6.1.3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CURVAS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FUSIBLES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Los fusibles son las protecciones </a:t>
            </a:r>
            <a:r>
              <a:rPr sz="1200" dirty="0">
                <a:latin typeface="Times New Roman"/>
                <a:cs typeface="Times New Roman"/>
              </a:rPr>
              <a:t>más </a:t>
            </a:r>
            <a:r>
              <a:rPr sz="1200" spc="-5" dirty="0">
                <a:latin typeface="Times New Roman"/>
                <a:cs typeface="Times New Roman"/>
              </a:rPr>
              <a:t>sencillas </a:t>
            </a:r>
            <a:r>
              <a:rPr sz="1200" dirty="0">
                <a:latin typeface="Times New Roman"/>
                <a:cs typeface="Times New Roman"/>
              </a:rPr>
              <a:t>contra </a:t>
            </a:r>
            <a:r>
              <a:rPr sz="1200" spc="-5" dirty="0">
                <a:latin typeface="Times New Roman"/>
                <a:cs typeface="Times New Roman"/>
              </a:rPr>
              <a:t>sobrecargas </a:t>
            </a:r>
            <a:r>
              <a:rPr sz="1200" dirty="0">
                <a:latin typeface="Times New Roman"/>
                <a:cs typeface="Times New Roman"/>
              </a:rPr>
              <a:t>y muy </a:t>
            </a:r>
            <a:r>
              <a:rPr sz="1200" dirty="0" err="1">
                <a:latin typeface="Times New Roman"/>
                <a:cs typeface="Times New Roman"/>
              </a:rPr>
              <a:t>especialmente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usado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contra </a:t>
            </a:r>
            <a:r>
              <a:rPr sz="1200" spc="-5" dirty="0">
                <a:latin typeface="Times New Roman"/>
                <a:cs typeface="Times New Roman"/>
              </a:rPr>
              <a:t>cortocircuitos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su elevado </a:t>
            </a:r>
            <a:r>
              <a:rPr sz="1200" dirty="0">
                <a:latin typeface="Times New Roman"/>
                <a:cs typeface="Times New Roman"/>
              </a:rPr>
              <a:t>poder de corte </a:t>
            </a:r>
            <a:r>
              <a:rPr sz="1200" spc="-5" dirty="0">
                <a:latin typeface="Times New Roman"/>
                <a:cs typeface="Times New Roman"/>
              </a:rPr>
              <a:t>frente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interruptores automáticos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smtClean="0">
                <a:latin typeface="Times New Roman"/>
                <a:cs typeface="Times New Roman"/>
              </a:rPr>
              <a:t>con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igual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poder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mucho </a:t>
            </a:r>
            <a:r>
              <a:rPr sz="1200" spc="-5" dirty="0">
                <a:latin typeface="Times New Roman"/>
                <a:cs typeface="Times New Roman"/>
              </a:rPr>
              <a:t>mas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caros.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800"/>
              </a:lnSpc>
              <a:spcBef>
                <a:spcPts val="790"/>
              </a:spcBef>
            </a:pPr>
            <a:r>
              <a:rPr sz="1200" spc="-5" dirty="0">
                <a:latin typeface="Times New Roman"/>
                <a:cs typeface="Times New Roman"/>
              </a:rPr>
              <a:t>Las curvas </a:t>
            </a:r>
            <a:r>
              <a:rPr sz="1200" dirty="0">
                <a:latin typeface="Times New Roman"/>
                <a:cs typeface="Times New Roman"/>
              </a:rPr>
              <a:t>fe </a:t>
            </a:r>
            <a:r>
              <a:rPr sz="1200" spc="-5" dirty="0">
                <a:latin typeface="Times New Roman"/>
                <a:cs typeface="Times New Roman"/>
              </a:rPr>
              <a:t>los fusibles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ser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origen térmico, nunca van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ser instantáneas (van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depender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tiempo) y </a:t>
            </a:r>
            <a:r>
              <a:rPr sz="1200" spc="-5" dirty="0">
                <a:latin typeface="Times New Roman"/>
                <a:cs typeface="Times New Roman"/>
              </a:rPr>
              <a:t>presentan dos </a:t>
            </a:r>
            <a:r>
              <a:rPr sz="1200" dirty="0">
                <a:latin typeface="Times New Roman"/>
                <a:cs typeface="Times New Roman"/>
              </a:rPr>
              <a:t>tipos </a:t>
            </a:r>
            <a:r>
              <a:rPr sz="1200" spc="-5" dirty="0">
                <a:latin typeface="Times New Roman"/>
                <a:cs typeface="Times New Roman"/>
              </a:rPr>
              <a:t>principales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curvas en </a:t>
            </a:r>
            <a:r>
              <a:rPr sz="1200" dirty="0">
                <a:latin typeface="Times New Roman"/>
                <a:cs typeface="Times New Roman"/>
              </a:rPr>
              <a:t>función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tipo de </a:t>
            </a:r>
            <a:r>
              <a:rPr sz="1200" spc="-5" dirty="0" smtClean="0">
                <a:latin typeface="Times New Roman"/>
                <a:cs typeface="Times New Roman"/>
              </a:rPr>
              <a:t>fusible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trate.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/>
            <a:r>
              <a:rPr sz="1200" b="1" spc="-5" dirty="0">
                <a:latin typeface="Times New Roman"/>
                <a:cs typeface="Times New Roman"/>
              </a:rPr>
              <a:t>Fusibles de </a:t>
            </a:r>
            <a:r>
              <a:rPr sz="1200" b="1" dirty="0">
                <a:latin typeface="Times New Roman"/>
                <a:cs typeface="Times New Roman"/>
              </a:rPr>
              <a:t>tipo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“g” </a:t>
            </a:r>
            <a:r>
              <a:rPr sz="1200" b="1" spc="-5" dirty="0">
                <a:latin typeface="Times New Roman"/>
                <a:cs typeface="Times New Roman"/>
              </a:rPr>
              <a:t>(de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uso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general)</a:t>
            </a:r>
            <a:endParaRPr sz="1200" dirty="0">
              <a:latin typeface="Times New Roman"/>
              <a:cs typeface="Times New Roman"/>
            </a:endParaRPr>
          </a:p>
          <a:p>
            <a:pPr marL="12700" marR="1079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Pueden cortar </a:t>
            </a:r>
            <a:r>
              <a:rPr sz="1200" dirty="0">
                <a:latin typeface="Times New Roman"/>
                <a:cs typeface="Times New Roman"/>
              </a:rPr>
              <a:t>todas </a:t>
            </a:r>
            <a:r>
              <a:rPr sz="1200" spc="-5" dirty="0">
                <a:latin typeface="Times New Roman"/>
                <a:cs typeface="Times New Roman"/>
              </a:rPr>
              <a:t>las corrientes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encima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su </a:t>
            </a:r>
            <a:r>
              <a:rPr sz="1200" spc="-5" dirty="0">
                <a:latin typeface="Times New Roman"/>
                <a:cs typeface="Times New Roman"/>
              </a:rPr>
              <a:t>corriente convencional </a:t>
            </a:r>
            <a:r>
              <a:rPr sz="1200" dirty="0">
                <a:latin typeface="Times New Roman"/>
                <a:cs typeface="Times New Roman"/>
              </a:rPr>
              <a:t>de fusión,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valor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correspondiente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dirty="0">
                <a:latin typeface="Times New Roman"/>
                <a:cs typeface="Times New Roman"/>
              </a:rPr>
              <a:t> poder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corte.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111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71308" y="8617458"/>
            <a:ext cx="1233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111: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 fusible.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8065" y="8884157"/>
            <a:ext cx="958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6615" y="8896350"/>
            <a:ext cx="524192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nf</a:t>
            </a:r>
            <a:r>
              <a:rPr spc="-7" baseline="4629" dirty="0">
                <a:latin typeface="Times New Roman"/>
                <a:cs typeface="Times New Roman"/>
              </a:rPr>
              <a:t>:</a:t>
            </a:r>
            <a:r>
              <a:rPr spc="7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intensidad</a:t>
            </a:r>
            <a:r>
              <a:rPr spc="9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convencional</a:t>
            </a:r>
            <a:r>
              <a:rPr spc="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6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no</a:t>
            </a:r>
            <a:r>
              <a:rPr spc="89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fusión,</a:t>
            </a:r>
            <a:r>
              <a:rPr spc="7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valor</a:t>
            </a:r>
            <a:r>
              <a:rPr spc="75" baseline="4629" dirty="0">
                <a:latin typeface="Times New Roman"/>
                <a:cs typeface="Times New Roman"/>
              </a:rPr>
              <a:t> </a:t>
            </a:r>
            <a:r>
              <a:rPr spc="7" baseline="4629" dirty="0">
                <a:latin typeface="Times New Roman"/>
                <a:cs typeface="Times New Roman"/>
              </a:rPr>
              <a:t>de</a:t>
            </a:r>
            <a:r>
              <a:rPr spc="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intensidad</a:t>
            </a:r>
            <a:r>
              <a:rPr spc="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que</a:t>
            </a:r>
            <a:r>
              <a:rPr spc="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el</a:t>
            </a:r>
            <a:r>
              <a:rPr spc="75" baseline="4629" dirty="0">
                <a:latin typeface="Times New Roman"/>
                <a:cs typeface="Times New Roman"/>
              </a:rPr>
              <a:t> </a:t>
            </a:r>
            <a:r>
              <a:rPr baseline="4629" dirty="0" err="1">
                <a:latin typeface="Times New Roman"/>
                <a:cs typeface="Times New Roman"/>
              </a:rPr>
              <a:t>cartucho</a:t>
            </a:r>
            <a:r>
              <a:rPr spc="75" baseline="4629" dirty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fusible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puede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soportar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fundir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un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dirty="0">
                <a:latin typeface="Times New Roman"/>
                <a:cs typeface="Times New Roman"/>
              </a:rPr>
              <a:t> dado.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4528" y="5225745"/>
            <a:ext cx="3741580" cy="3215464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0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08065" y="1258569"/>
            <a:ext cx="958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6615" y="1270762"/>
            <a:ext cx="5244465" cy="3854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390"/>
              </a:lnSpc>
              <a:spcBef>
                <a:spcPts val="185"/>
              </a:spcBef>
            </a:pP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f</a:t>
            </a:r>
            <a:r>
              <a:rPr spc="-7" baseline="4629" dirty="0">
                <a:latin typeface="Times New Roman"/>
                <a:cs typeface="Times New Roman"/>
              </a:rPr>
              <a:t>: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intensidad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convencional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fusión,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valor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spc="7" baseline="4629" dirty="0">
                <a:latin typeface="Times New Roman"/>
                <a:cs typeface="Times New Roman"/>
              </a:rPr>
              <a:t>de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intensidad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que</a:t>
            </a:r>
            <a:r>
              <a:rPr spc="-5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funde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el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baseline="4629" dirty="0" err="1">
                <a:latin typeface="Times New Roman"/>
                <a:cs typeface="Times New Roman"/>
              </a:rPr>
              <a:t>cartucho</a:t>
            </a:r>
            <a:r>
              <a:rPr spc="-75" baseline="4629" dirty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fusible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dirty="0">
                <a:latin typeface="Times New Roman"/>
                <a:cs typeface="Times New Roman"/>
              </a:rPr>
              <a:t> dado.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3"/>
            <a:ext cx="5784215" cy="25898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algn="just"/>
            <a:r>
              <a:rPr sz="1200" b="1" spc="-5" dirty="0">
                <a:latin typeface="Times New Roman"/>
                <a:cs typeface="Times New Roman"/>
              </a:rPr>
              <a:t>Fusibles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</a:t>
            </a:r>
            <a:r>
              <a:rPr sz="1200" b="1" dirty="0">
                <a:latin typeface="Times New Roman"/>
                <a:cs typeface="Times New Roman"/>
              </a:rPr>
              <a:t>tipo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“a” </a:t>
            </a:r>
            <a:r>
              <a:rPr sz="1200" b="1" spc="-5" dirty="0">
                <a:latin typeface="Times New Roman"/>
                <a:cs typeface="Times New Roman"/>
              </a:rPr>
              <a:t>(de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acompañamiento)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Son los fusibles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aparecen acompañados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otros </a:t>
            </a:r>
            <a:r>
              <a:rPr sz="1200" spc="-5" dirty="0">
                <a:latin typeface="Times New Roman"/>
                <a:cs typeface="Times New Roman"/>
              </a:rPr>
              <a:t>elementos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corte </a:t>
            </a: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interruptores,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suelen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utilizarse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dirty="0">
                <a:latin typeface="Times New Roman"/>
                <a:cs typeface="Times New Roman"/>
              </a:rPr>
              <a:t> de motores.</a:t>
            </a:r>
          </a:p>
          <a:p>
            <a:pPr marL="12700" marR="5080" algn="just">
              <a:lnSpc>
                <a:spcPct val="102000"/>
              </a:lnSpc>
              <a:spcBef>
                <a:spcPts val="919"/>
              </a:spcBef>
            </a:pPr>
            <a:r>
              <a:rPr spc="-7" baseline="4629" dirty="0">
                <a:latin typeface="Times New Roman"/>
                <a:cs typeface="Times New Roman"/>
              </a:rPr>
              <a:t>Aseguran el funcionamiento </a:t>
            </a:r>
            <a:r>
              <a:rPr baseline="4629" dirty="0">
                <a:latin typeface="Times New Roman"/>
                <a:cs typeface="Times New Roman"/>
              </a:rPr>
              <a:t>solo </a:t>
            </a:r>
            <a:r>
              <a:rPr spc="-7" baseline="4629" dirty="0">
                <a:latin typeface="Times New Roman"/>
                <a:cs typeface="Times New Roman"/>
              </a:rPr>
              <a:t>hasta valores superiores </a:t>
            </a:r>
            <a:r>
              <a:rPr baseline="4629" dirty="0">
                <a:latin typeface="Times New Roman"/>
                <a:cs typeface="Times New Roman"/>
              </a:rPr>
              <a:t>a un </a:t>
            </a:r>
            <a:r>
              <a:rPr spc="-7" baseline="4629" dirty="0">
                <a:latin typeface="Times New Roman"/>
                <a:cs typeface="Times New Roman"/>
              </a:rPr>
              <a:t>determinado valor </a:t>
            </a:r>
            <a:r>
              <a:rPr baseline="4629" dirty="0">
                <a:latin typeface="Times New Roman"/>
                <a:cs typeface="Times New Roman"/>
              </a:rPr>
              <a:t>K</a:t>
            </a:r>
            <a:r>
              <a:rPr sz="800" dirty="0">
                <a:latin typeface="Times New Roman"/>
                <a:cs typeface="Times New Roman"/>
              </a:rPr>
              <a:t>2</a:t>
            </a:r>
            <a:r>
              <a:rPr baseline="4629" dirty="0">
                <a:latin typeface="Times New Roman"/>
                <a:cs typeface="Times New Roman"/>
              </a:rPr>
              <a:t>I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baseline="4629" dirty="0">
                <a:latin typeface="Times New Roman"/>
                <a:cs typeface="Times New Roman"/>
              </a:rPr>
              <a:t>, </a:t>
            </a:r>
            <a:r>
              <a:rPr spc="-7" baseline="4629" dirty="0" smtClean="0">
                <a:latin typeface="Times New Roman"/>
                <a:cs typeface="Times New Roman"/>
              </a:rPr>
              <a:t>con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 smtClean="0">
                <a:latin typeface="Times New Roman"/>
                <a:cs typeface="Times New Roman"/>
              </a:rPr>
              <a:t>K</a:t>
            </a:r>
            <a:r>
              <a:rPr sz="800" spc="-5" dirty="0" smtClean="0">
                <a:latin typeface="Times New Roman"/>
                <a:cs typeface="Times New Roman"/>
              </a:rPr>
              <a:t>2</a:t>
            </a:r>
            <a:r>
              <a:rPr spc="-7" baseline="4629" dirty="0" smtClean="0">
                <a:latin typeface="Times New Roman"/>
                <a:cs typeface="Times New Roman"/>
              </a:rPr>
              <a:t>=3-4</a:t>
            </a:r>
            <a:r>
              <a:rPr spc="-7" baseline="4629" dirty="0">
                <a:latin typeface="Times New Roman"/>
                <a:cs typeface="Times New Roman"/>
              </a:rPr>
              <a:t>,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hasta</a:t>
            </a:r>
            <a:r>
              <a:rPr spc="-3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el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poder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corte.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En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pc="-37" baseline="4629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baseline="4629" dirty="0">
                <a:latin typeface="Times New Roman"/>
                <a:cs typeface="Times New Roman"/>
                <a:hlinkClick r:id="rId2" action="ppaction://hlinksldjump"/>
              </a:rPr>
              <a:t>112</a:t>
            </a:r>
            <a:r>
              <a:rPr spc="-30" baseline="4629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se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puede</a:t>
            </a:r>
            <a:r>
              <a:rPr spc="-3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ver</a:t>
            </a:r>
            <a:r>
              <a:rPr spc="-3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como</a:t>
            </a:r>
            <a:r>
              <a:rPr spc="-2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3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curva</a:t>
            </a:r>
            <a:r>
              <a:rPr spc="-3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1</a:t>
            </a:r>
            <a:r>
              <a:rPr spc="-30" baseline="4629" dirty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correspondiente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asociado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fusible,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actúa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inferiores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intensidad.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Mientras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correspondiente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fusible,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actúa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cuando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mayor.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esta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manera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aseguras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gran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poder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reduces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coste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comprar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interruptor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elevado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poder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corte.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110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64399" y="7533894"/>
            <a:ext cx="2047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112: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curva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fusible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acompañamiento.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117" y="3940810"/>
            <a:ext cx="4042071" cy="3473848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8025" cy="8322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598805" lvl="1" indent="-317500">
              <a:buFont typeface="Times New Roman"/>
              <a:buAutoNum type="arabicPeriod" startAt="2"/>
              <a:tabLst>
                <a:tab pos="59944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SELECTIVIDAD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Y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FILIACIÓN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25"/>
              </a:spcBef>
            </a:pPr>
            <a:r>
              <a:rPr sz="1200" spc="-5" dirty="0">
                <a:latin typeface="Times New Roman"/>
                <a:cs typeface="Times New Roman"/>
              </a:rPr>
              <a:t>Tanto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selectividad como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filiación son métodos aplicados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selección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 err="1">
                <a:latin typeface="Times New Roman"/>
                <a:cs typeface="Times New Roman"/>
              </a:rPr>
              <a:t>coordinación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protecciones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instalación eléctrica. </a:t>
            </a:r>
            <a:r>
              <a:rPr sz="1200" dirty="0">
                <a:latin typeface="Times New Roman"/>
                <a:cs typeface="Times New Roman"/>
              </a:rPr>
              <a:t>Responden a </a:t>
            </a:r>
            <a:r>
              <a:rPr sz="1200" spc="-5" dirty="0">
                <a:latin typeface="Times New Roman"/>
                <a:cs typeface="Times New Roman"/>
              </a:rPr>
              <a:t>diferentes criterios, pero </a:t>
            </a:r>
            <a:r>
              <a:rPr sz="1200" spc="-5" dirty="0" err="1">
                <a:latin typeface="Times New Roman"/>
                <a:cs typeface="Times New Roman"/>
              </a:rPr>
              <a:t>su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objetivo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común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 conseguir proporcionar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protección adecuada en instalaciones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baja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dirty="0" smtClean="0">
                <a:latin typeface="Times New Roman"/>
                <a:cs typeface="Times New Roman"/>
              </a:rPr>
              <a:t>media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899160" lvl="2" indent="-346710">
              <a:buFont typeface="Times New Roman"/>
              <a:buAutoNum type="arabicPeriod"/>
              <a:tabLst>
                <a:tab pos="899794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SELECTIVIDAD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b="1" spc="-5" dirty="0">
                <a:latin typeface="Times New Roman"/>
                <a:cs typeface="Times New Roman"/>
              </a:rPr>
              <a:t>Definición</a:t>
            </a:r>
            <a:endParaRPr sz="12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método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lleva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atajar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 </a:t>
            </a:r>
            <a:r>
              <a:rPr sz="1200" dirty="0">
                <a:latin typeface="Times New Roman"/>
                <a:cs typeface="Times New Roman"/>
              </a:rPr>
              <a:t>limitar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instalación eléctrica las consecuencias </a:t>
            </a:r>
            <a:r>
              <a:rPr sz="1200" dirty="0">
                <a:latin typeface="Times New Roman"/>
                <a:cs typeface="Times New Roman"/>
              </a:rPr>
              <a:t>de un defecto </a:t>
            </a:r>
            <a:r>
              <a:rPr sz="1200" spc="-5" dirty="0">
                <a:latin typeface="Times New Roman"/>
                <a:cs typeface="Times New Roman"/>
              </a:rPr>
              <a:t>únicamente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 smtClean="0">
                <a:latin typeface="Times New Roman"/>
                <a:cs typeface="Times New Roman"/>
              </a:rPr>
              <a:t>parte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afectada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pudiendo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seguir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trabajando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normalidad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está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sujeta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serie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condiciones:</a:t>
            </a:r>
          </a:p>
          <a:p>
            <a:pPr marL="553085" marR="8890" indent="-228600" algn="just">
              <a:lnSpc>
                <a:spcPct val="103299"/>
              </a:lnSpc>
              <a:spcBef>
                <a:spcPts val="89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deberá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desconectar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dispositivo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inmediatamente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anterior </a:t>
            </a:r>
            <a:r>
              <a:rPr sz="1200" spc="-5" dirty="0">
                <a:latin typeface="Times New Roman"/>
                <a:cs typeface="Times New Roman"/>
              </a:rPr>
              <a:t>(aguas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arriba).</a:t>
            </a:r>
            <a:endParaRPr sz="1200" dirty="0">
              <a:latin typeface="Times New Roman"/>
              <a:cs typeface="Times New Roman"/>
            </a:endParaRPr>
          </a:p>
          <a:p>
            <a:pPr marL="553085" marR="7620" indent="-228600" algn="just">
              <a:lnSpc>
                <a:spcPct val="103299"/>
              </a:lnSpc>
              <a:spcBef>
                <a:spcPts val="88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picos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producidos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durante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funcionamiento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normal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instalación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(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ejemplo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arranque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motor),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causar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disparo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ninguna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protección.</a:t>
            </a:r>
            <a:endParaRPr sz="1200" dirty="0">
              <a:latin typeface="Times New Roman"/>
              <a:cs typeface="Times New Roman"/>
            </a:endParaRPr>
          </a:p>
          <a:p>
            <a:pPr marL="553085" marR="11430" indent="-228600" algn="just">
              <a:lnSpc>
                <a:spcPct val="102600"/>
              </a:lnSpc>
              <a:spcBef>
                <a:spcPts val="91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Las protecciones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sobreintensidad </a:t>
            </a:r>
            <a:r>
              <a:rPr sz="1200" dirty="0">
                <a:latin typeface="Times New Roman"/>
                <a:cs typeface="Times New Roman"/>
              </a:rPr>
              <a:t>deben </a:t>
            </a:r>
            <a:r>
              <a:rPr sz="1200" spc="-5" dirty="0">
                <a:latin typeface="Times New Roman"/>
                <a:cs typeface="Times New Roman"/>
              </a:rPr>
              <a:t>interrumpir el </a:t>
            </a:r>
            <a:r>
              <a:rPr sz="1200" dirty="0">
                <a:latin typeface="Times New Roman"/>
                <a:cs typeface="Times New Roman"/>
              </a:rPr>
              <a:t>suministro lo </a:t>
            </a:r>
            <a:r>
              <a:rPr sz="1200" dirty="0" err="1">
                <a:latin typeface="Times New Roman"/>
                <a:cs typeface="Times New Roman"/>
              </a:rPr>
              <a:t>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rápido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posible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fallo,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únicamente se </a:t>
            </a:r>
            <a:r>
              <a:rPr sz="1200" dirty="0">
                <a:latin typeface="Times New Roman"/>
                <a:cs typeface="Times New Roman"/>
              </a:rPr>
              <a:t>debe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interrumpir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</a:t>
            </a:r>
            <a:r>
              <a:rPr sz="1200" dirty="0">
                <a:latin typeface="Times New Roman"/>
                <a:cs typeface="Times New Roman"/>
              </a:rPr>
              <a:t> afectado.</a:t>
            </a:r>
          </a:p>
          <a:p>
            <a:pPr marL="12700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Además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puede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distinguir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clases de </a:t>
            </a:r>
            <a:r>
              <a:rPr sz="1200" spc="-5" dirty="0">
                <a:latin typeface="Times New Roman"/>
                <a:cs typeface="Times New Roman"/>
              </a:rPr>
              <a:t>selectividad: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3800"/>
              </a:lnSpc>
              <a:spcBef>
                <a:spcPts val="785"/>
              </a:spcBef>
            </a:pP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total: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sobreintensidad,</a:t>
            </a:r>
            <a:r>
              <a:rPr sz="1200" dirty="0">
                <a:latin typeface="Times New Roman"/>
                <a:cs typeface="Times New Roman"/>
              </a:rPr>
              <a:t> tal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</a:t>
            </a:r>
            <a:r>
              <a:rPr sz="1200" dirty="0">
                <a:latin typeface="Times New Roman"/>
                <a:cs typeface="Times New Roman"/>
              </a:rPr>
              <a:t> 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protecciones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sobreintesidad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conectadas en serie, el dispositivo aguas abajo ejerce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protección sin </a:t>
            </a:r>
            <a:r>
              <a:rPr sz="1200" spc="-5" dirty="0" err="1" smtClean="0">
                <a:latin typeface="Times New Roman"/>
                <a:cs typeface="Times New Roman"/>
              </a:rPr>
              <a:t>provocar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actuación</a:t>
            </a:r>
            <a:r>
              <a:rPr sz="1200" dirty="0">
                <a:latin typeface="Times New Roman"/>
                <a:cs typeface="Times New Roman"/>
              </a:rPr>
              <a:t> 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dispositivo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dirty="0">
                <a:latin typeface="Times New Roman"/>
                <a:cs typeface="Times New Roman"/>
              </a:rPr>
              <a:t> arriba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(Norma IEC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60947-2,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def.2.17.2).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499"/>
              </a:lnSpc>
              <a:spcBef>
                <a:spcPts val="790"/>
              </a:spcBef>
            </a:pP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parcial: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sobreintensidad</a:t>
            </a:r>
            <a:r>
              <a:rPr sz="1200" dirty="0">
                <a:latin typeface="Times New Roman"/>
                <a:cs typeface="Times New Roman"/>
              </a:rPr>
              <a:t> tal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</a:t>
            </a:r>
            <a:r>
              <a:rPr sz="1200" dirty="0">
                <a:latin typeface="Times New Roman"/>
                <a:cs typeface="Times New Roman"/>
              </a:rPr>
              <a:t> 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protecciones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sobreintesidad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conectadas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abajo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ejerce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protección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nivel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determinado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sobreintensidad </a:t>
            </a:r>
            <a:r>
              <a:rPr sz="1200" spc="-5" dirty="0">
                <a:latin typeface="Times New Roman"/>
                <a:cs typeface="Times New Roman"/>
              </a:rPr>
              <a:t>sin provocar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actuación del </a:t>
            </a:r>
            <a:r>
              <a:rPr sz="1200" dirty="0">
                <a:latin typeface="Times New Roman"/>
                <a:cs typeface="Times New Roman"/>
              </a:rPr>
              <a:t>dispositivo </a:t>
            </a:r>
            <a:r>
              <a:rPr sz="1200" spc="-5" dirty="0">
                <a:latin typeface="Times New Roman"/>
                <a:cs typeface="Times New Roman"/>
              </a:rPr>
              <a:t>aguas arriba, </a:t>
            </a:r>
            <a:r>
              <a:rPr sz="1200" dirty="0" err="1" smtClean="0">
                <a:latin typeface="Times New Roman"/>
                <a:cs typeface="Times New Roman"/>
              </a:rPr>
              <a:t>dicho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baseline="4629" dirty="0" err="1" smtClean="0">
                <a:latin typeface="Times New Roman"/>
                <a:cs typeface="Times New Roman"/>
              </a:rPr>
              <a:t>nivel</a:t>
            </a:r>
            <a:r>
              <a:rPr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se denomina intensidad </a:t>
            </a:r>
            <a:r>
              <a:rPr baseline="4629" dirty="0">
                <a:latin typeface="Times New Roman"/>
                <a:cs typeface="Times New Roman"/>
              </a:rPr>
              <a:t>límite de </a:t>
            </a:r>
            <a:r>
              <a:rPr spc="-7" baseline="4629" dirty="0">
                <a:latin typeface="Times New Roman"/>
                <a:cs typeface="Times New Roman"/>
              </a:rPr>
              <a:t>selectividad </a:t>
            </a:r>
            <a:r>
              <a:rPr baseline="4629" dirty="0">
                <a:latin typeface="Times New Roman"/>
                <a:cs typeface="Times New Roman"/>
              </a:rPr>
              <a:t>(I</a:t>
            </a:r>
            <a:r>
              <a:rPr sz="800" dirty="0">
                <a:latin typeface="Times New Roman"/>
                <a:cs typeface="Times New Roman"/>
              </a:rPr>
              <a:t>S</a:t>
            </a:r>
            <a:r>
              <a:rPr baseline="4629" dirty="0">
                <a:latin typeface="Times New Roman"/>
                <a:cs typeface="Times New Roman"/>
              </a:rPr>
              <a:t>) (Norma </a:t>
            </a:r>
            <a:r>
              <a:rPr spc="-15" baseline="4629" dirty="0">
                <a:latin typeface="Times New Roman"/>
                <a:cs typeface="Times New Roman"/>
              </a:rPr>
              <a:t>IEC </a:t>
            </a:r>
            <a:r>
              <a:rPr baseline="4629" dirty="0">
                <a:latin typeface="Times New Roman"/>
                <a:cs typeface="Times New Roman"/>
              </a:rPr>
              <a:t>60947-2, </a:t>
            </a:r>
            <a:r>
              <a:rPr spc="-7" baseline="4629" dirty="0">
                <a:latin typeface="Times New Roman"/>
                <a:cs typeface="Times New Roman"/>
              </a:rPr>
              <a:t>def.2.17.3 </a:t>
            </a:r>
            <a:r>
              <a:rPr baseline="4629" dirty="0" smtClean="0">
                <a:latin typeface="Times New Roman"/>
                <a:cs typeface="Times New Roman"/>
              </a:rPr>
              <a:t>y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def.2.17.4</a:t>
            </a:r>
            <a:r>
              <a:rPr sz="1200" spc="-5" dirty="0">
                <a:latin typeface="Times New Roman"/>
                <a:cs typeface="Times New Roman"/>
              </a:rPr>
              <a:t>).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200" b="1" dirty="0">
                <a:latin typeface="Times New Roman"/>
                <a:cs typeface="Times New Roman"/>
              </a:rPr>
              <a:t>Tipos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Selectividad: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 algn="just">
              <a:lnSpc>
                <a:spcPct val="103099"/>
              </a:lnSpc>
              <a:spcBef>
                <a:spcPts val="90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Selectividad amperimétrica:</a:t>
            </a:r>
            <a:r>
              <a:rPr sz="1200" spc="-5" dirty="0">
                <a:latin typeface="Times New Roman"/>
                <a:cs typeface="Times New Roman"/>
              </a:rPr>
              <a:t> se </a:t>
            </a:r>
            <a:r>
              <a:rPr sz="1200" dirty="0">
                <a:latin typeface="Times New Roman"/>
                <a:cs typeface="Times New Roman"/>
              </a:rPr>
              <a:t>observó que cuanto más </a:t>
            </a:r>
            <a:r>
              <a:rPr sz="1200" spc="-5" dirty="0">
                <a:latin typeface="Times New Roman"/>
                <a:cs typeface="Times New Roman"/>
              </a:rPr>
              <a:t>cerca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 err="1">
                <a:latin typeface="Times New Roman"/>
                <a:cs typeface="Times New Roman"/>
              </a:rPr>
              <a:t>alimentación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produce </a:t>
            </a:r>
            <a:r>
              <a:rPr sz="1200" spc="-5" dirty="0">
                <a:latin typeface="Times New Roman"/>
                <a:cs typeface="Times New Roman"/>
              </a:rPr>
              <a:t>el fallo, </a:t>
            </a:r>
            <a:r>
              <a:rPr sz="1200" dirty="0">
                <a:latin typeface="Times New Roman"/>
                <a:cs typeface="Times New Roman"/>
              </a:rPr>
              <a:t>mayor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cortocircuito. </a:t>
            </a:r>
            <a:r>
              <a:rPr sz="1200" dirty="0">
                <a:latin typeface="Times New Roman"/>
                <a:cs typeface="Times New Roman"/>
              </a:rPr>
              <a:t>Esta </a:t>
            </a:r>
            <a:r>
              <a:rPr sz="1200" spc="-5" dirty="0" err="1">
                <a:latin typeface="Times New Roman"/>
                <a:cs typeface="Times New Roman"/>
              </a:rPr>
              <a:t>característica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permite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aislar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zona </a:t>
            </a:r>
            <a:r>
              <a:rPr sz="1200" dirty="0">
                <a:latin typeface="Times New Roman"/>
                <a:cs typeface="Times New Roman"/>
              </a:rPr>
              <a:t>donde </a:t>
            </a:r>
            <a:r>
              <a:rPr sz="1200" spc="-5" dirty="0">
                <a:latin typeface="Times New Roman"/>
                <a:cs typeface="Times New Roman"/>
              </a:rPr>
              <a:t>se produce el defecto, calibrando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spc="-5" dirty="0" err="1">
                <a:latin typeface="Times New Roman"/>
                <a:cs typeface="Times New Roman"/>
              </a:rPr>
              <a:t>instantánea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dispositivo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cabecera </a:t>
            </a:r>
            <a:r>
              <a:rPr sz="1200" dirty="0">
                <a:latin typeface="Times New Roman"/>
                <a:cs typeface="Times New Roman"/>
              </a:rPr>
              <a:t>(aguas </a:t>
            </a:r>
            <a:r>
              <a:rPr sz="1200" spc="-5" dirty="0">
                <a:latin typeface="Times New Roman"/>
                <a:cs typeface="Times New Roman"/>
              </a:rPr>
              <a:t>arriba) </a:t>
            </a:r>
            <a:r>
              <a:rPr sz="1200" dirty="0">
                <a:latin typeface="Times New Roman"/>
                <a:cs typeface="Times New Roman"/>
              </a:rPr>
              <a:t>de donde se </a:t>
            </a:r>
            <a:r>
              <a:rPr sz="1200" spc="-5" dirty="0">
                <a:latin typeface="Times New Roman"/>
                <a:cs typeface="Times New Roman"/>
              </a:rPr>
              <a:t>produce el fallo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intensidad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superior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defecto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produce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le</a:t>
            </a:r>
            <a:r>
              <a:rPr sz="1200" spc="-5" dirty="0">
                <a:latin typeface="Times New Roman"/>
                <a:cs typeface="Times New Roman"/>
              </a:rPr>
              <a:t> disparo</a:t>
            </a:r>
            <a:r>
              <a:rPr sz="1200" spc="5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abajo.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80364"/>
            <a:ext cx="5787390" cy="2814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871855" marR="5080" indent="-228600" algn="just">
              <a:lnSpc>
                <a:spcPct val="103400"/>
              </a:lnSpc>
            </a:pPr>
            <a:r>
              <a:rPr sz="1200" dirty="0">
                <a:latin typeface="Courier New"/>
                <a:cs typeface="Courier New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amperimétrica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diferentes: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intensidades</a:t>
            </a:r>
            <a:r>
              <a:rPr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 </a:t>
            </a:r>
            <a:r>
              <a:rPr spc="-7" baseline="4629" dirty="0">
                <a:latin typeface="Times New Roman"/>
                <a:cs typeface="Times New Roman"/>
              </a:rPr>
              <a:t>cortocircuito </a:t>
            </a:r>
            <a:r>
              <a:rPr baseline="4629" dirty="0">
                <a:latin typeface="Times New Roman"/>
                <a:cs typeface="Times New Roman"/>
              </a:rPr>
              <a:t>(I</a:t>
            </a:r>
            <a:r>
              <a:rPr sz="800" dirty="0">
                <a:latin typeface="Times New Roman"/>
                <a:cs typeface="Times New Roman"/>
              </a:rPr>
              <a:t>CC</a:t>
            </a:r>
            <a:r>
              <a:rPr baseline="4629" dirty="0">
                <a:latin typeface="Times New Roman"/>
                <a:cs typeface="Times New Roman"/>
              </a:rPr>
              <a:t>) disminuyen </a:t>
            </a:r>
            <a:r>
              <a:rPr spc="-7" baseline="4629" dirty="0">
                <a:latin typeface="Times New Roman"/>
                <a:cs typeface="Times New Roman"/>
              </a:rPr>
              <a:t>debido </a:t>
            </a:r>
            <a:r>
              <a:rPr baseline="4629" dirty="0">
                <a:latin typeface="Times New Roman"/>
                <a:cs typeface="Times New Roman"/>
              </a:rPr>
              <a:t>a </a:t>
            </a:r>
            <a:r>
              <a:rPr spc="-7" baseline="4629" dirty="0">
                <a:latin typeface="Times New Roman"/>
                <a:cs typeface="Times New Roman"/>
              </a:rPr>
              <a:t>las distancias, </a:t>
            </a:r>
            <a:r>
              <a:rPr baseline="4629" dirty="0">
                <a:latin typeface="Times New Roman"/>
                <a:cs typeface="Times New Roman"/>
              </a:rPr>
              <a:t>lo </a:t>
            </a:r>
            <a:r>
              <a:rPr spc="-7" baseline="4629" dirty="0" err="1" smtClean="0">
                <a:latin typeface="Times New Roman"/>
                <a:cs typeface="Times New Roman"/>
              </a:rPr>
              <a:t>cual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favorece</a:t>
            </a:r>
            <a:r>
              <a:rPr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 </a:t>
            </a:r>
            <a:r>
              <a:rPr spc="-7" baseline="4629" dirty="0">
                <a:latin typeface="Times New Roman"/>
                <a:cs typeface="Times New Roman"/>
              </a:rPr>
              <a:t>selectividad entre </a:t>
            </a:r>
            <a:r>
              <a:rPr baseline="4629" dirty="0">
                <a:latin typeface="Times New Roman"/>
                <a:cs typeface="Times New Roman"/>
              </a:rPr>
              <a:t>cuadro principal y </a:t>
            </a:r>
            <a:r>
              <a:rPr spc="-7" baseline="4629" dirty="0">
                <a:latin typeface="Times New Roman"/>
                <a:cs typeface="Times New Roman"/>
              </a:rPr>
              <a:t>secundario. Por </a:t>
            </a:r>
            <a:r>
              <a:rPr baseline="4629" dirty="0">
                <a:latin typeface="Times New Roman"/>
                <a:cs typeface="Times New Roman"/>
              </a:rPr>
              <a:t>tanto I</a:t>
            </a:r>
            <a:r>
              <a:rPr sz="800" dirty="0">
                <a:latin typeface="Times New Roman"/>
                <a:cs typeface="Times New Roman"/>
              </a:rPr>
              <a:t>CC1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es</a:t>
            </a:r>
            <a:r>
              <a:rPr lang="es-ES" spc="-7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mayor</a:t>
            </a:r>
            <a:r>
              <a:rPr spc="-112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que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CC2</a:t>
            </a:r>
            <a:r>
              <a:rPr spc="-7" baseline="4629" dirty="0">
                <a:latin typeface="Times New Roman"/>
                <a:cs typeface="Times New Roman"/>
              </a:rPr>
              <a:t>,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y</a:t>
            </a:r>
            <a:r>
              <a:rPr spc="-97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se</a:t>
            </a:r>
            <a:r>
              <a:rPr spc="-11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consigue</a:t>
            </a:r>
            <a:r>
              <a:rPr spc="-11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selectividad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completa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cuando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la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spc="-7" baseline="4629" dirty="0" err="1">
                <a:latin typeface="Times New Roman"/>
                <a:cs typeface="Times New Roman"/>
              </a:rPr>
              <a:t>intensidad</a:t>
            </a:r>
            <a:r>
              <a:rPr spc="-104" baseline="4629" dirty="0">
                <a:latin typeface="Times New Roman"/>
                <a:cs typeface="Times New Roman"/>
              </a:rPr>
              <a:t> </a:t>
            </a:r>
            <a:r>
              <a:rPr baseline="4629" dirty="0" err="1" smtClean="0">
                <a:latin typeface="Times New Roman"/>
                <a:cs typeface="Times New Roman"/>
              </a:rPr>
              <a:t>máxima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 </a:t>
            </a:r>
            <a:r>
              <a:rPr sz="1200" dirty="0">
                <a:latin typeface="Times New Roman"/>
                <a:cs typeface="Times New Roman"/>
              </a:rPr>
              <a:t>a la salida </a:t>
            </a:r>
            <a:r>
              <a:rPr sz="1200" spc="-5" dirty="0">
                <a:latin typeface="Times New Roman"/>
                <a:cs typeface="Times New Roman"/>
              </a:rPr>
              <a:t>del interruptor aguas </a:t>
            </a:r>
            <a:r>
              <a:rPr sz="1200" dirty="0">
                <a:latin typeface="Times New Roman"/>
                <a:cs typeface="Times New Roman"/>
              </a:rPr>
              <a:t>abajo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inferior a la </a:t>
            </a:r>
            <a:r>
              <a:rPr sz="1200" dirty="0" err="1" smtClean="0">
                <a:latin typeface="Times New Roman"/>
                <a:cs typeface="Times New Roman"/>
              </a:rPr>
              <a:t>intensidad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disparo del </a:t>
            </a:r>
            <a:r>
              <a:rPr sz="1200" dirty="0">
                <a:latin typeface="Times New Roman"/>
                <a:cs typeface="Times New Roman"/>
              </a:rPr>
              <a:t>interruptor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aguas </a:t>
            </a:r>
            <a:r>
              <a:rPr sz="1200" spc="-5" dirty="0">
                <a:latin typeface="Times New Roman"/>
                <a:cs typeface="Times New Roman"/>
              </a:rPr>
              <a:t>arriba. Ver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113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verificar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comportamiento selectivo en el caso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interruptores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 smtClean="0">
                <a:latin typeface="Times New Roman"/>
                <a:cs typeface="Times New Roman"/>
              </a:rPr>
              <a:t>protección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conectados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serie, se comparan entre sí las respectivas curvas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disparo. </a:t>
            </a:r>
            <a:r>
              <a:rPr sz="1200" dirty="0" err="1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ejemplo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113</a:t>
            </a:r>
            <a:r>
              <a:rPr sz="1200" dirty="0">
                <a:latin typeface="Times New Roman"/>
                <a:cs typeface="Times New Roman"/>
              </a:rPr>
              <a:t>, la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posible de </a:t>
            </a:r>
            <a:r>
              <a:rPr sz="1200" spc="-5" dirty="0">
                <a:latin typeface="Times New Roman"/>
                <a:cs typeface="Times New Roman"/>
              </a:rPr>
              <a:t>cortocircuito es </a:t>
            </a:r>
            <a:r>
              <a:rPr sz="1200" dirty="0">
                <a:latin typeface="Times New Roman"/>
                <a:cs typeface="Times New Roman"/>
              </a:rPr>
              <a:t>de 10 kA. </a:t>
            </a:r>
            <a:r>
              <a:rPr sz="1200" dirty="0" err="1" smtClean="0">
                <a:latin typeface="Times New Roman"/>
                <a:cs typeface="Times New Roman"/>
              </a:rPr>
              <a:t>En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distribución secundaria, el </a:t>
            </a:r>
            <a:r>
              <a:rPr sz="1200" dirty="0">
                <a:latin typeface="Times New Roman"/>
                <a:cs typeface="Times New Roman"/>
              </a:rPr>
              <a:t>máximo </a:t>
            </a:r>
            <a:r>
              <a:rPr sz="1200" spc="-5" dirty="0">
                <a:latin typeface="Times New Roman"/>
                <a:cs typeface="Times New Roman"/>
              </a:rPr>
              <a:t>cortocircuito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puede </a:t>
            </a:r>
            <a:r>
              <a:rPr sz="1200" dirty="0">
                <a:latin typeface="Times New Roman"/>
                <a:cs typeface="Times New Roman"/>
              </a:rPr>
              <a:t>producirse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de 5,8 </a:t>
            </a:r>
            <a:r>
              <a:rPr sz="1200" spc="-5" dirty="0">
                <a:latin typeface="Times New Roman"/>
                <a:cs typeface="Times New Roman"/>
              </a:rPr>
              <a:t>kA. Ajustando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intensidad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disparo en el </a:t>
            </a:r>
            <a:r>
              <a:rPr sz="1200" spc="-5" dirty="0" err="1">
                <a:latin typeface="Times New Roman"/>
                <a:cs typeface="Times New Roman"/>
              </a:rPr>
              <a:t>interruptor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distribución principal, </a:t>
            </a:r>
            <a:r>
              <a:rPr sz="1200" dirty="0">
                <a:latin typeface="Times New Roman"/>
                <a:cs typeface="Times New Roman"/>
              </a:rPr>
              <a:t>por ejemplo, a 7 </a:t>
            </a:r>
            <a:r>
              <a:rPr sz="1200" spc="-5" dirty="0">
                <a:latin typeface="Times New Roman"/>
                <a:cs typeface="Times New Roman"/>
              </a:rPr>
              <a:t>kA, actuará ante los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kA </a:t>
            </a:r>
            <a:r>
              <a:rPr sz="1200" spc="-5" dirty="0" err="1">
                <a:latin typeface="Times New Roman"/>
                <a:cs typeface="Times New Roman"/>
              </a:rPr>
              <a:t>previstos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actuará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salida</a:t>
            </a:r>
            <a:r>
              <a:rPr sz="1200" dirty="0">
                <a:latin typeface="Times New Roman"/>
                <a:cs typeface="Times New Roman"/>
              </a:rPr>
              <a:t> de la distribución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112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80098" y="7032117"/>
            <a:ext cx="38163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113: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selectividad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amperimétrica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para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distinta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intensidad.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7786" y="4091939"/>
            <a:ext cx="5759450" cy="2842006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77762" y="877569"/>
            <a:ext cx="5205095" cy="3031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4675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95800"/>
              </a:lnSpc>
              <a:spcBef>
                <a:spcPts val="5"/>
              </a:spcBef>
            </a:pPr>
            <a:r>
              <a:rPr sz="1200" dirty="0">
                <a:latin typeface="Courier New"/>
                <a:cs typeface="Courier New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Selectividad amperimétrica en cortocircuitos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intensidad similar: </a:t>
            </a:r>
            <a:r>
              <a:rPr sz="1200" spc="-5" dirty="0" err="1">
                <a:latin typeface="Times New Roman"/>
                <a:cs typeface="Times New Roman"/>
              </a:rPr>
              <a:t>cuando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distancia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 los interruptores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aguas </a:t>
            </a:r>
            <a:r>
              <a:rPr sz="1200" spc="-5" dirty="0">
                <a:latin typeface="Times New Roman"/>
                <a:cs typeface="Times New Roman"/>
              </a:rPr>
              <a:t>abajo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aguas arriba es </a:t>
            </a:r>
            <a:r>
              <a:rPr sz="1200" spc="-5" dirty="0" err="1">
                <a:latin typeface="Times New Roman"/>
                <a:cs typeface="Times New Roman"/>
              </a:rPr>
              <a:t>corta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 </a:t>
            </a:r>
            <a:r>
              <a:rPr sz="1200" spc="-5" dirty="0">
                <a:latin typeface="Times New Roman"/>
                <a:cs typeface="Times New Roman"/>
              </a:rPr>
              <a:t>intensidades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 </a:t>
            </a:r>
            <a:r>
              <a:rPr sz="1200" dirty="0">
                <a:latin typeface="Times New Roman"/>
                <a:cs typeface="Times New Roman"/>
              </a:rPr>
              <a:t>posibles </a:t>
            </a:r>
            <a:r>
              <a:rPr sz="1200" spc="-5" dirty="0">
                <a:latin typeface="Times New Roman"/>
                <a:cs typeface="Times New Roman"/>
              </a:rPr>
              <a:t>en los </a:t>
            </a:r>
            <a:r>
              <a:rPr sz="1200" dirty="0">
                <a:latin typeface="Times New Roman"/>
                <a:cs typeface="Times New Roman"/>
              </a:rPr>
              <a:t>puntos de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protecciones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diferirán </a:t>
            </a:r>
            <a:r>
              <a:rPr sz="1200" dirty="0">
                <a:latin typeface="Times New Roman"/>
                <a:cs typeface="Times New Roman"/>
              </a:rPr>
              <a:t>lo </a:t>
            </a:r>
            <a:r>
              <a:rPr sz="1200" spc="-5" dirty="0">
                <a:latin typeface="Times New Roman"/>
                <a:cs typeface="Times New Roman"/>
              </a:rPr>
              <a:t>suficiente entre sí, debido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 err="1">
                <a:latin typeface="Times New Roman"/>
                <a:cs typeface="Times New Roman"/>
              </a:rPr>
              <a:t>escasa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amortiguación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cables. Para </a:t>
            </a:r>
            <a:r>
              <a:rPr sz="1200" dirty="0">
                <a:latin typeface="Times New Roman"/>
                <a:cs typeface="Times New Roman"/>
              </a:rPr>
              <a:t>conseguir la </a:t>
            </a:r>
            <a:r>
              <a:rPr sz="1200" spc="-5" dirty="0">
                <a:latin typeface="Times New Roman"/>
                <a:cs typeface="Times New Roman"/>
              </a:rPr>
              <a:t>selectividad es preciso comparar las </a:t>
            </a:r>
            <a:r>
              <a:rPr sz="1200" spc="-5" dirty="0" err="1">
                <a:latin typeface="Times New Roman"/>
                <a:cs typeface="Times New Roman"/>
              </a:rPr>
              <a:t>curvas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disparo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114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el ejemplo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114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intensidad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máxima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cortocircuito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puede </a:t>
            </a:r>
            <a:r>
              <a:rPr sz="1200" dirty="0">
                <a:latin typeface="Times New Roman"/>
                <a:cs typeface="Times New Roman"/>
              </a:rPr>
              <a:t>producirse </a:t>
            </a:r>
            <a:r>
              <a:rPr sz="1200" spc="-5" dirty="0">
                <a:latin typeface="Times New Roman"/>
                <a:cs typeface="Times New Roman"/>
              </a:rPr>
              <a:t>en el </a:t>
            </a:r>
            <a:r>
              <a:rPr sz="1200" dirty="0">
                <a:latin typeface="Times New Roman"/>
                <a:cs typeface="Times New Roman"/>
              </a:rPr>
              <a:t>interruptor de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principal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8,0 </a:t>
            </a:r>
            <a:r>
              <a:rPr sz="1200" spc="-5" dirty="0">
                <a:latin typeface="Times New Roman"/>
                <a:cs typeface="Times New Roman"/>
              </a:rPr>
              <a:t>kA. Debido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poca amortiguación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ofrece esta </a:t>
            </a:r>
            <a:r>
              <a:rPr sz="1200" dirty="0">
                <a:latin typeface="Times New Roman"/>
                <a:cs typeface="Times New Roman"/>
              </a:rPr>
              <a:t>longitud de </a:t>
            </a:r>
            <a:r>
              <a:rPr sz="1200" spc="-5" dirty="0">
                <a:latin typeface="Times New Roman"/>
                <a:cs typeface="Times New Roman"/>
              </a:rPr>
              <a:t>cable </a:t>
            </a:r>
            <a:r>
              <a:rPr sz="1200" spc="-5" dirty="0" smtClean="0">
                <a:latin typeface="Times New Roman"/>
                <a:cs typeface="Times New Roman"/>
              </a:rPr>
              <a:t>entre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ambos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punto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montaje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automático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secundario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hay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intensidad máxima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cortocircuito </a:t>
            </a:r>
            <a:r>
              <a:rPr sz="1200" dirty="0">
                <a:latin typeface="Times New Roman"/>
                <a:cs typeface="Times New Roman"/>
              </a:rPr>
              <a:t>de 6,2 </a:t>
            </a:r>
            <a:r>
              <a:rPr sz="1200" spc="-5" dirty="0">
                <a:latin typeface="Times New Roman"/>
                <a:cs typeface="Times New Roman"/>
              </a:rPr>
              <a:t>kA.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valor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respuesta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interruptor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está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regulado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2,4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kA.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comparación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entre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curvas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disparo,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114</a:t>
            </a:r>
            <a:r>
              <a:rPr sz="1200" dirty="0">
                <a:latin typeface="Times New Roman"/>
                <a:cs typeface="Times New Roman"/>
              </a:rPr>
              <a:t>, </a:t>
            </a:r>
            <a:r>
              <a:rPr sz="1200" spc="-5" dirty="0">
                <a:latin typeface="Times New Roman"/>
                <a:cs typeface="Times New Roman"/>
              </a:rPr>
              <a:t>este valor </a:t>
            </a:r>
            <a:r>
              <a:rPr sz="1200" dirty="0">
                <a:latin typeface="Times New Roman"/>
                <a:cs typeface="Times New Roman"/>
              </a:rPr>
              <a:t>define el límite de </a:t>
            </a:r>
            <a:r>
              <a:rPr sz="1200" spc="-5" dirty="0">
                <a:latin typeface="Times New Roman"/>
                <a:cs typeface="Times New Roman"/>
              </a:rPr>
              <a:t>selectividad. </a:t>
            </a:r>
            <a:r>
              <a:rPr sz="1200" dirty="0" err="1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aplicación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tendríamos</a:t>
            </a:r>
            <a:r>
              <a:rPr sz="1200" dirty="0">
                <a:latin typeface="Times New Roman"/>
                <a:cs typeface="Times New Roman"/>
              </a:rPr>
              <a:t> una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parcial.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obtener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selectividad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completa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requeriría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introducir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retardo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respuesta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relé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sobreintensidad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interruptor </a:t>
            </a:r>
            <a:r>
              <a:rPr sz="1200" spc="-5" dirty="0">
                <a:latin typeface="Times New Roman"/>
                <a:cs typeface="Times New Roman"/>
              </a:rPr>
              <a:t>automático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arriba.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4106" y="7628382"/>
            <a:ext cx="36868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114: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selectividad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amperimétrica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900" i="1" spc="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cortocircuitos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intensidad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similar.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7786" y="4279925"/>
            <a:ext cx="5759450" cy="3250158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3"/>
            <a:ext cx="5786755" cy="3161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553085" marR="5715" indent="-228600" algn="just">
              <a:lnSpc>
                <a:spcPts val="1380"/>
              </a:lnSpc>
              <a:spcBef>
                <a:spcPts val="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Selectividad cronométrica:</a:t>
            </a:r>
            <a:r>
              <a:rPr sz="1200" spc="-5" dirty="0">
                <a:latin typeface="Times New Roman"/>
                <a:cs typeface="Times New Roman"/>
              </a:rPr>
              <a:t> si en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instalación, los trayectos del </a:t>
            </a:r>
            <a:r>
              <a:rPr sz="1200" dirty="0">
                <a:latin typeface="Times New Roman"/>
                <a:cs typeface="Times New Roman"/>
              </a:rPr>
              <a:t>cableado </a:t>
            </a:r>
            <a:r>
              <a:rPr sz="1200" spc="-5" dirty="0">
                <a:latin typeface="Times New Roman"/>
                <a:cs typeface="Times New Roman"/>
              </a:rPr>
              <a:t>entre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interruptor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principal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los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cortocircuitos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puedan </a:t>
            </a:r>
            <a:r>
              <a:rPr sz="1200" dirty="0">
                <a:latin typeface="Times New Roman"/>
                <a:cs typeface="Times New Roman"/>
              </a:rPr>
              <a:t>producirse </a:t>
            </a:r>
            <a:r>
              <a:rPr sz="1200" spc="-5" dirty="0">
                <a:latin typeface="Times New Roman"/>
                <a:cs typeface="Times New Roman"/>
              </a:rPr>
              <a:t>son aproximadamente del</a:t>
            </a:r>
            <a:r>
              <a:rPr sz="1200" dirty="0">
                <a:latin typeface="Times New Roman"/>
                <a:cs typeface="Times New Roman"/>
              </a:rPr>
              <a:t> mismo </a:t>
            </a:r>
            <a:r>
              <a:rPr sz="1200" spc="-5" dirty="0">
                <a:latin typeface="Times New Roman"/>
                <a:cs typeface="Times New Roman"/>
              </a:rPr>
              <a:t>valor, debe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incorporarse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 </a:t>
            </a:r>
            <a:r>
              <a:rPr sz="1200" dirty="0">
                <a:latin typeface="Times New Roman"/>
                <a:cs typeface="Times New Roman"/>
              </a:rPr>
              <a:t>de protección </a:t>
            </a:r>
            <a:r>
              <a:rPr sz="1200" spc="-5" dirty="0">
                <a:latin typeface="Times New Roman"/>
                <a:cs typeface="Times New Roman"/>
              </a:rPr>
              <a:t>principal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retardo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tiempo de</a:t>
            </a:r>
            <a:r>
              <a:rPr sz="1200" spc="-5" dirty="0">
                <a:latin typeface="Times New Roman"/>
                <a:cs typeface="Times New Roman"/>
              </a:rPr>
              <a:t> respuesta.</a:t>
            </a:r>
            <a:endParaRPr sz="1200" dirty="0">
              <a:latin typeface="Times New Roman"/>
              <a:cs typeface="Times New Roman"/>
            </a:endParaRPr>
          </a:p>
          <a:p>
            <a:pPr marL="553085" algn="just">
              <a:lnSpc>
                <a:spcPts val="1345"/>
              </a:lnSpc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cronométrica,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emplean interruptores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selectivos</a:t>
            </a:r>
          </a:p>
          <a:p>
            <a:pPr marL="553085" marR="508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estándar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últimos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consumidor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Los</a:t>
            </a:r>
            <a:r>
              <a:rPr sz="1200" spc="595" dirty="0" smtClean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interruptores</a:t>
            </a:r>
            <a:r>
              <a:rPr sz="1200" spc="60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selectivos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van</a:t>
            </a:r>
            <a:r>
              <a:rPr sz="1200" spc="6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equipados</a:t>
            </a:r>
            <a:r>
              <a:rPr sz="1200" spc="5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6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dispositivos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disparo</a:t>
            </a:r>
            <a:r>
              <a:rPr sz="1200" spc="5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</a:p>
          <a:p>
            <a:pPr marL="553085" marR="5715" algn="just">
              <a:lnSpc>
                <a:spcPct val="1034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cortocircuito instantáneo </a:t>
            </a:r>
            <a:r>
              <a:rPr sz="1200" dirty="0">
                <a:latin typeface="Times New Roman"/>
                <a:cs typeface="Times New Roman"/>
              </a:rPr>
              <a:t>y de </a:t>
            </a:r>
            <a:r>
              <a:rPr sz="1200" spc="-5" dirty="0">
                <a:latin typeface="Times New Roman"/>
                <a:cs typeface="Times New Roman"/>
              </a:rPr>
              <a:t>corto retardo. </a:t>
            </a:r>
            <a:r>
              <a:rPr sz="1200" dirty="0">
                <a:latin typeface="Times New Roman"/>
                <a:cs typeface="Times New Roman"/>
              </a:rPr>
              <a:t>El tiempo de </a:t>
            </a:r>
            <a:r>
              <a:rPr sz="1200" spc="-5" dirty="0">
                <a:latin typeface="Times New Roman"/>
                <a:cs typeface="Times New Roman"/>
              </a:rPr>
              <a:t>retardo </a:t>
            </a:r>
            <a:r>
              <a:rPr sz="1200" dirty="0">
                <a:latin typeface="Times New Roman"/>
                <a:cs typeface="Times New Roman"/>
              </a:rPr>
              <a:t>debe </a:t>
            </a:r>
            <a:r>
              <a:rPr sz="1200" spc="-5" dirty="0" err="1">
                <a:latin typeface="Times New Roman"/>
                <a:cs typeface="Times New Roman"/>
              </a:rPr>
              <a:t>escogerse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forma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</a:t>
            </a:r>
            <a:r>
              <a:rPr sz="1200" dirty="0">
                <a:latin typeface="Times New Roman"/>
                <a:cs typeface="Times New Roman"/>
              </a:rPr>
              <a:t> 2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dirty="0">
                <a:latin typeface="Times New Roman"/>
                <a:cs typeface="Times New Roman"/>
              </a:rPr>
              <a:t> abajo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tenga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suficiente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desconectar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sí </a:t>
            </a:r>
            <a:r>
              <a:rPr sz="1200" dirty="0">
                <a:latin typeface="Times New Roman"/>
                <a:cs typeface="Times New Roman"/>
              </a:rPr>
              <a:t>solo. Como </a:t>
            </a:r>
            <a:r>
              <a:rPr sz="1200" spc="-5" dirty="0">
                <a:latin typeface="Times New Roman"/>
                <a:cs typeface="Times New Roman"/>
              </a:rPr>
              <a:t>en el caso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selectividad amperimétrica, el </a:t>
            </a:r>
            <a:r>
              <a:rPr sz="1200" spc="-5" dirty="0" err="1" smtClean="0">
                <a:latin typeface="Times New Roman"/>
                <a:cs typeface="Times New Roman"/>
              </a:rPr>
              <a:t>estudio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realiza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comparando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tiempo-intensidad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actuación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los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dispositivos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protección. Ver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Figura 115</a:t>
            </a:r>
            <a:r>
              <a:rPr sz="1200" dirty="0">
                <a:latin typeface="Times New Roman"/>
                <a:cs typeface="Times New Roman"/>
              </a:rPr>
              <a:t>. La </a:t>
            </a:r>
            <a:r>
              <a:rPr sz="1200" spc="-5" dirty="0">
                <a:latin typeface="Times New Roman"/>
                <a:cs typeface="Times New Roman"/>
              </a:rPr>
              <a:t>condición general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selectividad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cronométrica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determina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S1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S2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trabajan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selectiva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endParaRPr sz="1200" dirty="0">
              <a:latin typeface="Times New Roman"/>
              <a:cs typeface="Times New Roman"/>
            </a:endParaRPr>
          </a:p>
          <a:p>
            <a:pPr marL="553085" marR="6350" algn="just">
              <a:lnSpc>
                <a:spcPct val="103299"/>
              </a:lnSpc>
              <a:spcBef>
                <a:spcPts val="95"/>
              </a:spcBef>
            </a:pPr>
            <a:r>
              <a:rPr spc="-7" baseline="4629" dirty="0">
                <a:latin typeface="Times New Roman"/>
                <a:cs typeface="Times New Roman"/>
              </a:rPr>
              <a:t>sí,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cuando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el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tiempo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total</a:t>
            </a:r>
            <a:r>
              <a:rPr spc="-6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desconexión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t</a:t>
            </a:r>
            <a:r>
              <a:rPr sz="800" dirty="0">
                <a:latin typeface="Times New Roman"/>
                <a:cs typeface="Times New Roman"/>
              </a:rPr>
              <a:t>A2</a:t>
            </a:r>
            <a:r>
              <a:rPr sz="800" spc="50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del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interruptor</a:t>
            </a:r>
            <a:r>
              <a:rPr spc="-89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S2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(aguas</a:t>
            </a:r>
            <a:r>
              <a:rPr spc="-60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abajo),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spc="-7" baseline="4629" dirty="0" err="1">
                <a:latin typeface="Times New Roman"/>
                <a:cs typeface="Times New Roman"/>
              </a:rPr>
              <a:t>es</a:t>
            </a:r>
            <a:r>
              <a:rPr spc="-82" baseline="4629" dirty="0">
                <a:latin typeface="Times New Roman"/>
                <a:cs typeface="Times New Roman"/>
              </a:rPr>
              <a:t> </a:t>
            </a:r>
            <a:r>
              <a:rPr baseline="4629" dirty="0" err="1" smtClean="0">
                <a:latin typeface="Times New Roman"/>
                <a:cs typeface="Times New Roman"/>
              </a:rPr>
              <a:t>menor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baseline="4629" dirty="0" smtClean="0">
                <a:latin typeface="Times New Roman"/>
                <a:cs typeface="Times New Roman"/>
              </a:rPr>
              <a:t>que</a:t>
            </a:r>
            <a:r>
              <a:rPr spc="-7" baseline="4629" dirty="0" smtClean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el</a:t>
            </a:r>
            <a:r>
              <a:rPr baseline="4629" dirty="0">
                <a:latin typeface="Times New Roman"/>
                <a:cs typeface="Times New Roman"/>
              </a:rPr>
              <a:t> tiempo mínimo </a:t>
            </a:r>
            <a:r>
              <a:rPr spc="-7" baseline="4629" dirty="0">
                <a:latin typeface="Times New Roman"/>
                <a:cs typeface="Times New Roman"/>
              </a:rPr>
              <a:t>t</a:t>
            </a:r>
            <a:r>
              <a:rPr sz="800" spc="-5" dirty="0">
                <a:latin typeface="Times New Roman"/>
                <a:cs typeface="Times New Roman"/>
              </a:rPr>
              <a:t>MI1</a:t>
            </a:r>
            <a:r>
              <a:rPr sz="800" spc="110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7" baseline="4629" dirty="0">
                <a:latin typeface="Times New Roman"/>
                <a:cs typeface="Times New Roman"/>
              </a:rPr>
              <a:t> señal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</a:t>
            </a:r>
            <a:r>
              <a:rPr spc="-7" baseline="4629" dirty="0">
                <a:latin typeface="Times New Roman"/>
                <a:cs typeface="Times New Roman"/>
              </a:rPr>
              <a:t> defecto</a:t>
            </a:r>
            <a:r>
              <a:rPr spc="7" baseline="4629" dirty="0">
                <a:latin typeface="Times New Roman"/>
                <a:cs typeface="Times New Roman"/>
              </a:rPr>
              <a:t> </a:t>
            </a:r>
            <a:r>
              <a:rPr baseline="4629" dirty="0">
                <a:latin typeface="Times New Roman"/>
                <a:cs typeface="Times New Roman"/>
              </a:rPr>
              <a:t>del interruptor</a:t>
            </a:r>
            <a:r>
              <a:rPr spc="-7" baseline="4629" dirty="0">
                <a:latin typeface="Times New Roman"/>
                <a:cs typeface="Times New Roman"/>
              </a:rPr>
              <a:t> S1</a:t>
            </a:r>
            <a:r>
              <a:rPr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(aguas</a:t>
            </a:r>
            <a:r>
              <a:rPr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arriba).</a:t>
            </a:r>
            <a:endParaRPr baseline="4629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114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74126" y="6180201"/>
            <a:ext cx="18288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115: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selectividad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cronométrica.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8064" y="6734936"/>
            <a:ext cx="5474970" cy="265649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0665" marR="6985" indent="-228600" algn="just">
              <a:lnSpc>
                <a:spcPct val="95900"/>
              </a:lnSpc>
              <a:spcBef>
                <a:spcPts val="16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Selectividad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de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zona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(lógica):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llevada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cabo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mediante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intercambio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información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relés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>
                <a:latin typeface="Times New Roman"/>
                <a:cs typeface="Times New Roman"/>
              </a:rPr>
              <a:t>protección,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permitiendo</a:t>
            </a:r>
            <a:r>
              <a:rPr sz="1200" dirty="0">
                <a:latin typeface="Times New Roman"/>
                <a:cs typeface="Times New Roman"/>
              </a:rPr>
              <a:t> que una </a:t>
            </a:r>
            <a:r>
              <a:rPr sz="1200" spc="-5" dirty="0">
                <a:latin typeface="Times New Roman"/>
                <a:cs typeface="Times New Roman"/>
              </a:rPr>
              <a:t>vez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detectado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superación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límite </a:t>
            </a:r>
            <a:r>
              <a:rPr sz="1200" spc="-5" dirty="0">
                <a:latin typeface="Times New Roman"/>
                <a:cs typeface="Times New Roman"/>
              </a:rPr>
              <a:t>establecido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intensidad, localiza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zona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fallo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 err="1" smtClean="0">
                <a:latin typeface="Times New Roman"/>
                <a:cs typeface="Times New Roman"/>
              </a:rPr>
              <a:t>desconecta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solamente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zona afectada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defecto. Es </a:t>
            </a:r>
            <a:r>
              <a:rPr sz="1200" dirty="0">
                <a:latin typeface="Times New Roman"/>
                <a:cs typeface="Times New Roman"/>
              </a:rPr>
              <a:t>un tipo de </a:t>
            </a:r>
            <a:r>
              <a:rPr sz="1200" spc="-5" dirty="0">
                <a:latin typeface="Times New Roman"/>
                <a:cs typeface="Times New Roman"/>
              </a:rPr>
              <a:t>selectividad </a:t>
            </a:r>
            <a:r>
              <a:rPr sz="1200" dirty="0">
                <a:latin typeface="Times New Roman"/>
                <a:cs typeface="Times New Roman"/>
              </a:rPr>
              <a:t>solo </a:t>
            </a:r>
            <a:r>
              <a:rPr sz="1200" spc="-5" dirty="0" err="1">
                <a:latin typeface="Times New Roman"/>
                <a:cs typeface="Times New Roman"/>
              </a:rPr>
              <a:t>aplicable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algunos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protecciones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caja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moldeada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algunas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marcas.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no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puede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seleccionar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300" dirty="0">
              <a:latin typeface="Times New Roman"/>
              <a:cs typeface="Times New Roman"/>
            </a:endParaRPr>
          </a:p>
          <a:p>
            <a:pPr marL="240665" marR="5080" indent="-228600" algn="just">
              <a:lnSpc>
                <a:spcPts val="1380"/>
              </a:lnSpc>
              <a:spcBef>
                <a:spcPts val="915"/>
              </a:spcBef>
              <a:buFont typeface="Symbol"/>
              <a:buChar char=""/>
              <a:tabLst>
                <a:tab pos="241300" algn="l"/>
              </a:tabLst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Selectividad energética: </a:t>
            </a:r>
            <a:r>
              <a:rPr sz="1200" spc="-5" dirty="0">
                <a:latin typeface="Times New Roman"/>
                <a:cs typeface="Times New Roman"/>
              </a:rPr>
              <a:t>en este </a:t>
            </a:r>
            <a:r>
              <a:rPr sz="1200" dirty="0">
                <a:latin typeface="Times New Roman"/>
                <a:cs typeface="Times New Roman"/>
              </a:rPr>
              <a:t>tipo, </a:t>
            </a:r>
            <a:r>
              <a:rPr sz="1200" spc="-5" dirty="0">
                <a:latin typeface="Times New Roman"/>
                <a:cs typeface="Times New Roman"/>
              </a:rPr>
              <a:t>se utiliza como valor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referencia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 err="1" smtClean="0">
                <a:latin typeface="Times New Roman"/>
                <a:cs typeface="Times New Roman"/>
              </a:rPr>
              <a:t>energía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pasante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circuito </a:t>
            </a:r>
            <a:r>
              <a:rPr sz="1200" spc="-5" dirty="0">
                <a:latin typeface="Times New Roman"/>
                <a:cs typeface="Times New Roman"/>
              </a:rPr>
              <a:t>en vez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intensidad. </a:t>
            </a:r>
            <a:r>
              <a:rPr sz="1200" dirty="0">
                <a:latin typeface="Times New Roman"/>
                <a:cs typeface="Times New Roman"/>
              </a:rPr>
              <a:t>Debe </a:t>
            </a:r>
            <a:r>
              <a:rPr sz="1200" spc="-5" dirty="0">
                <a:latin typeface="Times New Roman"/>
                <a:cs typeface="Times New Roman"/>
              </a:rPr>
              <a:t>cumplirse </a:t>
            </a:r>
            <a:r>
              <a:rPr sz="1200" dirty="0">
                <a:latin typeface="Times New Roman"/>
                <a:cs typeface="Times New Roman"/>
              </a:rPr>
              <a:t>que la </a:t>
            </a:r>
            <a:r>
              <a:rPr sz="1200" dirty="0" err="1">
                <a:latin typeface="Times New Roman"/>
                <a:cs typeface="Times New Roman"/>
              </a:rPr>
              <a:t>energía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pasante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cual actúa el </a:t>
            </a:r>
            <a:r>
              <a:rPr sz="1200" dirty="0">
                <a:latin typeface="Times New Roman"/>
                <a:cs typeface="Times New Roman"/>
              </a:rPr>
              <a:t>interruptor </a:t>
            </a:r>
            <a:r>
              <a:rPr sz="1200" spc="-5" dirty="0">
                <a:latin typeface="Times New Roman"/>
                <a:cs typeface="Times New Roman"/>
              </a:rPr>
              <a:t>automático aguas </a:t>
            </a:r>
            <a:r>
              <a:rPr sz="1200" dirty="0">
                <a:latin typeface="Times New Roman"/>
                <a:cs typeface="Times New Roman"/>
              </a:rPr>
              <a:t>abajo </a:t>
            </a:r>
            <a:r>
              <a:rPr sz="1200" spc="-5" dirty="0">
                <a:latin typeface="Times New Roman"/>
                <a:cs typeface="Times New Roman"/>
              </a:rPr>
              <a:t>sea </a:t>
            </a:r>
            <a:r>
              <a:rPr sz="1200" dirty="0">
                <a:latin typeface="Times New Roman"/>
                <a:cs typeface="Times New Roman"/>
              </a:rPr>
              <a:t>inferior a la </a:t>
            </a:r>
            <a:r>
              <a:rPr sz="1200" spc="-5" dirty="0" err="1">
                <a:latin typeface="Times New Roman"/>
                <a:cs typeface="Times New Roman"/>
              </a:rPr>
              <a:t>necesaria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para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completar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apertura </a:t>
            </a:r>
            <a:r>
              <a:rPr sz="1200" spc="-5" dirty="0">
                <a:latin typeface="Times New Roman"/>
                <a:cs typeface="Times New Roman"/>
              </a:rPr>
              <a:t>del interruptor automático </a:t>
            </a:r>
            <a:r>
              <a:rPr sz="1200" dirty="0">
                <a:latin typeface="Times New Roman"/>
                <a:cs typeface="Times New Roman"/>
              </a:rPr>
              <a:t>aguas </a:t>
            </a:r>
            <a:r>
              <a:rPr sz="1200" spc="-5" dirty="0">
                <a:latin typeface="Times New Roman"/>
                <a:cs typeface="Times New Roman"/>
              </a:rPr>
              <a:t>arriba.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 </a:t>
            </a:r>
            <a:r>
              <a:rPr sz="1200" dirty="0">
                <a:latin typeface="Times New Roman"/>
                <a:cs typeface="Times New Roman"/>
              </a:rPr>
              <a:t>caso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 smtClean="0">
                <a:latin typeface="Times New Roman"/>
                <a:cs typeface="Times New Roman"/>
              </a:rPr>
              <a:t>utilizan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 </a:t>
            </a:r>
            <a:r>
              <a:rPr sz="1200" spc="-5" dirty="0">
                <a:latin typeface="Times New Roman"/>
                <a:cs typeface="Times New Roman"/>
              </a:rPr>
              <a:t>curvas </a:t>
            </a:r>
            <a:r>
              <a:rPr sz="1200" dirty="0">
                <a:latin typeface="Times New Roman"/>
                <a:cs typeface="Times New Roman"/>
              </a:rPr>
              <a:t>de energía </a:t>
            </a:r>
            <a:r>
              <a:rPr sz="1200" spc="-5" dirty="0">
                <a:latin typeface="Times New Roman"/>
                <a:cs typeface="Times New Roman"/>
              </a:rPr>
              <a:t>específica </a:t>
            </a:r>
            <a:r>
              <a:rPr sz="1200" dirty="0">
                <a:latin typeface="Times New Roman"/>
                <a:cs typeface="Times New Roman"/>
              </a:rPr>
              <a:t>pasante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lugar de </a:t>
            </a:r>
            <a:r>
              <a:rPr sz="1200" spc="-5" dirty="0">
                <a:latin typeface="Times New Roman"/>
                <a:cs typeface="Times New Roman"/>
              </a:rPr>
              <a:t>las curvas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tiempo-intensidad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tipo de </a:t>
            </a:r>
            <a:r>
              <a:rPr sz="1200" spc="-5" dirty="0">
                <a:latin typeface="Times New Roman"/>
                <a:cs typeface="Times New Roman"/>
              </a:rPr>
              <a:t>selectividad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seleccionable en Simaris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aplicable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aparamenta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muy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específica.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483" y="4479395"/>
            <a:ext cx="5671197" cy="1541925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5485" cy="2090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5530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6.2.2</a:t>
            </a:r>
            <a:r>
              <a:rPr sz="1200" b="1" i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FILIACIÓN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PROTECCIÓN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ACOMPAÑAMIENTO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(BACK-UP)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40"/>
              </a:spcBef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método,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aprovecha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limitar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</a:p>
          <a:p>
            <a:pPr marL="12700" marR="5080" algn="just">
              <a:lnSpc>
                <a:spcPct val="103299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aguas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debajo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punto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manera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qué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ejemplo,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corriente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cortocircuito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zona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30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kA,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</a:p>
          <a:p>
            <a:pPr marL="12700" marR="5080" algn="just">
              <a:lnSpc>
                <a:spcPct val="101699"/>
              </a:lnSpc>
              <a:spcBef>
                <a:spcPts val="120"/>
              </a:spcBef>
            </a:pPr>
            <a:r>
              <a:rPr spc="-7" baseline="4629" dirty="0">
                <a:latin typeface="Times New Roman"/>
                <a:cs typeface="Times New Roman"/>
              </a:rPr>
              <a:t>I</a:t>
            </a:r>
            <a:r>
              <a:rPr sz="800" spc="-5" dirty="0">
                <a:latin typeface="Times New Roman"/>
                <a:cs typeface="Times New Roman"/>
              </a:rPr>
              <a:t>CU</a:t>
            </a:r>
            <a:r>
              <a:rPr spc="-7" baseline="4629" dirty="0">
                <a:latin typeface="Times New Roman"/>
                <a:cs typeface="Times New Roman"/>
              </a:rPr>
              <a:t>=25 kA, </a:t>
            </a:r>
            <a:r>
              <a:rPr baseline="4629" dirty="0">
                <a:latin typeface="Times New Roman"/>
                <a:cs typeface="Times New Roman"/>
              </a:rPr>
              <a:t>ya que </a:t>
            </a:r>
            <a:r>
              <a:rPr spc="-7" baseline="4629" dirty="0">
                <a:latin typeface="Times New Roman"/>
                <a:cs typeface="Times New Roman"/>
              </a:rPr>
              <a:t>aguas arriba </a:t>
            </a:r>
            <a:r>
              <a:rPr baseline="4629" dirty="0">
                <a:latin typeface="Times New Roman"/>
                <a:cs typeface="Times New Roman"/>
              </a:rPr>
              <a:t>habrá un </a:t>
            </a:r>
            <a:r>
              <a:rPr spc="-7" baseline="4629" dirty="0">
                <a:latin typeface="Times New Roman"/>
                <a:cs typeface="Times New Roman"/>
              </a:rPr>
              <a:t>interruptor automático </a:t>
            </a:r>
            <a:r>
              <a:rPr baseline="4629" dirty="0">
                <a:latin typeface="Times New Roman"/>
                <a:cs typeface="Times New Roman"/>
              </a:rPr>
              <a:t>limitando la </a:t>
            </a:r>
            <a:r>
              <a:rPr spc="-7" baseline="4629" dirty="0">
                <a:latin typeface="Times New Roman"/>
                <a:cs typeface="Times New Roman"/>
              </a:rPr>
              <a:t>intensidad. </a:t>
            </a:r>
            <a:r>
              <a:rPr baseline="4629" dirty="0" err="1" smtClean="0">
                <a:latin typeface="Times New Roman"/>
                <a:cs typeface="Times New Roman"/>
              </a:rPr>
              <a:t>Esto</a:t>
            </a:r>
            <a:r>
              <a:rPr lang="es-ES" baseline="4629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puede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llevar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reducir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costes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aparamenta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instalación,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resulta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fácil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coordinación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protecciones.</a:t>
            </a:r>
            <a:r>
              <a:rPr sz="1200" dirty="0">
                <a:latin typeface="Times New Roman"/>
                <a:cs typeface="Times New Roman"/>
              </a:rPr>
              <a:t> Como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inconvenientes,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dirty="0">
                <a:latin typeface="Times New Roman"/>
                <a:cs typeface="Times New Roman"/>
              </a:rPr>
              <a:t> selectividad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consigue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</a:t>
            </a:r>
            <a:r>
              <a:rPr sz="1200" dirty="0">
                <a:latin typeface="Times New Roman"/>
                <a:cs typeface="Times New Roman"/>
              </a:rPr>
              <a:t> ya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actuar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menos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interruptores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automáticos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consiguiente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merma 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suministro.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80363"/>
            <a:ext cx="5787390" cy="2019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281940"/>
            <a:r>
              <a:rPr sz="1400" b="1" dirty="0">
                <a:latin typeface="Times New Roman"/>
                <a:cs typeface="Times New Roman"/>
              </a:rPr>
              <a:t>6.3.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COORDINACIÓN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 </a:t>
            </a:r>
            <a:r>
              <a:rPr sz="1400" b="1" spc="-5" dirty="0">
                <a:latin typeface="Times New Roman"/>
                <a:cs typeface="Times New Roman"/>
              </a:rPr>
              <a:t>PROTECCIONES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CON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SIMARIS</a:t>
            </a:r>
            <a:endParaRPr sz="14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200"/>
              </a:lnSpc>
            </a:pPr>
            <a:r>
              <a:rPr sz="1200" dirty="0">
                <a:latin typeface="Times New Roman"/>
                <a:cs typeface="Times New Roman"/>
              </a:rPr>
              <a:t>Como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vió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capítulo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“Descripción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Interfaz”.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tenía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</a:t>
            </a:r>
            <a:r>
              <a:rPr sz="1200" spc="-5" dirty="0" err="1">
                <a:latin typeface="Times New Roman"/>
                <a:cs typeface="Times New Roman"/>
              </a:rPr>
              <a:t>Diseño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Red</a:t>
            </a:r>
            <a:r>
              <a:rPr sz="1200" spc="-5" dirty="0">
                <a:latin typeface="Times New Roman"/>
                <a:cs typeface="Times New Roman"/>
              </a:rPr>
              <a:t>”,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barra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herramientas sobre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ventana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gráficos,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ahí se encontraba el </a:t>
            </a:r>
            <a:r>
              <a:rPr sz="1200" dirty="0" err="1">
                <a:latin typeface="Times New Roman"/>
                <a:cs typeface="Times New Roman"/>
              </a:rPr>
              <a:t>icono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denominado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“selectividad”.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vez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circuito,</a:t>
            </a:r>
            <a:r>
              <a:rPr sz="1200" dirty="0">
                <a:latin typeface="Times New Roman"/>
                <a:cs typeface="Times New Roman"/>
              </a:rPr>
              <a:t> pinchando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sobre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icono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cuestión</a:t>
            </a:r>
            <a:r>
              <a:rPr sz="1200" spc="-5" dirty="0">
                <a:latin typeface="Times New Roman"/>
                <a:cs typeface="Times New Roman"/>
              </a:rPr>
              <a:t>, sin haber </a:t>
            </a:r>
            <a:r>
              <a:rPr sz="1200" dirty="0">
                <a:latin typeface="Times New Roman"/>
                <a:cs typeface="Times New Roman"/>
              </a:rPr>
              <a:t>seleccionado </a:t>
            </a:r>
            <a:r>
              <a:rPr sz="1200" spc="-5" dirty="0">
                <a:latin typeface="Times New Roman"/>
                <a:cs typeface="Times New Roman"/>
              </a:rPr>
              <a:t>antes nada, aparecerá </a:t>
            </a:r>
            <a:r>
              <a:rPr sz="1200" dirty="0">
                <a:latin typeface="Times New Roman"/>
                <a:cs typeface="Times New Roman"/>
              </a:rPr>
              <a:t>sobre </a:t>
            </a:r>
            <a:r>
              <a:rPr sz="1200" spc="-5" dirty="0">
                <a:latin typeface="Times New Roman"/>
                <a:cs typeface="Times New Roman"/>
              </a:rPr>
              <a:t>el unifilar calculado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diferentes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colores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(cada color representa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grado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selectividad), </a:t>
            </a:r>
            <a:r>
              <a:rPr sz="1200" dirty="0">
                <a:latin typeface="Times New Roman"/>
                <a:cs typeface="Times New Roman"/>
              </a:rPr>
              <a:t>todas </a:t>
            </a:r>
            <a:r>
              <a:rPr sz="1200" spc="-5" dirty="0">
                <a:latin typeface="Times New Roman"/>
                <a:cs typeface="Times New Roman"/>
              </a:rPr>
              <a:t>las protecciones </a:t>
            </a:r>
            <a:r>
              <a:rPr sz="1200" spc="-5" dirty="0" err="1">
                <a:latin typeface="Times New Roman"/>
                <a:cs typeface="Times New Roman"/>
              </a:rPr>
              <a:t>susceptibles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tener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disparo.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116.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116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62291" y="8824722"/>
            <a:ext cx="22529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116: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unifilar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colores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selectividad.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7873" y="1941221"/>
            <a:ext cx="151764" cy="15935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995" y="3372619"/>
            <a:ext cx="5277459" cy="5267817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75477" y="877569"/>
            <a:ext cx="5606415" cy="2090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265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</a:pPr>
            <a:r>
              <a:rPr sz="1200" spc="-5" dirty="0">
                <a:latin typeface="Times New Roman"/>
                <a:cs typeface="Times New Roman"/>
              </a:rPr>
              <a:t>Si ahora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selecciona </a:t>
            </a:r>
            <a:r>
              <a:rPr sz="1200" dirty="0">
                <a:latin typeface="Times New Roman"/>
                <a:cs typeface="Times New Roman"/>
              </a:rPr>
              <a:t>alguno de </a:t>
            </a:r>
            <a:r>
              <a:rPr sz="1200" spc="-5" dirty="0">
                <a:latin typeface="Times New Roman"/>
                <a:cs typeface="Times New Roman"/>
              </a:rPr>
              <a:t>los elementos resaltados con los colores indicados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116. </a:t>
            </a:r>
            <a:r>
              <a:rPr sz="1200" spc="-5" dirty="0">
                <a:latin typeface="Times New Roman"/>
                <a:cs typeface="Times New Roman"/>
              </a:rPr>
              <a:t>Aparecerá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ventana con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curva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protección seleccionada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curvas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envolventes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aguas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arriba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aguas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abajo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hubiese.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1200" spc="-5" dirty="0" smtClean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3" action="ppaction://hlinksldjump"/>
              </a:rPr>
              <a:t>117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seleccionado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dirty="0">
                <a:latin typeface="Times New Roman"/>
                <a:cs typeface="Times New Roman"/>
              </a:rPr>
              <a:t>curva </a:t>
            </a:r>
            <a:r>
              <a:rPr sz="1200" spc="-5" dirty="0">
                <a:latin typeface="Times New Roman"/>
                <a:cs typeface="Times New Roman"/>
              </a:rPr>
              <a:t>del interruptor </a:t>
            </a:r>
            <a:r>
              <a:rPr sz="1200" dirty="0">
                <a:latin typeface="Times New Roman"/>
                <a:cs typeface="Times New Roman"/>
              </a:rPr>
              <a:t>ISF 1.1A.1A del </a:t>
            </a:r>
            <a:r>
              <a:rPr sz="1200" spc="-5" dirty="0">
                <a:latin typeface="Times New Roman"/>
                <a:cs typeface="Times New Roman"/>
              </a:rPr>
              <a:t>circuito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116</a:t>
            </a:r>
            <a:r>
              <a:rPr sz="1200" dirty="0" smtClean="0">
                <a:latin typeface="Times New Roman"/>
                <a:cs typeface="Times New Roman"/>
                <a:hlinkClick r:id="rId2" action="ppaction://hlinksldjump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un seccionador con fusible, cuya </a:t>
            </a:r>
            <a:r>
              <a:rPr sz="1200" spc="-5" dirty="0">
                <a:latin typeface="Times New Roman"/>
                <a:cs typeface="Times New Roman"/>
              </a:rPr>
              <a:t>curva </a:t>
            </a:r>
            <a:r>
              <a:rPr sz="1200" dirty="0">
                <a:latin typeface="Times New Roman"/>
                <a:cs typeface="Times New Roman"/>
              </a:rPr>
              <a:t>(en </a:t>
            </a:r>
            <a:r>
              <a:rPr sz="1200" spc="-5" dirty="0">
                <a:latin typeface="Times New Roman"/>
                <a:cs typeface="Times New Roman"/>
              </a:rPr>
              <a:t>azul </a:t>
            </a:r>
            <a:r>
              <a:rPr sz="1200" dirty="0">
                <a:latin typeface="Times New Roman"/>
                <a:cs typeface="Times New Roman"/>
              </a:rPr>
              <a:t>oscuro) no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regulable y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tanto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Simaris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ofrece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posibilidad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cambiar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nada,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además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aparece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curva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envolvente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dispositivos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 arriba (en </a:t>
            </a:r>
            <a:r>
              <a:rPr sz="1200" dirty="0">
                <a:latin typeface="Times New Roman"/>
                <a:cs typeface="Times New Roman"/>
              </a:rPr>
              <a:t>rojo) y </a:t>
            </a:r>
            <a:r>
              <a:rPr sz="1200" spc="-5" dirty="0">
                <a:latin typeface="Times New Roman"/>
                <a:cs typeface="Times New Roman"/>
              </a:rPr>
              <a:t>se puede apreciar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cumple con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dirty="0" err="1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total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indicaba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verde,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dirty="0">
                <a:latin typeface="Times New Roman"/>
                <a:cs typeface="Times New Roman"/>
              </a:rPr>
              <a:t> desplazada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derecha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dirty="0" err="1">
                <a:latin typeface="Times New Roman"/>
                <a:cs typeface="Times New Roman"/>
              </a:rPr>
              <a:t>hacia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intensidades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mayores</a:t>
            </a:r>
            <a:r>
              <a:rPr sz="1200" spc="-5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Times New Roman"/>
                <a:cs typeface="Times New Roman"/>
              </a:rPr>
              <a:t>y cubre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todo 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rango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tiempos.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1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59826" y="7184517"/>
            <a:ext cx="20574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117: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disparo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en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Simaris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11811" y="3385113"/>
            <a:ext cx="5876836" cy="3702249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80364"/>
            <a:ext cx="5784850" cy="1680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92405" marR="5080" algn="just">
              <a:lnSpc>
                <a:spcPct val="103499"/>
              </a:lnSpc>
            </a:pPr>
            <a:r>
              <a:rPr sz="1200" dirty="0">
                <a:latin typeface="Times New Roman"/>
                <a:cs typeface="Times New Roman"/>
              </a:rPr>
              <a:t>En 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118,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seleccionado el interruptor ISF1.1A.2ª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circuito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116</a:t>
            </a:r>
            <a:r>
              <a:rPr sz="1200" dirty="0" smtClean="0">
                <a:latin typeface="Times New Roman"/>
                <a:cs typeface="Times New Roman"/>
                <a:hlinkClick r:id="rId3" action="ppaction://hlinksldjump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también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seccionador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fusible,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aparece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curva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fucsia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representa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sobrecarga,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aparece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rojo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envolvente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dispositivos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aguas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arriba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azul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oscuro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curva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seccionador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fusible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seleccionado.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aprecia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partes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curva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seccionador</a:t>
            </a:r>
            <a:r>
              <a:rPr sz="1200" dirty="0">
                <a:latin typeface="Times New Roman"/>
                <a:cs typeface="Times New Roman"/>
              </a:rPr>
              <a:t> que quedan a la </a:t>
            </a:r>
            <a:r>
              <a:rPr sz="1200" spc="-5" dirty="0">
                <a:latin typeface="Times New Roman"/>
                <a:cs typeface="Times New Roman"/>
              </a:rPr>
              <a:t>izquierda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curva envolvente de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protecciones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 arriba, </a:t>
            </a:r>
            <a:r>
              <a:rPr sz="1200" dirty="0">
                <a:latin typeface="Times New Roman"/>
                <a:cs typeface="Times New Roman"/>
              </a:rPr>
              <a:t>por tanto hay una </a:t>
            </a:r>
            <a:r>
              <a:rPr sz="1200" spc="-5" dirty="0">
                <a:latin typeface="Times New Roman"/>
                <a:cs typeface="Times New Roman"/>
              </a:rPr>
              <a:t>selectividad parcial, como </a:t>
            </a:r>
            <a:r>
              <a:rPr sz="1200" dirty="0">
                <a:latin typeface="Times New Roman"/>
                <a:cs typeface="Times New Roman"/>
              </a:rPr>
              <a:t>indicaba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spc="5" dirty="0" smtClean="0">
                <a:latin typeface="Times New Roman"/>
                <a:cs typeface="Times New Roman"/>
              </a:rPr>
              <a:t>color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amarillo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118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75476" y="6154293"/>
            <a:ext cx="5605780" cy="1029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1450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118: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disparo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en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Simaris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1200" spc="-5" dirty="0">
                <a:latin typeface="Times New Roman"/>
                <a:cs typeface="Times New Roman"/>
              </a:rPr>
              <a:t>Ahora </a:t>
            </a:r>
            <a:r>
              <a:rPr sz="1200" dirty="0">
                <a:latin typeface="Times New Roman"/>
                <a:cs typeface="Times New Roman"/>
              </a:rPr>
              <a:t>se va a seleccionar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interruptor general del CGBT, </a:t>
            </a:r>
            <a:r>
              <a:rPr sz="1200" spc="-5" dirty="0">
                <a:latin typeface="Times New Roman"/>
                <a:cs typeface="Times New Roman"/>
              </a:rPr>
              <a:t>designado </a:t>
            </a:r>
            <a:r>
              <a:rPr sz="1200" dirty="0">
                <a:latin typeface="Times New Roman"/>
                <a:cs typeface="Times New Roman"/>
              </a:rPr>
              <a:t>como BT-IA </a:t>
            </a:r>
            <a:r>
              <a:rPr sz="1200" dirty="0" smtClean="0">
                <a:latin typeface="Times New Roman"/>
                <a:cs typeface="Times New Roman"/>
              </a:rPr>
              <a:t>1.1ª.1B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 caso, se trata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interruptor general en caja moldeada capaz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configurar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curvas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disparo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herramienta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permitirá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cambiar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ciertos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parámetros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curvas.</a:t>
            </a:r>
            <a:r>
              <a:rPr sz="1200" dirty="0">
                <a:latin typeface="Times New Roman"/>
                <a:cs typeface="Times New Roman"/>
              </a:rPr>
              <a:t> Mediante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cuadro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Figura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119.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11507" y="2677398"/>
            <a:ext cx="5755729" cy="3366674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5644" y="8478774"/>
            <a:ext cx="5786120" cy="1212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120: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curvas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disparo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en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Simaris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3.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6600"/>
              </a:lnSpc>
              <a:spcBef>
                <a:spcPts val="825"/>
              </a:spcBef>
              <a:tabLst>
                <a:tab pos="5563870" algn="l"/>
              </a:tabLst>
            </a:pPr>
            <a:r>
              <a:rPr sz="1200" spc="-5" dirty="0">
                <a:latin typeface="Times New Roman"/>
                <a:cs typeface="Times New Roman"/>
              </a:rPr>
              <a:t>Si se busca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selectividad total se </a:t>
            </a:r>
            <a:r>
              <a:rPr sz="1200" dirty="0">
                <a:latin typeface="Times New Roman"/>
                <a:cs typeface="Times New Roman"/>
              </a:rPr>
              <a:t>podrá ir </a:t>
            </a:r>
            <a:r>
              <a:rPr sz="1200" spc="-5" dirty="0">
                <a:latin typeface="Times New Roman"/>
                <a:cs typeface="Times New Roman"/>
              </a:rPr>
              <a:t>cambiando los valores del cuadro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 err="1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2" action="ppaction://hlinksldjump"/>
              </a:rPr>
              <a:t>120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tal manera que la curva verde </a:t>
            </a:r>
            <a:r>
              <a:rPr sz="1200" spc="-5" dirty="0">
                <a:latin typeface="Times New Roman"/>
                <a:cs typeface="Times New Roman"/>
              </a:rPr>
              <a:t>se vaya desplazando </a:t>
            </a:r>
            <a:r>
              <a:rPr sz="1200" dirty="0">
                <a:latin typeface="Times New Roman"/>
                <a:cs typeface="Times New Roman"/>
              </a:rPr>
              <a:t>hacia la </a:t>
            </a:r>
            <a:r>
              <a:rPr sz="1200" spc="-5" dirty="0">
                <a:latin typeface="Times New Roman"/>
                <a:cs typeface="Times New Roman"/>
              </a:rPr>
              <a:t>derecha, </a:t>
            </a:r>
            <a:r>
              <a:rPr sz="1200" dirty="0">
                <a:latin typeface="Times New Roman"/>
                <a:cs typeface="Times New Roman"/>
              </a:rPr>
              <a:t>y una </a:t>
            </a:r>
            <a:r>
              <a:rPr sz="1200" spc="-5" dirty="0" err="1">
                <a:latin typeface="Times New Roman"/>
                <a:cs typeface="Times New Roman"/>
              </a:rPr>
              <a:t>vez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cambiados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dichos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valores, para </a:t>
            </a:r>
            <a:r>
              <a:rPr sz="1200" dirty="0">
                <a:latin typeface="Times New Roman"/>
                <a:cs typeface="Times New Roman"/>
              </a:rPr>
              <a:t>fijarlos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da a la </a:t>
            </a:r>
            <a:r>
              <a:rPr sz="1200" spc="-5" dirty="0">
                <a:latin typeface="Times New Roman"/>
                <a:cs typeface="Times New Roman"/>
              </a:rPr>
              <a:t>llave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hay al </a:t>
            </a:r>
            <a:r>
              <a:rPr sz="1200" dirty="0">
                <a:latin typeface="Times New Roman"/>
                <a:cs typeface="Times New Roman"/>
              </a:rPr>
              <a:t>lado de </a:t>
            </a:r>
            <a:r>
              <a:rPr sz="1200" spc="-5" dirty="0">
                <a:latin typeface="Times New Roman"/>
                <a:cs typeface="Times New Roman"/>
              </a:rPr>
              <a:t>cada valor, </a:t>
            </a:r>
            <a:r>
              <a:rPr sz="1200" dirty="0">
                <a:latin typeface="Times New Roman"/>
                <a:cs typeface="Times New Roman"/>
              </a:rPr>
              <a:t>o a la </a:t>
            </a:r>
            <a:r>
              <a:rPr sz="1200" spc="-5" dirty="0" err="1">
                <a:latin typeface="Times New Roman"/>
                <a:cs typeface="Times New Roman"/>
              </a:rPr>
              <a:t>llave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superior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dirty="0">
                <a:latin typeface="Times New Roman"/>
                <a:cs typeface="Times New Roman"/>
              </a:rPr>
              <a:t>fija todos </a:t>
            </a:r>
            <a:r>
              <a:rPr sz="1200" spc="-5" dirty="0">
                <a:latin typeface="Times New Roman"/>
                <a:cs typeface="Times New Roman"/>
              </a:rPr>
              <a:t>los valores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vez. Se vuelve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calcular el circuito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 comprueba si el </a:t>
            </a:r>
            <a:r>
              <a:rPr sz="1200" spc="-5" dirty="0" err="1" smtClean="0">
                <a:latin typeface="Times New Roman"/>
                <a:cs typeface="Times New Roman"/>
              </a:rPr>
              <a:t>ajuste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000" spc="-5" dirty="0" err="1" smtClean="0">
                <a:latin typeface="Times New Roman"/>
                <a:cs typeface="Times New Roman"/>
              </a:rPr>
              <a:t>Adrián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Valdunciel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	119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5644" y="3941190"/>
            <a:ext cx="5784850" cy="840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119: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configurador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curvas.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800"/>
              </a:lnSpc>
              <a:spcBef>
                <a:spcPts val="85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120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muestra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verde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automático,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gris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curva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envolvente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abajo,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pudiéndose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varios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puntos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tanto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selectividad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parcial.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9856" y="1269999"/>
            <a:ext cx="1462138" cy="25736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7786" y="4894127"/>
            <a:ext cx="5974750" cy="3468367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3"/>
            <a:ext cx="5784215" cy="1112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Coordinación</a:t>
            </a:r>
            <a:r>
              <a:rPr sz="1000" dirty="0">
                <a:latin typeface="Times New Roman"/>
                <a:cs typeface="Times New Roman"/>
              </a:rPr>
              <a:t> 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Protecciones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curva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disparo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automático general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conseguido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selectividad total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En</a:t>
            </a:r>
            <a:r>
              <a:rPr sz="1200" spc="-6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ningún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catálogo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Siemens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consiga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selectividad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total,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siempre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queda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opción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usar interruptores con </a:t>
            </a:r>
            <a:r>
              <a:rPr sz="1200" dirty="0">
                <a:latin typeface="Times New Roman"/>
                <a:cs typeface="Times New Roman"/>
              </a:rPr>
              <a:t>fusibles, que </a:t>
            </a:r>
            <a:r>
              <a:rPr sz="1200" spc="-5" dirty="0">
                <a:latin typeface="Times New Roman"/>
                <a:cs typeface="Times New Roman"/>
              </a:rPr>
              <a:t>como se </a:t>
            </a:r>
            <a:r>
              <a:rPr sz="1200" dirty="0">
                <a:latin typeface="Times New Roman"/>
                <a:cs typeface="Times New Roman"/>
              </a:rPr>
              <a:t>ha visto </a:t>
            </a:r>
            <a:r>
              <a:rPr sz="1200" spc="-5" dirty="0">
                <a:latin typeface="Times New Roman"/>
                <a:cs typeface="Times New Roman"/>
              </a:rPr>
              <a:t>con su gran </a:t>
            </a:r>
            <a:r>
              <a:rPr sz="1200" spc="-5" dirty="0" err="1">
                <a:latin typeface="Times New Roman"/>
                <a:cs typeface="Times New Roman"/>
              </a:rPr>
              <a:t>poder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corte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suplen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carencias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dispositivos </a:t>
            </a:r>
            <a:r>
              <a:rPr sz="1200" spc="-5" dirty="0">
                <a:latin typeface="Times New Roman"/>
                <a:cs typeface="Times New Roman"/>
              </a:rPr>
              <a:t>automáticos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caros.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77569"/>
            <a:ext cx="5787390" cy="8736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41300" marR="8255" indent="-228600">
              <a:lnSpc>
                <a:spcPct val="103099"/>
              </a:lnSpc>
              <a:buFont typeface="Times New Roman"/>
              <a:buAutoNum type="arabicPeriod" startAt="7"/>
              <a:tabLst>
                <a:tab pos="241300" algn="l"/>
                <a:tab pos="1450340" algn="l"/>
                <a:tab pos="1926589" algn="l"/>
                <a:tab pos="3804285" algn="l"/>
                <a:tab pos="531939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CÁLCU</a:t>
            </a:r>
            <a:r>
              <a:rPr sz="1600" b="1" spc="10" dirty="0">
                <a:latin typeface="Times New Roman"/>
                <a:cs typeface="Times New Roman"/>
              </a:rPr>
              <a:t>L</a:t>
            </a:r>
            <a:r>
              <a:rPr sz="1600" b="1" spc="-5" dirty="0">
                <a:latin typeface="Times New Roman"/>
                <a:cs typeface="Times New Roman"/>
              </a:rPr>
              <a:t>O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Times New Roman"/>
                <a:cs typeface="Times New Roman"/>
              </a:rPr>
              <a:t>INSTAL</a:t>
            </a:r>
            <a:r>
              <a:rPr sz="1600" b="1" spc="5" dirty="0">
                <a:latin typeface="Times New Roman"/>
                <a:cs typeface="Times New Roman"/>
              </a:rPr>
              <a:t>A</a:t>
            </a:r>
            <a:r>
              <a:rPr sz="1600" b="1" spc="-5" dirty="0">
                <a:latin typeface="Times New Roman"/>
                <a:cs typeface="Times New Roman"/>
              </a:rPr>
              <a:t>C</a:t>
            </a:r>
            <a:r>
              <a:rPr sz="1600" b="1" spc="15" dirty="0">
                <a:latin typeface="Times New Roman"/>
                <a:cs typeface="Times New Roman"/>
              </a:rPr>
              <a:t>I</a:t>
            </a:r>
            <a:r>
              <a:rPr sz="1600" b="1" spc="-5" dirty="0">
                <a:latin typeface="Times New Roman"/>
                <a:cs typeface="Times New Roman"/>
              </a:rPr>
              <a:t>ONES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Times New Roman"/>
                <a:cs typeface="Times New Roman"/>
              </a:rPr>
              <a:t>ELÉCTR</a:t>
            </a:r>
            <a:r>
              <a:rPr sz="1600" b="1" spc="5" dirty="0">
                <a:latin typeface="Times New Roman"/>
                <a:cs typeface="Times New Roman"/>
              </a:rPr>
              <a:t>I</a:t>
            </a:r>
            <a:r>
              <a:rPr sz="1600" b="1" spc="-5" dirty="0">
                <a:latin typeface="Times New Roman"/>
                <a:cs typeface="Times New Roman"/>
              </a:rPr>
              <a:t>CAS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" dirty="0" smtClean="0">
                <a:latin typeface="Times New Roman"/>
                <a:cs typeface="Times New Roman"/>
              </a:rPr>
              <a:t>CON</a:t>
            </a:r>
            <a:r>
              <a:rPr lang="es-ES" sz="1600" b="1" spc="-5" dirty="0" smtClean="0">
                <a:latin typeface="Times New Roman"/>
                <a:cs typeface="Times New Roman"/>
              </a:rPr>
              <a:t> </a:t>
            </a:r>
            <a:r>
              <a:rPr sz="1600" b="1" spc="-5" dirty="0" smtClean="0">
                <a:latin typeface="Times New Roman"/>
                <a:cs typeface="Times New Roman"/>
              </a:rPr>
              <a:t>SIMARIS</a:t>
            </a:r>
            <a:r>
              <a:rPr sz="1600" b="1" spc="-10" dirty="0" smtClean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DESIGN</a:t>
            </a:r>
            <a:endParaRPr sz="16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  <a:buFont typeface="Times New Roman"/>
              <a:buAutoNum type="arabicPeriod" startAt="7"/>
            </a:pPr>
            <a:endParaRPr sz="20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capítulo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van</a:t>
            </a:r>
            <a:r>
              <a:rPr sz="1200" dirty="0">
                <a:latin typeface="Times New Roman"/>
                <a:cs typeface="Times New Roman"/>
              </a:rPr>
              <a:t> a </a:t>
            </a:r>
            <a:r>
              <a:rPr sz="1200" spc="-5" dirty="0">
                <a:latin typeface="Times New Roman"/>
                <a:cs typeface="Times New Roman"/>
              </a:rPr>
              <a:t>resolver mediante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tres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ejercicios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correspondientes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una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ejemplo, </a:t>
            </a:r>
            <a:r>
              <a:rPr sz="1200" spc="1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primer ejercicio del </a:t>
            </a:r>
            <a:r>
              <a:rPr sz="1200" dirty="0">
                <a:latin typeface="Times New Roman"/>
                <a:cs typeface="Times New Roman"/>
              </a:rPr>
              <a:t>desafío </a:t>
            </a:r>
            <a:r>
              <a:rPr sz="1200" spc="-5" dirty="0">
                <a:latin typeface="Times New Roman"/>
                <a:cs typeface="Times New Roman"/>
              </a:rPr>
              <a:t>Simaris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ejercicio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final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desafío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598805" lvl="1" indent="-317500">
              <a:buFont typeface="Times New Roman"/>
              <a:buAutoNum type="arabicPeriod"/>
              <a:tabLst>
                <a:tab pos="59944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RESOLUCIÓN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DEL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EJERCICIO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EJEMPLO</a:t>
            </a:r>
            <a:endParaRPr sz="1400" dirty="0">
              <a:latin typeface="Times New Roman"/>
              <a:cs typeface="Times New Roman"/>
            </a:endParaRPr>
          </a:p>
          <a:p>
            <a:pPr lvl="1">
              <a:spcBef>
                <a:spcPts val="50"/>
              </a:spcBef>
              <a:buFont typeface="Times New Roman"/>
              <a:buAutoNum type="arabicPeriod"/>
            </a:pPr>
            <a:endParaRPr sz="2000" dirty="0">
              <a:latin typeface="Times New Roman"/>
              <a:cs typeface="Times New Roman"/>
            </a:endParaRPr>
          </a:p>
          <a:p>
            <a:pPr marL="899160" lvl="2" indent="-346710">
              <a:buFont typeface="Times New Roman"/>
              <a:buAutoNum type="arabicPeriod"/>
              <a:tabLst>
                <a:tab pos="899794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ENUNCIADO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>
              <a:spcBef>
                <a:spcPts val="844"/>
              </a:spcBef>
            </a:pPr>
            <a:r>
              <a:rPr sz="1200" spc="-5" dirty="0">
                <a:latin typeface="Times New Roman"/>
                <a:cs typeface="Times New Roman"/>
              </a:rPr>
              <a:t>Se desea</a:t>
            </a:r>
            <a:r>
              <a:rPr sz="1200" dirty="0">
                <a:latin typeface="Times New Roman"/>
                <a:cs typeface="Times New Roman"/>
              </a:rPr>
              <a:t> calcular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dimensionar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nave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industrial.</a:t>
            </a:r>
            <a:endParaRPr sz="12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cuadro general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protecciones (CGP) está </a:t>
            </a:r>
            <a:r>
              <a:rPr sz="1200" dirty="0">
                <a:latin typeface="Times New Roman"/>
                <a:cs typeface="Times New Roman"/>
              </a:rPr>
              <a:t>al </a:t>
            </a:r>
            <a:r>
              <a:rPr sz="1200" spc="-5" dirty="0">
                <a:latin typeface="Times New Roman"/>
                <a:cs typeface="Times New Roman"/>
              </a:rPr>
              <a:t>inicio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línea general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 smtClean="0">
                <a:latin typeface="Times New Roman"/>
                <a:cs typeface="Times New Roman"/>
              </a:rPr>
              <a:t>alimentación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LGA)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está situado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25 </a:t>
            </a:r>
            <a:r>
              <a:rPr sz="1200" dirty="0">
                <a:latin typeface="Times New Roman"/>
                <a:cs typeface="Times New Roman"/>
              </a:rPr>
              <a:t>m </a:t>
            </a:r>
            <a:r>
              <a:rPr sz="1200" spc="-5" dirty="0">
                <a:latin typeface="Times New Roman"/>
                <a:cs typeface="Times New Roman"/>
              </a:rPr>
              <a:t>(metros) del cuarto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contadores, </a:t>
            </a:r>
            <a:r>
              <a:rPr sz="1200" dirty="0">
                <a:latin typeface="Times New Roman"/>
                <a:cs typeface="Times New Roman"/>
              </a:rPr>
              <a:t>desde </a:t>
            </a:r>
            <a:r>
              <a:rPr sz="1200" spc="-5" dirty="0">
                <a:latin typeface="Times New Roman"/>
                <a:cs typeface="Times New Roman"/>
              </a:rPr>
              <a:t>los contadores </a:t>
            </a:r>
            <a:r>
              <a:rPr sz="1200" dirty="0">
                <a:latin typeface="Times New Roman"/>
                <a:cs typeface="Times New Roman"/>
              </a:rPr>
              <a:t>parte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línea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derivación </a:t>
            </a:r>
            <a:r>
              <a:rPr sz="1200" dirty="0">
                <a:latin typeface="Times New Roman"/>
                <a:cs typeface="Times New Roman"/>
              </a:rPr>
              <a:t>individual </a:t>
            </a:r>
            <a:r>
              <a:rPr sz="1200" spc="-10" dirty="0">
                <a:latin typeface="Times New Roman"/>
                <a:cs typeface="Times New Roman"/>
              </a:rPr>
              <a:t>(DI) </a:t>
            </a:r>
            <a:r>
              <a:rPr sz="1200" dirty="0">
                <a:latin typeface="Times New Roman"/>
                <a:cs typeface="Times New Roman"/>
              </a:rPr>
              <a:t>de 50 m que </a:t>
            </a:r>
            <a:r>
              <a:rPr sz="1200" spc="-5" dirty="0">
                <a:latin typeface="Times New Roman"/>
                <a:cs typeface="Times New Roman"/>
              </a:rPr>
              <a:t>enlazará con el </a:t>
            </a:r>
            <a:r>
              <a:rPr sz="1200" dirty="0">
                <a:latin typeface="Times New Roman"/>
                <a:cs typeface="Times New Roman"/>
              </a:rPr>
              <a:t>cuadro </a:t>
            </a:r>
            <a:r>
              <a:rPr sz="1200" spc="-5" dirty="0">
                <a:latin typeface="Times New Roman"/>
                <a:cs typeface="Times New Roman"/>
              </a:rPr>
              <a:t>general (CG), </a:t>
            </a:r>
            <a:r>
              <a:rPr sz="1200" dirty="0" err="1">
                <a:latin typeface="Times New Roman"/>
                <a:cs typeface="Times New Roman"/>
              </a:rPr>
              <a:t>desde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CG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distan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60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150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respectivamente.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386715">
              <a:lnSpc>
                <a:spcPct val="158300"/>
              </a:lnSpc>
              <a:spcBef>
                <a:spcPts val="815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destina</a:t>
            </a:r>
            <a:r>
              <a:rPr sz="1200" dirty="0">
                <a:latin typeface="Times New Roman"/>
                <a:cs typeface="Times New Roman"/>
              </a:rPr>
              <a:t> a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grúa</a:t>
            </a:r>
            <a:r>
              <a:rPr sz="1200" dirty="0">
                <a:latin typeface="Times New Roman"/>
                <a:cs typeface="Times New Roman"/>
              </a:rPr>
              <a:t> de 50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CV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(caballo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vapor</a:t>
            </a:r>
            <a:r>
              <a:rPr sz="1200" spc="-5" dirty="0" smtClean="0">
                <a:latin typeface="Times New Roman"/>
                <a:cs typeface="Times New Roman"/>
              </a:rPr>
              <a:t>).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dirty="0">
                <a:latin typeface="Times New Roman"/>
                <a:cs typeface="Times New Roman"/>
              </a:rPr>
              <a:t> B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destinado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alimentar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siete motores de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potencias:</a:t>
            </a:r>
          </a:p>
          <a:p>
            <a:pPr marL="643255" indent="-229235">
              <a:spcBef>
                <a:spcPts val="93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motores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</a:t>
            </a:r>
            <a:r>
              <a:rPr sz="1200" spc="-5" dirty="0">
                <a:latin typeface="Times New Roman"/>
                <a:cs typeface="Times New Roman"/>
              </a:rPr>
              <a:t> CV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uno.</a:t>
            </a:r>
          </a:p>
          <a:p>
            <a:pPr marL="643255" indent="-229235">
              <a:spcBef>
                <a:spcPts val="2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CV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uno.</a:t>
            </a:r>
          </a:p>
          <a:p>
            <a:pPr marL="643255" indent="-229235">
              <a:spcBef>
                <a:spcPts val="35"/>
              </a:spcBef>
              <a:buFont typeface="Symbol"/>
              <a:buChar char=""/>
              <a:tabLst>
                <a:tab pos="643255" algn="l"/>
                <a:tab pos="643890" algn="l"/>
              </a:tabLst>
            </a:pP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motores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spc="-5" dirty="0">
                <a:latin typeface="Times New Roman"/>
                <a:cs typeface="Times New Roman"/>
              </a:rPr>
              <a:t> CV cada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uno.</a:t>
            </a:r>
          </a:p>
          <a:p>
            <a:pPr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4200"/>
              </a:lnSpc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destinado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alimentación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180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tubos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(60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fase)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fluorescentes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36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uno.</a:t>
            </a:r>
          </a:p>
          <a:p>
            <a:pPr marL="12700">
              <a:spcBef>
                <a:spcPts val="840"/>
              </a:spcBef>
            </a:pP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pide:</a:t>
            </a:r>
          </a:p>
          <a:p>
            <a:pPr marL="12700" marR="5080" algn="just">
              <a:lnSpc>
                <a:spcPct val="103299"/>
              </a:lnSpc>
              <a:spcBef>
                <a:spcPts val="810"/>
              </a:spcBef>
            </a:pPr>
            <a:r>
              <a:rPr sz="1200" spc="-5" dirty="0">
                <a:latin typeface="Times New Roman"/>
                <a:cs typeface="Times New Roman"/>
              </a:rPr>
              <a:t>Esquema unifilar del </a:t>
            </a:r>
            <a:r>
              <a:rPr sz="1200" dirty="0">
                <a:latin typeface="Times New Roman"/>
                <a:cs typeface="Times New Roman"/>
              </a:rPr>
              <a:t>conjunto de la </a:t>
            </a:r>
            <a:r>
              <a:rPr sz="1200" spc="-5" dirty="0">
                <a:latin typeface="Times New Roman"/>
                <a:cs typeface="Times New Roman"/>
              </a:rPr>
              <a:t>instalación,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dimensionando </a:t>
            </a:r>
            <a:r>
              <a:rPr sz="1200" dirty="0">
                <a:latin typeface="Times New Roman"/>
                <a:cs typeface="Times New Roman"/>
              </a:rPr>
              <a:t>todos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 err="1">
                <a:latin typeface="Times New Roman"/>
                <a:cs typeface="Times New Roman"/>
              </a:rPr>
              <a:t>dispositivos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50"/>
              </a:spcBef>
            </a:pPr>
            <a:r>
              <a:rPr sz="1200" spc="-5" dirty="0">
                <a:latin typeface="Times New Roman"/>
                <a:cs typeface="Times New Roman"/>
              </a:rPr>
              <a:t>Datos: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línea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servicio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400V.</a:t>
            </a:r>
          </a:p>
          <a:p>
            <a:pPr marL="12700" marR="2999105">
              <a:lnSpc>
                <a:spcPct val="159100"/>
              </a:lnSpc>
            </a:pPr>
            <a:r>
              <a:rPr sz="1200" spc="-5" dirty="0">
                <a:latin typeface="Times New Roman"/>
                <a:cs typeface="Times New Roman"/>
              </a:rPr>
              <a:t>Factor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motores </a:t>
            </a:r>
            <a:r>
              <a:rPr sz="1200" dirty="0">
                <a:latin typeface="Times New Roman"/>
                <a:cs typeface="Times New Roman"/>
              </a:rPr>
              <a:t>igual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0,8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Factor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iluminación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igual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70244" y="880364"/>
            <a:ext cx="5834380" cy="48176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38100"/>
            <a:r>
              <a:rPr sz="1200" spc="-5" dirty="0">
                <a:latin typeface="Times New Roman"/>
                <a:cs typeface="Times New Roman"/>
              </a:rPr>
              <a:t>Caídas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distribuidas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manera:</a:t>
            </a:r>
            <a:endParaRPr sz="1200" dirty="0">
              <a:latin typeface="Times New Roman"/>
              <a:cs typeface="Times New Roman"/>
            </a:endParaRPr>
          </a:p>
          <a:p>
            <a:pPr marL="578485" marR="30480" indent="-228600" algn="just">
              <a:lnSpc>
                <a:spcPts val="1380"/>
              </a:lnSpc>
              <a:spcBef>
                <a:spcPts val="1030"/>
              </a:spcBef>
              <a:buFont typeface="Symbol"/>
              <a:buChar char=""/>
              <a:tabLst>
                <a:tab pos="579120" algn="l"/>
              </a:tabLst>
            </a:pPr>
            <a:r>
              <a:rPr sz="1200" spc="-5" dirty="0">
                <a:latin typeface="Times New Roman"/>
                <a:cs typeface="Times New Roman"/>
              </a:rPr>
              <a:t>LGA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0,5%.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LGA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viene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tubo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tetrapolar,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una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profundidad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0,8 m, de </a:t>
            </a:r>
            <a:r>
              <a:rPr sz="1200" spc="-5" dirty="0">
                <a:latin typeface="Times New Roman"/>
                <a:cs typeface="Times New Roman"/>
              </a:rPr>
              <a:t>aluminio</a:t>
            </a:r>
            <a:r>
              <a:rPr sz="1200" dirty="0">
                <a:latin typeface="Times New Roman"/>
                <a:cs typeface="Times New Roman"/>
              </a:rPr>
              <a:t> con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dirty="0">
                <a:latin typeface="Times New Roman"/>
                <a:cs typeface="Times New Roman"/>
              </a:rPr>
              <a:t> PVC.</a:t>
            </a:r>
          </a:p>
          <a:p>
            <a:pPr marL="578485" marR="30480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79120" algn="l"/>
              </a:tabLst>
            </a:pPr>
            <a:r>
              <a:rPr sz="1200" dirty="0">
                <a:latin typeface="Times New Roman"/>
                <a:cs typeface="Times New Roman"/>
              </a:rPr>
              <a:t>DI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1%.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viene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tubo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montaje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superficial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pentapolar,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-5" dirty="0" err="1" smtClean="0">
                <a:latin typeface="Times New Roman"/>
                <a:cs typeface="Times New Roman"/>
              </a:rPr>
              <a:t>añadiendo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tierra) de </a:t>
            </a:r>
            <a:r>
              <a:rPr sz="1200" spc="-5" dirty="0">
                <a:latin typeface="Times New Roman"/>
                <a:cs typeface="Times New Roman"/>
              </a:rPr>
              <a:t>cobre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dirty="0">
                <a:latin typeface="Times New Roman"/>
                <a:cs typeface="Times New Roman"/>
              </a:rPr>
              <a:t> XLPE.</a:t>
            </a:r>
          </a:p>
          <a:p>
            <a:pPr marL="578485" marR="30480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79120" algn="l"/>
              </a:tabLst>
            </a:pPr>
            <a:r>
              <a:rPr sz="1200" spc="-5" dirty="0">
                <a:latin typeface="Times New Roman"/>
                <a:cs typeface="Times New Roman"/>
              </a:rPr>
              <a:t>Líneas </a:t>
            </a:r>
            <a:r>
              <a:rPr sz="1200" dirty="0">
                <a:latin typeface="Times New Roman"/>
                <a:cs typeface="Times New Roman"/>
              </a:rPr>
              <a:t>que alimentan a los </a:t>
            </a:r>
            <a:r>
              <a:rPr sz="1200" spc="-5" dirty="0">
                <a:latin typeface="Times New Roman"/>
                <a:cs typeface="Times New Roman"/>
              </a:rPr>
              <a:t>cuadros secundarios A, </a:t>
            </a:r>
            <a:r>
              <a:rPr sz="1200" dirty="0">
                <a:latin typeface="Times New Roman"/>
                <a:cs typeface="Times New Roman"/>
              </a:rPr>
              <a:t>B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3% y C </a:t>
            </a:r>
            <a:r>
              <a:rPr sz="1200" spc="-5" dirty="0">
                <a:latin typeface="Times New Roman"/>
                <a:cs typeface="Times New Roman"/>
              </a:rPr>
              <a:t>el 1%. Las </a:t>
            </a:r>
            <a:r>
              <a:rPr sz="1200" spc="-5" dirty="0" err="1" smtClean="0">
                <a:latin typeface="Times New Roman"/>
                <a:cs typeface="Times New Roman"/>
              </a:rPr>
              <a:t>líneas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vienen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bajo </a:t>
            </a:r>
            <a:r>
              <a:rPr sz="1200" dirty="0">
                <a:latin typeface="Times New Roman"/>
                <a:cs typeface="Times New Roman"/>
              </a:rPr>
              <a:t>tubo de </a:t>
            </a:r>
            <a:r>
              <a:rPr sz="1200" spc="-5" dirty="0">
                <a:latin typeface="Times New Roman"/>
                <a:cs typeface="Times New Roman"/>
              </a:rPr>
              <a:t>montaje superficial en cable </a:t>
            </a:r>
            <a:r>
              <a:rPr sz="1200" dirty="0">
                <a:latin typeface="Times New Roman"/>
                <a:cs typeface="Times New Roman"/>
              </a:rPr>
              <a:t>pentapolar de cobre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 err="1" smtClean="0">
                <a:latin typeface="Times New Roman"/>
                <a:cs typeface="Times New Roman"/>
              </a:rPr>
              <a:t>aislamiento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XLPE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5784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7.1.2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CONSIDERACIONES</a:t>
            </a:r>
            <a:r>
              <a:rPr sz="12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PREVIAS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38100">
              <a:spcBef>
                <a:spcPts val="844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cálculo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motores: </a:t>
            </a:r>
            <a:r>
              <a:rPr sz="1200" dirty="0">
                <a:latin typeface="Times New Roman"/>
                <a:cs typeface="Times New Roman"/>
              </a:rPr>
              <a:t>1 CV=735,5 </a:t>
            </a:r>
            <a:r>
              <a:rPr sz="1200" spc="-5" dirty="0">
                <a:latin typeface="Times New Roman"/>
                <a:cs typeface="Times New Roman"/>
              </a:rPr>
              <a:t>W.</a:t>
            </a:r>
            <a:endParaRPr sz="1200" dirty="0">
              <a:latin typeface="Times New Roman"/>
              <a:cs typeface="Times New Roman"/>
            </a:endParaRPr>
          </a:p>
          <a:p>
            <a:pPr marL="668655" indent="-229235">
              <a:spcBef>
                <a:spcPts val="944"/>
              </a:spcBef>
              <a:buFont typeface="Symbol"/>
              <a:buChar char=""/>
              <a:tabLst>
                <a:tab pos="668655" algn="l"/>
                <a:tab pos="669290" algn="l"/>
              </a:tabLst>
            </a:pPr>
            <a:r>
              <a:rPr sz="1200" dirty="0">
                <a:latin typeface="Times New Roman"/>
                <a:cs typeface="Times New Roman"/>
              </a:rPr>
              <a:t>Motor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“A”: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Cambria Math"/>
                <a:cs typeface="Cambria Math"/>
              </a:rPr>
              <a:t>𝑃</a:t>
            </a:r>
            <a:r>
              <a:rPr sz="1275" spc="-127" baseline="-16339" dirty="0">
                <a:latin typeface="Cambria Math"/>
                <a:cs typeface="Cambria Math"/>
              </a:rPr>
              <a:t>𝐴</a:t>
            </a:r>
            <a:r>
              <a:rPr sz="1275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50 </a:t>
            </a:r>
            <a:r>
              <a:rPr sz="1200" dirty="0">
                <a:latin typeface="Cambria Math"/>
                <a:cs typeface="Cambria Math"/>
              </a:rPr>
              <a:t>· 735,5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36775</a:t>
            </a:r>
            <a:r>
              <a:rPr sz="1200" spc="5" dirty="0">
                <a:latin typeface="Cambria Math"/>
                <a:cs typeface="Cambria Math"/>
              </a:rPr>
              <a:t> </a:t>
            </a:r>
            <a:r>
              <a:rPr sz="1200" spc="20" dirty="0">
                <a:latin typeface="Cambria Math"/>
                <a:cs typeface="Cambria Math"/>
              </a:rPr>
              <a:t>𝑊.</a:t>
            </a:r>
            <a:endParaRPr sz="1200" dirty="0">
              <a:latin typeface="Cambria Math"/>
              <a:cs typeface="Cambria Math"/>
            </a:endParaRPr>
          </a:p>
          <a:p>
            <a:pPr marL="668655" indent="-229235">
              <a:spcBef>
                <a:spcPts val="25"/>
              </a:spcBef>
              <a:buFont typeface="Symbol"/>
              <a:buChar char=""/>
              <a:tabLst>
                <a:tab pos="668655" algn="l"/>
                <a:tab pos="669290" algn="l"/>
              </a:tabLst>
            </a:pPr>
            <a:r>
              <a:rPr sz="1200" spc="-5" dirty="0">
                <a:latin typeface="Times New Roman"/>
                <a:cs typeface="Times New Roman"/>
              </a:rPr>
              <a:t>Motores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“B”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20CV: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Cambria Math"/>
                <a:cs typeface="Cambria Math"/>
              </a:rPr>
              <a:t>𝑃</a:t>
            </a:r>
            <a:r>
              <a:rPr sz="1275" spc="-52" baseline="-16339" dirty="0">
                <a:latin typeface="Cambria Math"/>
                <a:cs typeface="Cambria Math"/>
              </a:rPr>
              <a:t>20</a:t>
            </a:r>
            <a:r>
              <a:rPr sz="1275" spc="6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14710</a:t>
            </a:r>
            <a:r>
              <a:rPr sz="1200" spc="15" dirty="0">
                <a:latin typeface="Cambria Math"/>
                <a:cs typeface="Cambria Math"/>
              </a:rPr>
              <a:t> 𝑊.</a:t>
            </a:r>
            <a:endParaRPr sz="1200" dirty="0">
              <a:latin typeface="Cambria Math"/>
              <a:cs typeface="Cambria Math"/>
            </a:endParaRPr>
          </a:p>
          <a:p>
            <a:pPr marL="668655" indent="-229235">
              <a:spcBef>
                <a:spcPts val="35"/>
              </a:spcBef>
              <a:buFont typeface="Symbol"/>
              <a:buChar char=""/>
              <a:tabLst>
                <a:tab pos="668655" algn="l"/>
                <a:tab pos="669290" algn="l"/>
              </a:tabLst>
            </a:pPr>
            <a:r>
              <a:rPr sz="1200" spc="-5" dirty="0">
                <a:latin typeface="Times New Roman"/>
                <a:cs typeface="Times New Roman"/>
              </a:rPr>
              <a:t>Motores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“B”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8CV: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Cambria Math"/>
                <a:cs typeface="Cambria Math"/>
              </a:rPr>
              <a:t>𝑃</a:t>
            </a:r>
            <a:r>
              <a:rPr sz="1275" spc="-89" baseline="-16339" dirty="0">
                <a:latin typeface="Cambria Math"/>
                <a:cs typeface="Cambria Math"/>
              </a:rPr>
              <a:t>8</a:t>
            </a:r>
            <a:r>
              <a:rPr sz="1275" spc="9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5884</a:t>
            </a:r>
            <a:r>
              <a:rPr sz="1200" dirty="0">
                <a:latin typeface="Cambria Math"/>
                <a:cs typeface="Cambria Math"/>
              </a:rPr>
              <a:t> </a:t>
            </a:r>
            <a:r>
              <a:rPr sz="1200" spc="20" dirty="0">
                <a:latin typeface="Cambria Math"/>
                <a:cs typeface="Cambria Math"/>
              </a:rPr>
              <a:t>𝑊.</a:t>
            </a:r>
            <a:endParaRPr sz="1200" dirty="0">
              <a:latin typeface="Cambria Math"/>
              <a:cs typeface="Cambria Math"/>
            </a:endParaRPr>
          </a:p>
          <a:p>
            <a:pPr marL="668655" indent="-229235">
              <a:spcBef>
                <a:spcPts val="40"/>
              </a:spcBef>
              <a:buFont typeface="Symbol"/>
              <a:buChar char=""/>
              <a:tabLst>
                <a:tab pos="668655" algn="l"/>
                <a:tab pos="669290" algn="l"/>
              </a:tabLst>
            </a:pPr>
            <a:r>
              <a:rPr sz="1200" spc="-5" dirty="0">
                <a:latin typeface="Times New Roman"/>
                <a:cs typeface="Times New Roman"/>
              </a:rPr>
              <a:t>Motores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“B”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 </a:t>
            </a:r>
            <a:r>
              <a:rPr sz="1200" spc="-5" dirty="0">
                <a:latin typeface="Times New Roman"/>
                <a:cs typeface="Times New Roman"/>
              </a:rPr>
              <a:t>CV: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Cambria Math"/>
                <a:cs typeface="Cambria Math"/>
              </a:rPr>
              <a:t>𝑃</a:t>
            </a:r>
            <a:r>
              <a:rPr sz="1275" spc="-89" baseline="-16339" dirty="0">
                <a:latin typeface="Cambria Math"/>
                <a:cs typeface="Cambria Math"/>
              </a:rPr>
              <a:t>3</a:t>
            </a:r>
            <a:r>
              <a:rPr sz="1275" spc="104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5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2206,5</a:t>
            </a:r>
            <a:r>
              <a:rPr sz="1200" spc="-10" dirty="0">
                <a:latin typeface="Cambria Math"/>
                <a:cs typeface="Cambria Math"/>
              </a:rPr>
              <a:t> </a:t>
            </a:r>
            <a:r>
              <a:rPr sz="1200" spc="20" dirty="0">
                <a:latin typeface="Cambria Math"/>
                <a:cs typeface="Cambria Math"/>
              </a:rPr>
              <a:t>𝑊.</a:t>
            </a:r>
            <a:endParaRPr sz="1200" dirty="0">
              <a:latin typeface="Cambria Math"/>
              <a:cs typeface="Cambria Math"/>
            </a:endParaRPr>
          </a:p>
          <a:p>
            <a:pPr>
              <a:spcBef>
                <a:spcPts val="10"/>
              </a:spcBef>
            </a:pPr>
            <a:endParaRPr sz="1850" dirty="0">
              <a:latin typeface="Cambria Math"/>
              <a:cs typeface="Cambria Math"/>
            </a:endParaRPr>
          </a:p>
          <a:p>
            <a:pPr marL="38100" marR="28575" algn="just">
              <a:lnSpc>
                <a:spcPct val="1034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Para el cálculo </a:t>
            </a:r>
            <a:r>
              <a:rPr sz="1200" dirty="0">
                <a:latin typeface="Times New Roman"/>
                <a:cs typeface="Times New Roman"/>
              </a:rPr>
              <a:t>de la potencia </a:t>
            </a:r>
            <a:r>
              <a:rPr sz="1200" spc="-5" dirty="0">
                <a:latin typeface="Times New Roman"/>
                <a:cs typeface="Times New Roman"/>
              </a:rPr>
              <a:t>total del cuadro </a:t>
            </a:r>
            <a:r>
              <a:rPr sz="1200" dirty="0">
                <a:latin typeface="Times New Roman"/>
                <a:cs typeface="Times New Roman"/>
              </a:rPr>
              <a:t>“C”, </a:t>
            </a:r>
            <a:r>
              <a:rPr sz="1200" spc="-5" dirty="0">
                <a:latin typeface="Times New Roman"/>
                <a:cs typeface="Times New Roman"/>
              </a:rPr>
              <a:t>considerando </a:t>
            </a:r>
            <a:r>
              <a:rPr sz="1200" dirty="0">
                <a:latin typeface="Times New Roman"/>
                <a:cs typeface="Times New Roman"/>
              </a:rPr>
              <a:t>tubos </a:t>
            </a:r>
            <a:r>
              <a:rPr sz="1200" spc="-5" dirty="0">
                <a:latin typeface="Times New Roman"/>
                <a:cs typeface="Times New Roman"/>
              </a:rPr>
              <a:t>fluorescentes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smtClean="0">
                <a:latin typeface="Times New Roman"/>
                <a:cs typeface="Times New Roman"/>
              </a:rPr>
              <a:t>son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lámparas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descarga,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según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RBT-ITC-BT-09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aparente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considera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1,8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veces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vatios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lámparas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tubos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descarga.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nos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ocupa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sabiendo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actuar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sobre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corriente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activa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carga:</a:t>
            </a:r>
          </a:p>
        </p:txBody>
      </p:sp>
      <p:sp>
        <p:nvSpPr>
          <p:cNvPr id="4" name="object 4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54951" y="6116192"/>
            <a:ext cx="3581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35" dirty="0">
                <a:latin typeface="Cambria Math"/>
                <a:cs typeface="Cambria Math"/>
              </a:rPr>
              <a:t>𝐼</a:t>
            </a:r>
            <a:r>
              <a:rPr sz="1275" spc="-52" baseline="-16339" dirty="0">
                <a:latin typeface="Cambria Math"/>
                <a:cs typeface="Cambria Math"/>
              </a:rPr>
              <a:t>𝐶</a:t>
            </a:r>
            <a:r>
              <a:rPr sz="1275" spc="37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29932" y="6000368"/>
            <a:ext cx="6356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36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·</a:t>
            </a:r>
            <a:r>
              <a:rPr sz="1200" spc="-3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180</a:t>
            </a:r>
            <a:r>
              <a:rPr sz="1200" spc="-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·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17663" y="6232537"/>
            <a:ext cx="859790" cy="50800"/>
          </a:xfrm>
          <a:custGeom>
            <a:avLst/>
            <a:gdLst/>
            <a:ahLst/>
            <a:cxnLst/>
            <a:rect l="l" t="t" r="r" b="b"/>
            <a:pathLst>
              <a:path w="859789" h="50800">
                <a:moveTo>
                  <a:pt x="859536" y="39624"/>
                </a:moveTo>
                <a:lnTo>
                  <a:pt x="775716" y="39624"/>
                </a:lnTo>
                <a:lnTo>
                  <a:pt x="775716" y="50279"/>
                </a:lnTo>
                <a:lnTo>
                  <a:pt x="859536" y="50279"/>
                </a:lnTo>
                <a:lnTo>
                  <a:pt x="859536" y="39624"/>
                </a:lnTo>
                <a:close/>
              </a:path>
              <a:path w="859789" h="50800">
                <a:moveTo>
                  <a:pt x="859536" y="0"/>
                </a:moveTo>
                <a:lnTo>
                  <a:pt x="0" y="0"/>
                </a:lnTo>
                <a:lnTo>
                  <a:pt x="0" y="10655"/>
                </a:lnTo>
                <a:lnTo>
                  <a:pt x="859536" y="10655"/>
                </a:lnTo>
                <a:lnTo>
                  <a:pt x="8595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98282" y="6116192"/>
            <a:ext cx="204723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·</a:t>
            </a:r>
            <a:r>
              <a:rPr sz="1200" spc="-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1,8</a:t>
            </a:r>
            <a:r>
              <a:rPr sz="1200" spc="5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11,691</a:t>
            </a:r>
            <a:r>
              <a:rPr sz="1200" spc="-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· 1,8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21,044</a:t>
            </a:r>
            <a:r>
              <a:rPr sz="1200" dirty="0">
                <a:latin typeface="Cambria Math"/>
                <a:cs typeface="Cambria Math"/>
              </a:rPr>
              <a:t> 𝐴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0245" y="6247257"/>
            <a:ext cx="5821045" cy="355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214">
              <a:spcBef>
                <a:spcPts val="100"/>
              </a:spcBef>
            </a:pPr>
            <a:r>
              <a:rPr baseline="2314" dirty="0">
                <a:latin typeface="Cambria Math"/>
                <a:cs typeface="Cambria Math"/>
              </a:rPr>
              <a:t>0,8</a:t>
            </a:r>
            <a:r>
              <a:rPr spc="-37" baseline="2314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·</a:t>
            </a:r>
            <a:r>
              <a:rPr spc="-15" baseline="2314" dirty="0">
                <a:latin typeface="Cambria Math"/>
                <a:cs typeface="Cambria Math"/>
              </a:rPr>
              <a:t> </a:t>
            </a:r>
            <a:r>
              <a:rPr spc="-7" baseline="2314" dirty="0">
                <a:latin typeface="Cambria Math"/>
                <a:cs typeface="Cambria Math"/>
              </a:rPr>
              <a:t>400</a:t>
            </a:r>
            <a:r>
              <a:rPr spc="-22" baseline="2314" dirty="0">
                <a:latin typeface="Cambria Math"/>
                <a:cs typeface="Cambria Math"/>
              </a:rPr>
              <a:t> </a:t>
            </a:r>
            <a:r>
              <a:rPr baseline="2314" dirty="0">
                <a:latin typeface="Cambria Math"/>
                <a:cs typeface="Cambria Math"/>
              </a:rPr>
              <a:t>·</a:t>
            </a:r>
            <a:r>
              <a:rPr spc="-15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√</a:t>
            </a:r>
            <a:r>
              <a:rPr baseline="2314" dirty="0">
                <a:latin typeface="Cambria Math"/>
                <a:cs typeface="Cambria Math"/>
              </a:rPr>
              <a:t>3</a:t>
            </a:r>
            <a:endParaRPr baseline="2314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1200">
              <a:latin typeface="Cambria Math"/>
              <a:cs typeface="Cambria Math"/>
            </a:endParaRPr>
          </a:p>
          <a:p>
            <a:pPr>
              <a:spcBef>
                <a:spcPts val="55"/>
              </a:spcBef>
            </a:pPr>
            <a:endParaRPr sz="1300">
              <a:latin typeface="Cambria Math"/>
              <a:cs typeface="Cambria Math"/>
            </a:endParaRPr>
          </a:p>
          <a:p>
            <a:pPr marL="5784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7.1.3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DISEÑO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CÁLCULO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SIMARIS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8100">
              <a:spcBef>
                <a:spcPts val="844"/>
              </a:spcBef>
            </a:pPr>
            <a:r>
              <a:rPr sz="1200" b="1" spc="-5" dirty="0">
                <a:latin typeface="Times New Roman"/>
                <a:cs typeface="Times New Roman"/>
              </a:rPr>
              <a:t>DEFINICIÓN DEL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PROYECTO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Primero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definen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campos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 tensión,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-5" dirty="0">
                <a:latin typeface="Times New Roman"/>
                <a:cs typeface="Times New Roman"/>
              </a:rPr>
              <a:t> considerado:</a:t>
            </a:r>
            <a:endParaRPr sz="1200">
              <a:latin typeface="Times New Roman"/>
              <a:cs typeface="Times New Roman"/>
            </a:endParaRPr>
          </a:p>
          <a:p>
            <a:pPr marL="578485" indent="-229235">
              <a:spcBef>
                <a:spcPts val="925"/>
              </a:spcBef>
              <a:buFont typeface="Symbol"/>
              <a:buChar char=""/>
              <a:tabLst>
                <a:tab pos="578485" algn="l"/>
                <a:tab pos="579120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nominal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[kV]: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15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kV,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valor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industria.</a:t>
            </a:r>
            <a:endParaRPr sz="1200">
              <a:latin typeface="Times New Roman"/>
              <a:cs typeface="Times New Roman"/>
            </a:endParaRPr>
          </a:p>
          <a:p>
            <a:pPr marL="578485" indent="-229235">
              <a:spcBef>
                <a:spcPts val="35"/>
              </a:spcBef>
              <a:buFont typeface="Symbol"/>
              <a:buChar char=""/>
              <a:tabLst>
                <a:tab pos="578485" algn="l"/>
                <a:tab pos="57912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[MVA]:</a:t>
            </a:r>
            <a:r>
              <a:rPr sz="1200" dirty="0">
                <a:latin typeface="Times New Roman"/>
                <a:cs typeface="Times New Roman"/>
              </a:rPr>
              <a:t> 300.</a:t>
            </a:r>
            <a:endParaRPr sz="1200">
              <a:latin typeface="Times New Roman"/>
              <a:cs typeface="Times New Roman"/>
            </a:endParaRPr>
          </a:p>
          <a:p>
            <a:pPr marL="578485" indent="-229235">
              <a:spcBef>
                <a:spcPts val="25"/>
              </a:spcBef>
              <a:buFont typeface="Symbol"/>
              <a:buChar char=""/>
              <a:tabLst>
                <a:tab pos="578485" algn="l"/>
                <a:tab pos="579120" algn="l"/>
              </a:tabLst>
            </a:pPr>
            <a:r>
              <a:rPr sz="1200" dirty="0">
                <a:latin typeface="Times New Roman"/>
                <a:cs typeface="Times New Roman"/>
              </a:rPr>
              <a:t>Mín.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[MVA]:</a:t>
            </a:r>
            <a:r>
              <a:rPr sz="1200" dirty="0">
                <a:latin typeface="Times New Roman"/>
                <a:cs typeface="Times New Roman"/>
              </a:rPr>
              <a:t> 100.</a:t>
            </a:r>
            <a:endParaRPr sz="1200">
              <a:latin typeface="Times New Roman"/>
              <a:cs typeface="Times New Roman"/>
            </a:endParaRPr>
          </a:p>
          <a:p>
            <a:pPr marL="578485" indent="-229235">
              <a:spcBef>
                <a:spcPts val="25"/>
              </a:spcBef>
              <a:buFont typeface="Symbol"/>
              <a:buChar char=""/>
              <a:tabLst>
                <a:tab pos="578485" algn="l"/>
                <a:tab pos="57912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300.</a:t>
            </a:r>
            <a:endParaRPr sz="1200">
              <a:latin typeface="Times New Roman"/>
              <a:cs typeface="Times New Roman"/>
            </a:endParaRPr>
          </a:p>
          <a:p>
            <a:pPr marL="578485" indent="-229235">
              <a:spcBef>
                <a:spcPts val="25"/>
              </a:spcBef>
              <a:buFont typeface="Symbol"/>
              <a:buChar char=""/>
              <a:tabLst>
                <a:tab pos="578485" algn="l"/>
                <a:tab pos="579120" algn="l"/>
              </a:tabLst>
            </a:pPr>
            <a:r>
              <a:rPr sz="1200" dirty="0">
                <a:latin typeface="Times New Roman"/>
                <a:cs typeface="Times New Roman"/>
              </a:rPr>
              <a:t>Mín.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25.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  <a:buFont typeface="Symbol"/>
              <a:buChar char=""/>
            </a:pPr>
            <a:endParaRPr sz="1900">
              <a:latin typeface="Times New Roman"/>
              <a:cs typeface="Times New Roman"/>
            </a:endParaRPr>
          </a:p>
          <a:p>
            <a:pPr marL="38100"/>
            <a:r>
              <a:rPr sz="1200" spc="-5" dirty="0">
                <a:latin typeface="Times New Roman"/>
                <a:cs typeface="Times New Roman"/>
              </a:rPr>
              <a:t>Después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definen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campos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tensión:</a:t>
            </a:r>
            <a:endParaRPr sz="1200">
              <a:latin typeface="Times New Roman"/>
              <a:cs typeface="Times New Roman"/>
            </a:endParaRPr>
          </a:p>
          <a:p>
            <a:pPr marL="578485" indent="-229235">
              <a:spcBef>
                <a:spcPts val="935"/>
              </a:spcBef>
              <a:buFont typeface="Symbol"/>
              <a:buChar char=""/>
              <a:tabLst>
                <a:tab pos="578485" algn="l"/>
                <a:tab pos="579120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nominal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[V]: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(enunciado).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380"/>
              </a:spcBef>
              <a:tabLst>
                <a:tab pos="2767965" algn="l"/>
              </a:tabLst>
            </a:pPr>
            <a:r>
              <a:rPr sz="1000" dirty="0">
                <a:latin typeface="Times New Roman"/>
                <a:cs typeface="Times New Roman"/>
              </a:rPr>
              <a:t>122	</a:t>
            </a: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2945" y="877570"/>
            <a:ext cx="5939155" cy="5419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96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565785" indent="-229235" algn="just"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Frecuencia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[Hz]: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50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(Europa).</a:t>
            </a:r>
          </a:p>
          <a:p>
            <a:pPr marL="565785" marR="144780" indent="-228600" algn="just">
              <a:lnSpc>
                <a:spcPts val="1390"/>
              </a:lnSpc>
              <a:spcBef>
                <a:spcPts val="114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contacto </a:t>
            </a:r>
            <a:r>
              <a:rPr sz="1200" dirty="0">
                <a:latin typeface="Times New Roman"/>
                <a:cs typeface="Times New Roman"/>
              </a:rPr>
              <a:t>permitida </a:t>
            </a:r>
            <a:r>
              <a:rPr sz="1200" spc="-5" dirty="0">
                <a:latin typeface="Times New Roman"/>
                <a:cs typeface="Times New Roman"/>
              </a:rPr>
              <a:t>[V]: </a:t>
            </a:r>
            <a:r>
              <a:rPr sz="1200" dirty="0">
                <a:latin typeface="Times New Roman"/>
                <a:cs typeface="Times New Roman"/>
              </a:rPr>
              <a:t>50, para </a:t>
            </a:r>
            <a:r>
              <a:rPr sz="1200" spc="-5" dirty="0">
                <a:latin typeface="Times New Roman"/>
                <a:cs typeface="Times New Roman"/>
              </a:rPr>
              <a:t>instalaciones </a:t>
            </a:r>
            <a:r>
              <a:rPr sz="1200" dirty="0">
                <a:latin typeface="Times New Roman"/>
                <a:cs typeface="Times New Roman"/>
              </a:rPr>
              <a:t>normales </a:t>
            </a:r>
            <a:r>
              <a:rPr sz="1200" spc="-5" dirty="0" err="1">
                <a:latin typeface="Times New Roman"/>
                <a:cs typeface="Times New Roman"/>
              </a:rPr>
              <a:t>según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RBT-ITC-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BT-18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65785" indent="-229235" algn="just">
              <a:lnSpc>
                <a:spcPts val="1430"/>
              </a:lnSpc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Temperatura ambiente</a:t>
            </a:r>
            <a:r>
              <a:rPr sz="1200" dirty="0">
                <a:latin typeface="Times New Roman"/>
                <a:cs typeface="Times New Roman"/>
              </a:rPr>
              <a:t> 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 [ºC]: 45ºC,</a:t>
            </a:r>
            <a:r>
              <a:rPr sz="1200" spc="-5" dirty="0">
                <a:latin typeface="Times New Roman"/>
                <a:cs typeface="Times New Roman"/>
              </a:rPr>
              <a:t> 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estándar.</a:t>
            </a:r>
            <a:endParaRPr sz="1200" dirty="0">
              <a:latin typeface="Times New Roman"/>
              <a:cs typeface="Times New Roman"/>
            </a:endParaRPr>
          </a:p>
          <a:p>
            <a:pPr marL="565785" marR="147955" indent="-228600" algn="just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polos: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4-polos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preferentemente,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ya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enunciado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menciona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cable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tetrapolar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pentapolar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(ambos </a:t>
            </a:r>
            <a:r>
              <a:rPr sz="1200" spc="-5" dirty="0">
                <a:latin typeface="Times New Roman"/>
                <a:cs typeface="Times New Roman"/>
              </a:rPr>
              <a:t>tienen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neutro).</a:t>
            </a:r>
            <a:endParaRPr sz="1200" dirty="0">
              <a:latin typeface="Times New Roman"/>
              <a:cs typeface="Times New Roman"/>
            </a:endParaRPr>
          </a:p>
          <a:p>
            <a:pPr marL="565785" marR="149225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Detección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defecto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tierra: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prevea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detección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defecto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tierra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necesario,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ya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al ser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instalación industrial </a:t>
            </a:r>
            <a:r>
              <a:rPr sz="1200" dirty="0">
                <a:latin typeface="Times New Roman"/>
                <a:cs typeface="Times New Roman"/>
              </a:rPr>
              <a:t>no todas </a:t>
            </a:r>
            <a:r>
              <a:rPr sz="1200" spc="-5" dirty="0">
                <a:latin typeface="Times New Roman"/>
                <a:cs typeface="Times New Roman"/>
              </a:rPr>
              <a:t>las partes del circuito tienen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 smtClean="0">
                <a:latin typeface="Times New Roman"/>
                <a:cs typeface="Times New Roman"/>
              </a:rPr>
              <a:t>tener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diferencial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contar 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especializado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accesibles.</a:t>
            </a:r>
            <a:endParaRPr sz="1200" dirty="0">
              <a:latin typeface="Times New Roman"/>
              <a:cs typeface="Times New Roman"/>
            </a:endParaRPr>
          </a:p>
          <a:p>
            <a:pPr marL="565785" marR="150495" indent="-228600" algn="just">
              <a:lnSpc>
                <a:spcPts val="1380"/>
              </a:lnSpc>
              <a:spcBef>
                <a:spcPts val="80"/>
              </a:spcBef>
              <a:buFont typeface="Symbol"/>
              <a:buChar char=""/>
              <a:tabLst>
                <a:tab pos="566420" algn="l"/>
              </a:tabLst>
            </a:pPr>
            <a:r>
              <a:rPr sz="1200" dirty="0">
                <a:latin typeface="Times New Roman"/>
                <a:cs typeface="Times New Roman"/>
              </a:rPr>
              <a:t>Punto de </a:t>
            </a:r>
            <a:r>
              <a:rPr sz="1200" spc="-5" dirty="0">
                <a:latin typeface="Times New Roman"/>
                <a:cs typeface="Times New Roman"/>
              </a:rPr>
              <a:t>referencia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el cálculo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caída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tensión: </a:t>
            </a:r>
            <a:r>
              <a:rPr sz="1200" spc="-5" dirty="0">
                <a:latin typeface="Times New Roman"/>
                <a:cs typeface="Times New Roman"/>
              </a:rPr>
              <a:t>terminales del </a:t>
            </a:r>
            <a:r>
              <a:rPr sz="1200" dirty="0" err="1">
                <a:latin typeface="Times New Roman"/>
                <a:cs typeface="Times New Roman"/>
              </a:rPr>
              <a:t>secundario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transformador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(RBT-ITC-BT-19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apartado</a:t>
            </a:r>
            <a:r>
              <a:rPr sz="1200" dirty="0">
                <a:latin typeface="Times New Roman"/>
                <a:cs typeface="Times New Roman"/>
              </a:rPr>
              <a:t> 2.2.2)</a:t>
            </a:r>
          </a:p>
          <a:p>
            <a:pPr marL="565785" indent="-229235" algn="just">
              <a:lnSpc>
                <a:spcPts val="1430"/>
              </a:lnSpc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Referencia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[%]: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100,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toma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total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referenciar.</a:t>
            </a:r>
            <a:endParaRPr sz="1200" dirty="0">
              <a:latin typeface="Times New Roman"/>
              <a:cs typeface="Times New Roman"/>
            </a:endParaRPr>
          </a:p>
          <a:p>
            <a:pPr marL="565785" marR="144780" indent="-228600" algn="just">
              <a:lnSpc>
                <a:spcPct val="96100"/>
              </a:lnSpc>
              <a:spcBef>
                <a:spcPts val="80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Máxima caída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permitida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red[%]: </a:t>
            </a:r>
            <a:r>
              <a:rPr sz="1200" dirty="0">
                <a:latin typeface="Times New Roman"/>
                <a:cs typeface="Times New Roman"/>
              </a:rPr>
              <a:t>6,5, ya que </a:t>
            </a:r>
            <a:r>
              <a:rPr sz="1200" spc="-5" dirty="0">
                <a:latin typeface="Times New Roman"/>
                <a:cs typeface="Times New Roman"/>
              </a:rPr>
              <a:t>según </a:t>
            </a:r>
            <a:r>
              <a:rPr sz="1200" dirty="0">
                <a:latin typeface="Times New Roman"/>
                <a:cs typeface="Times New Roman"/>
              </a:rPr>
              <a:t>RBT-ITC-BT-19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 </a:t>
            </a:r>
            <a:r>
              <a:rPr sz="1200" dirty="0">
                <a:latin typeface="Times New Roman"/>
                <a:cs typeface="Times New Roman"/>
              </a:rPr>
              <a:t>industriales que </a:t>
            </a:r>
            <a:r>
              <a:rPr sz="1200" spc="-5" dirty="0">
                <a:latin typeface="Times New Roman"/>
                <a:cs typeface="Times New Roman"/>
              </a:rPr>
              <a:t>se alimenten directamente en alta </a:t>
            </a:r>
            <a:r>
              <a:rPr sz="1200" dirty="0" err="1">
                <a:latin typeface="Times New Roman"/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mediante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transformador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distribución </a:t>
            </a:r>
            <a:r>
              <a:rPr sz="1200" dirty="0">
                <a:latin typeface="Times New Roman"/>
                <a:cs typeface="Times New Roman"/>
              </a:rPr>
              <a:t>propio, </a:t>
            </a:r>
            <a:r>
              <a:rPr sz="1200" spc="-5" dirty="0">
                <a:latin typeface="Times New Roman"/>
                <a:cs typeface="Times New Roman"/>
              </a:rPr>
              <a:t>las caçidas </a:t>
            </a:r>
            <a:r>
              <a:rPr sz="1200" dirty="0">
                <a:latin typeface="Times New Roman"/>
                <a:cs typeface="Times New Roman"/>
              </a:rPr>
              <a:t>de tensión </a:t>
            </a:r>
            <a:r>
              <a:rPr sz="1200" dirty="0" err="1">
                <a:latin typeface="Times New Roman"/>
                <a:cs typeface="Times New Roman"/>
              </a:rPr>
              <a:t>máximas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admisibles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son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4,5% </a:t>
            </a:r>
            <a:r>
              <a:rPr sz="1200" spc="-5" dirty="0">
                <a:latin typeface="Times New Roman"/>
                <a:cs typeface="Times New Roman"/>
              </a:rPr>
              <a:t>para alumbrado</a:t>
            </a:r>
            <a:r>
              <a:rPr sz="1200" dirty="0">
                <a:latin typeface="Times New Roman"/>
                <a:cs typeface="Times New Roman"/>
              </a:rPr>
              <a:t> y 6,5%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demás </a:t>
            </a:r>
            <a:r>
              <a:rPr sz="1200" spc="-5" dirty="0">
                <a:latin typeface="Times New Roman"/>
                <a:cs typeface="Times New Roman"/>
              </a:rPr>
              <a:t>usos.</a:t>
            </a:r>
            <a:endParaRPr sz="1200" dirty="0">
              <a:latin typeface="Times New Roman"/>
              <a:cs typeface="Times New Roman"/>
            </a:endParaRPr>
          </a:p>
          <a:p>
            <a:pPr marL="565785" indent="-229235" algn="just">
              <a:spcBef>
                <a:spcPts val="25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conductor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300, por </a:t>
            </a:r>
            <a:r>
              <a:rPr sz="1200" spc="-5" dirty="0">
                <a:latin typeface="Times New Roman"/>
                <a:cs typeface="Times New Roman"/>
              </a:rPr>
              <a:t>defecto,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alcance.</a:t>
            </a:r>
            <a:endParaRPr sz="1200" dirty="0">
              <a:latin typeface="Times New Roman"/>
              <a:cs typeface="Times New Roman"/>
            </a:endParaRPr>
          </a:p>
          <a:p>
            <a:pPr marL="565785" marR="146050" indent="-228600" algn="just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66420" algn="l"/>
              </a:tabLst>
            </a:pPr>
            <a:r>
              <a:rPr sz="1200" dirty="0">
                <a:latin typeface="Times New Roman"/>
                <a:cs typeface="Times New Roman"/>
              </a:rPr>
              <a:t>Mín.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dirty="0">
                <a:latin typeface="Times New Roman"/>
                <a:cs typeface="Times New Roman"/>
              </a:rPr>
              <a:t> 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1,5,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usualmente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utilizada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alumbrado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65785" indent="-229235" algn="just">
              <a:lnSpc>
                <a:spcPts val="1430"/>
              </a:lnSpc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Permitir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reducción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sección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PEN: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seleccionar.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25400" algn="just">
              <a:spcBef>
                <a:spcPts val="5"/>
              </a:spcBef>
            </a:pPr>
            <a:r>
              <a:rPr sz="1200" b="1" dirty="0">
                <a:latin typeface="Times New Roman"/>
                <a:cs typeface="Times New Roman"/>
              </a:rPr>
              <a:t>DISEÑO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RED</a:t>
            </a:r>
            <a:endParaRPr sz="1200" dirty="0">
              <a:latin typeface="Times New Roman"/>
              <a:cs typeface="Times New Roman"/>
            </a:endParaRPr>
          </a:p>
          <a:p>
            <a:pPr marL="25400" marR="14541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va a </a:t>
            </a:r>
            <a:r>
              <a:rPr sz="1200" spc="-5" dirty="0">
                <a:latin typeface="Times New Roman"/>
                <a:cs typeface="Times New Roman"/>
              </a:rPr>
              <a:t>iniciar el </a:t>
            </a:r>
            <a:r>
              <a:rPr sz="1200" dirty="0">
                <a:latin typeface="Times New Roman"/>
                <a:cs typeface="Times New Roman"/>
              </a:rPr>
              <a:t>diseño </a:t>
            </a:r>
            <a:r>
              <a:rPr sz="1200" spc="-5" dirty="0">
                <a:latin typeface="Times New Roman"/>
                <a:cs typeface="Times New Roman"/>
              </a:rPr>
              <a:t>del circuito, seleccionando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transformador con </a:t>
            </a:r>
            <a:r>
              <a:rPr sz="1200" dirty="0">
                <a:latin typeface="Times New Roman"/>
                <a:cs typeface="Times New Roman"/>
              </a:rPr>
              <a:t>media tensión,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datos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no </a:t>
            </a:r>
            <a:r>
              <a:rPr sz="1200" spc="-5" dirty="0">
                <a:latin typeface="Times New Roman"/>
                <a:cs typeface="Times New Roman"/>
              </a:rPr>
              <a:t>se den en el enunciado explícitamente, se </a:t>
            </a:r>
            <a:r>
              <a:rPr sz="1200" dirty="0">
                <a:latin typeface="Times New Roman"/>
                <a:cs typeface="Times New Roman"/>
              </a:rPr>
              <a:t>pueden </a:t>
            </a:r>
            <a:r>
              <a:rPr sz="1200" spc="-5" dirty="0">
                <a:latin typeface="Times New Roman"/>
                <a:cs typeface="Times New Roman"/>
              </a:rPr>
              <a:t>suponer </a:t>
            </a:r>
            <a:r>
              <a:rPr sz="1200" dirty="0">
                <a:latin typeface="Times New Roman"/>
                <a:cs typeface="Times New Roman"/>
              </a:rPr>
              <a:t>y son </a:t>
            </a:r>
            <a:r>
              <a:rPr sz="1200" spc="-5" dirty="0">
                <a:latin typeface="Times New Roman"/>
                <a:cs typeface="Times New Roman"/>
              </a:rPr>
              <a:t>aquellos con </a:t>
            </a:r>
            <a:r>
              <a:rPr sz="1200" spc="10" dirty="0" err="1" smtClean="0">
                <a:latin typeface="Times New Roman"/>
                <a:cs typeface="Times New Roman"/>
              </a:rPr>
              <a:t>los</a:t>
            </a:r>
            <a:r>
              <a:rPr lang="es-ES"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podrá </a:t>
            </a:r>
            <a:r>
              <a:rPr sz="1200" spc="-5" dirty="0">
                <a:latin typeface="Times New Roman"/>
                <a:cs typeface="Times New Roman"/>
              </a:rPr>
              <a:t>ajustar el </a:t>
            </a:r>
            <a:r>
              <a:rPr sz="1200" dirty="0">
                <a:latin typeface="Times New Roman"/>
                <a:cs typeface="Times New Roman"/>
              </a:rPr>
              <a:t>circuito </a:t>
            </a:r>
            <a:r>
              <a:rPr sz="1200" spc="-5" dirty="0">
                <a:latin typeface="Times New Roman"/>
                <a:cs typeface="Times New Roman"/>
              </a:rPr>
              <a:t>en caso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errores en el cálculo. </a:t>
            </a:r>
            <a:r>
              <a:rPr sz="1200" dirty="0">
                <a:latin typeface="Times New Roman"/>
                <a:cs typeface="Times New Roman"/>
              </a:rPr>
              <a:t>En 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121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>
                <a:latin typeface="Times New Roman"/>
                <a:cs typeface="Times New Roman"/>
              </a:rPr>
              <a:t>puede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ver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configuración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elegida: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124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09891" y="6634354"/>
            <a:ext cx="25552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121: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transformador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7179944"/>
            <a:ext cx="5782310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Después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sitúa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correspondiente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contadores,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situado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25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CGP,</a:t>
            </a:r>
            <a:r>
              <a:rPr sz="1200" dirty="0">
                <a:latin typeface="Times New Roman"/>
                <a:cs typeface="Times New Roman"/>
              </a:rPr>
              <a:t> con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122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3705" y="1240789"/>
            <a:ext cx="4448175" cy="52959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22667" y="5329809"/>
            <a:ext cx="23298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122: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conexión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secundario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5873877"/>
            <a:ext cx="5786120" cy="16122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715" algn="just">
              <a:lnSpc>
                <a:spcPct val="103800"/>
              </a:lnSpc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</a:rPr>
              <a:t>Ahora seleccionando en el gráfico el cable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conexión </a:t>
            </a:r>
            <a:r>
              <a:rPr sz="1200" spc="-5" dirty="0">
                <a:latin typeface="Times New Roman"/>
                <a:cs typeface="Times New Roman"/>
              </a:rPr>
              <a:t>entre “CGP”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“CONTADORES”, </a:t>
            </a:r>
            <a:r>
              <a:rPr sz="1200" spc="5" dirty="0" smtClean="0">
                <a:latin typeface="Times New Roman"/>
                <a:cs typeface="Times New Roman"/>
              </a:rPr>
              <a:t>se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hace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doble </a:t>
            </a:r>
            <a:r>
              <a:rPr sz="1200" spc="-5" dirty="0">
                <a:latin typeface="Times New Roman"/>
                <a:cs typeface="Times New Roman"/>
              </a:rPr>
              <a:t>clic </a:t>
            </a:r>
            <a:r>
              <a:rPr sz="1200" dirty="0">
                <a:latin typeface="Times New Roman"/>
                <a:cs typeface="Times New Roman"/>
              </a:rPr>
              <a:t>izquierdo y </a:t>
            </a:r>
            <a:r>
              <a:rPr sz="1200" spc="-5" dirty="0">
                <a:latin typeface="Times New Roman"/>
                <a:cs typeface="Times New Roman"/>
              </a:rPr>
              <a:t>aparecerá </a:t>
            </a:r>
            <a:r>
              <a:rPr sz="1200" dirty="0">
                <a:latin typeface="Times New Roman"/>
                <a:cs typeface="Times New Roman"/>
              </a:rPr>
              <a:t>una ventana </a:t>
            </a:r>
            <a:r>
              <a:rPr sz="1200" spc="-5" dirty="0">
                <a:latin typeface="Times New Roman"/>
                <a:cs typeface="Times New Roman"/>
              </a:rPr>
              <a:t>con las características del conductor, </a:t>
            </a:r>
            <a:r>
              <a:rPr sz="1200" spc="-5" dirty="0" err="1" smtClean="0">
                <a:latin typeface="Times New Roman"/>
                <a:cs typeface="Times New Roman"/>
              </a:rPr>
              <a:t>aquí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deberán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seleccionarse 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dirty="0">
                <a:latin typeface="Times New Roman"/>
                <a:cs typeface="Times New Roman"/>
              </a:rPr>
              <a:t> que marca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enunciado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“LGA”: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>
              <a:lnSpc>
                <a:spcPts val="1390"/>
              </a:lnSpc>
              <a:spcBef>
                <a:spcPts val="101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Instalación: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enterrado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0,8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tubo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cable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tetrapolar.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D2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53085" indent="-229235">
              <a:lnSpc>
                <a:spcPts val="1430"/>
              </a:lnSpc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aluminio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dirty="0">
                <a:latin typeface="Times New Roman"/>
                <a:cs typeface="Times New Roman"/>
              </a:rPr>
              <a:t> PVC</a:t>
            </a:r>
          </a:p>
          <a:p>
            <a:pPr marL="553085" indent="-229235">
              <a:lnSpc>
                <a:spcPts val="1410"/>
              </a:lnSpc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0,5%.</a:t>
            </a:r>
          </a:p>
          <a:p>
            <a:pPr marL="12700">
              <a:lnSpc>
                <a:spcPts val="1410"/>
              </a:lnSpc>
            </a:pP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123,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seleccionadas: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6580" y="1270000"/>
            <a:ext cx="4162425" cy="3952875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126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1603" y="6805041"/>
            <a:ext cx="2594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123: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los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conductores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5" y="7350633"/>
            <a:ext cx="5781675" cy="3981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continuación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“CONTADORES”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selecciona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vez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corresponderá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“CG”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vuelve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introducir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124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7786" y="1240790"/>
            <a:ext cx="5759450" cy="5464175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97926" y="5329809"/>
            <a:ext cx="198056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124: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conexión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CG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5" y="5873876"/>
            <a:ext cx="5015865" cy="1059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Otra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vez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debe </a:t>
            </a:r>
            <a:r>
              <a:rPr sz="1200" spc="-5" dirty="0">
                <a:latin typeface="Times New Roman"/>
                <a:cs typeface="Times New Roman"/>
              </a:rPr>
              <a:t>seleccionar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conductor,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“DI”:</a:t>
            </a:r>
            <a:endParaRPr sz="1200">
              <a:latin typeface="Times New Roman"/>
              <a:cs typeface="Times New Roman"/>
            </a:endParaRPr>
          </a:p>
          <a:p>
            <a:pPr marL="553085" indent="-229235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Instalación:</a:t>
            </a:r>
            <a:r>
              <a:rPr sz="1200" dirty="0">
                <a:latin typeface="Times New Roman"/>
                <a:cs typeface="Times New Roman"/>
              </a:rPr>
              <a:t> tubo de montaje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pentapolar. </a:t>
            </a:r>
            <a:r>
              <a:rPr sz="1200" spc="-5" dirty="0">
                <a:latin typeface="Times New Roman"/>
                <a:cs typeface="Times New Roman"/>
              </a:rPr>
              <a:t>Esto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un</a:t>
            </a:r>
            <a:r>
              <a:rPr sz="1200" dirty="0">
                <a:latin typeface="Times New Roman"/>
                <a:cs typeface="Times New Roman"/>
              </a:rPr>
              <a:t> tipo 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C.</a:t>
            </a:r>
            <a:endParaRPr sz="1200">
              <a:latin typeface="Times New Roman"/>
              <a:cs typeface="Times New Roman"/>
            </a:endParaRP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cobre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XLPE.</a:t>
            </a:r>
            <a:endParaRPr sz="1200">
              <a:latin typeface="Times New Roman"/>
              <a:cs typeface="Times New Roman"/>
            </a:endParaRPr>
          </a:p>
          <a:p>
            <a:pPr marL="553085" indent="-229235">
              <a:lnSpc>
                <a:spcPts val="1410"/>
              </a:lnSpc>
              <a:spcBef>
                <a:spcPts val="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Caída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1%.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125,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seleccionadas: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1536" y="1270000"/>
            <a:ext cx="4162425" cy="3952875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400367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128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05675" y="6811137"/>
            <a:ext cx="29654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125: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conductores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seleccionadas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7356730"/>
            <a:ext cx="5781040" cy="3981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Abajo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“CG”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instalarán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“A”,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“B”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“C”,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siguientes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características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solo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difieren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la</a:t>
            </a:r>
            <a:r>
              <a:rPr sz="1200" dirty="0">
                <a:latin typeface="Times New Roman"/>
                <a:cs typeface="Times New Roman"/>
              </a:rPr>
              <a:t> longitud,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ejemplo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126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“A”.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7786" y="1240790"/>
            <a:ext cx="5759450" cy="5473065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42123" y="5329809"/>
            <a:ext cx="18923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126: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conexión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A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5" y="5873877"/>
            <a:ext cx="5785485" cy="9658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34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misma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forma,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“CG”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“A”,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“B”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“C”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deben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adecuar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las especificaciones del enunciado, </a:t>
            </a:r>
            <a:r>
              <a:rPr sz="1200" dirty="0">
                <a:latin typeface="Times New Roman"/>
                <a:cs typeface="Times New Roman"/>
              </a:rPr>
              <a:t>que solo </a:t>
            </a:r>
            <a:r>
              <a:rPr sz="1200" spc="-5" dirty="0">
                <a:latin typeface="Times New Roman"/>
                <a:cs typeface="Times New Roman"/>
              </a:rPr>
              <a:t>implican </a:t>
            </a:r>
            <a:r>
              <a:rPr sz="1200" dirty="0">
                <a:latin typeface="Times New Roman"/>
                <a:cs typeface="Times New Roman"/>
              </a:rPr>
              <a:t>a la </a:t>
            </a:r>
            <a:r>
              <a:rPr sz="1200" spc="-5" dirty="0">
                <a:latin typeface="Times New Roman"/>
                <a:cs typeface="Times New Roman"/>
              </a:rPr>
              <a:t>caída </a:t>
            </a:r>
            <a:r>
              <a:rPr sz="1200" dirty="0">
                <a:latin typeface="Times New Roman"/>
                <a:cs typeface="Times New Roman"/>
              </a:rPr>
              <a:t>de tensión( 3% </a:t>
            </a:r>
            <a:r>
              <a:rPr sz="1200" dirty="0" smtClean="0">
                <a:latin typeface="Times New Roman"/>
                <a:cs typeface="Times New Roman"/>
              </a:rPr>
              <a:t>para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“</a:t>
            </a:r>
            <a:r>
              <a:rPr sz="1200" spc="-5" dirty="0">
                <a:latin typeface="Times New Roman"/>
                <a:cs typeface="Times New Roman"/>
              </a:rPr>
              <a:t>A”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 “B”, </a:t>
            </a:r>
            <a:r>
              <a:rPr sz="1200" dirty="0">
                <a:latin typeface="Times New Roman"/>
                <a:cs typeface="Times New Roman"/>
              </a:rPr>
              <a:t>1%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“C”),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manteniendo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 </a:t>
            </a:r>
            <a:r>
              <a:rPr sz="1200" dirty="0">
                <a:latin typeface="Times New Roman"/>
                <a:cs typeface="Times New Roman"/>
              </a:rPr>
              <a:t>iguales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(tipo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pentapolar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aislamiento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XLPE).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6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127</a:t>
            </a:r>
            <a:r>
              <a:rPr sz="1200" spc="-5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muestra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“CG”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hasta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“</a:t>
            </a:r>
            <a:r>
              <a:rPr sz="1200" spc="-5" dirty="0">
                <a:latin typeface="Times New Roman"/>
                <a:cs typeface="Times New Roman"/>
              </a:rPr>
              <a:t>A”.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6104" y="1270000"/>
            <a:ext cx="4152900" cy="3952875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130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90436" y="6805041"/>
            <a:ext cx="29940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127: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características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conductores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CG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hasta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7350633"/>
            <a:ext cx="5787390" cy="221586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340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A partir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estos cuadros, </a:t>
            </a:r>
            <a:r>
              <a:rPr sz="1200" dirty="0">
                <a:latin typeface="Times New Roman"/>
                <a:cs typeface="Times New Roman"/>
              </a:rPr>
              <a:t>ya </a:t>
            </a:r>
            <a:r>
              <a:rPr sz="1200" spc="-5" dirty="0">
                <a:latin typeface="Times New Roman"/>
                <a:cs typeface="Times New Roman"/>
              </a:rPr>
              <a:t>se empiezan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situar los circuitos finales, para los </a:t>
            </a:r>
            <a:r>
              <a:rPr sz="1200" dirty="0">
                <a:latin typeface="Times New Roman"/>
                <a:cs typeface="Times New Roman"/>
              </a:rPr>
              <a:t>cuadros </a:t>
            </a:r>
            <a:r>
              <a:rPr sz="1200" spc="-5" dirty="0">
                <a:latin typeface="Times New Roman"/>
                <a:cs typeface="Times New Roman"/>
              </a:rPr>
              <a:t>“A”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“</a:t>
            </a:r>
            <a:r>
              <a:rPr sz="1200" spc="-5" dirty="0">
                <a:latin typeface="Times New Roman"/>
                <a:cs typeface="Times New Roman"/>
              </a:rPr>
              <a:t>B”, dichas cargas son motores </a:t>
            </a:r>
            <a:r>
              <a:rPr sz="1200" dirty="0">
                <a:latin typeface="Times New Roman"/>
                <a:cs typeface="Times New Roman"/>
              </a:rPr>
              <a:t>de diferente potencia y por tanto </a:t>
            </a:r>
            <a:r>
              <a:rPr sz="1200" spc="-5" dirty="0">
                <a:latin typeface="Times New Roman"/>
                <a:cs typeface="Times New Roman"/>
              </a:rPr>
              <a:t>se selecciona el </a:t>
            </a:r>
            <a:r>
              <a:rPr sz="1200" spc="-5" dirty="0" err="1">
                <a:latin typeface="Times New Roman"/>
                <a:cs typeface="Times New Roman"/>
              </a:rPr>
              <a:t>circuito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final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tipo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motor.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“C”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carga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tubos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fluorescentes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(lámpara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descarga).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/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siguiente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aplicadas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carga: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>
              <a:lnSpc>
                <a:spcPts val="1380"/>
              </a:lnSpc>
              <a:spcBef>
                <a:spcPts val="10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5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128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motor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50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CV.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arranque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estrella-triángulo,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fusible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coordinación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tipo 1 y relé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sobrecarga térmico.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>
              <a:lnSpc>
                <a:spcPts val="1390"/>
              </a:lnSpc>
              <a:spcBef>
                <a:spcPts val="7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13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129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motores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CV.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va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instalar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arranque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estrella-triángulo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sin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fusible</a:t>
            </a:r>
            <a:r>
              <a:rPr sz="1200" spc="-5" dirty="0">
                <a:latin typeface="Times New Roman"/>
                <a:cs typeface="Times New Roman"/>
              </a:rPr>
              <a:t>, coordinación</a:t>
            </a:r>
            <a:r>
              <a:rPr sz="1200" dirty="0">
                <a:latin typeface="Times New Roman"/>
                <a:cs typeface="Times New Roman"/>
              </a:rPr>
              <a:t> tipo 1 y </a:t>
            </a:r>
            <a:r>
              <a:rPr sz="1200" spc="-5" dirty="0">
                <a:latin typeface="Times New Roman"/>
                <a:cs typeface="Times New Roman"/>
              </a:rPr>
              <a:t>relé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sobrecarga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térmico.</a:t>
            </a:r>
          </a:p>
          <a:p>
            <a:pPr marL="553085" indent="-229235">
              <a:lnSpc>
                <a:spcPts val="1430"/>
              </a:lnSpc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Figura</a:t>
            </a: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130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dirty="0">
                <a:latin typeface="Times New Roman"/>
                <a:cs typeface="Times New Roman"/>
              </a:rPr>
              <a:t> motores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 </a:t>
            </a:r>
            <a:r>
              <a:rPr sz="1200" spc="-5" dirty="0">
                <a:latin typeface="Times New Roman"/>
                <a:cs typeface="Times New Roman"/>
              </a:rPr>
              <a:t>CV. </a:t>
            </a: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motor.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07786" y="1240790"/>
            <a:ext cx="5759450" cy="5464175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08065" y="877569"/>
            <a:ext cx="5473065" cy="1139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40665" indent="-228600" algn="just">
              <a:buFont typeface="Symbol"/>
              <a:buChar char=""/>
              <a:tabLst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131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5" dirty="0">
                <a:latin typeface="Times New Roman"/>
                <a:cs typeface="Times New Roman"/>
              </a:rPr>
              <a:t>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motores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 CV. Con </a:t>
            </a:r>
            <a:r>
              <a:rPr sz="1200" spc="-5" dirty="0">
                <a:latin typeface="Times New Roman"/>
                <a:cs typeface="Times New Roman"/>
              </a:rPr>
              <a:t>protección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motor.</a:t>
            </a:r>
          </a:p>
          <a:p>
            <a:pPr marL="240665" marR="6985" indent="-228600" algn="just">
              <a:lnSpc>
                <a:spcPct val="96200"/>
              </a:lnSpc>
              <a:spcBef>
                <a:spcPts val="80"/>
              </a:spcBef>
              <a:buFont typeface="Symbol"/>
              <a:buChar char=""/>
              <a:tabLst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132</a:t>
            </a:r>
            <a:r>
              <a:rPr sz="1200" dirty="0">
                <a:latin typeface="Times New Roman"/>
                <a:cs typeface="Times New Roman"/>
              </a:rPr>
              <a:t>: ciento ochenta tubos </a:t>
            </a:r>
            <a:r>
              <a:rPr sz="1200" spc="-5" dirty="0">
                <a:latin typeface="Times New Roman"/>
                <a:cs typeface="Times New Roman"/>
              </a:rPr>
              <a:t>fluorescentes, </a:t>
            </a:r>
            <a:r>
              <a:rPr sz="1200" dirty="0">
                <a:latin typeface="Times New Roman"/>
                <a:cs typeface="Times New Roman"/>
              </a:rPr>
              <a:t>de 36 W cada tubo. </a:t>
            </a:r>
            <a:r>
              <a:rPr sz="1200" dirty="0" err="1">
                <a:latin typeface="Times New Roman"/>
                <a:cs typeface="Times New Roman"/>
              </a:rPr>
              <a:t>Utilizando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circuito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final “carga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reserva”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definiendo </a:t>
            </a:r>
            <a:r>
              <a:rPr sz="1200" dirty="0">
                <a:latin typeface="Times New Roman"/>
                <a:cs typeface="Times New Roman"/>
              </a:rPr>
              <a:t>la intensidad </a:t>
            </a:r>
            <a:r>
              <a:rPr sz="1200" spc="-5" dirty="0" err="1">
                <a:latin typeface="Times New Roman"/>
                <a:cs typeface="Times New Roman"/>
              </a:rPr>
              <a:t>calculada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anteriormente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180 tubos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1,8.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3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7758" y="7429881"/>
            <a:ext cx="16217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128: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50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CV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06236" y="2283586"/>
            <a:ext cx="5153660" cy="503936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132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7759" y="6405753"/>
            <a:ext cx="16198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129: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 20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CV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ejemplo.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5444" y="1240789"/>
            <a:ext cx="5144135" cy="505841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3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38135" y="6416421"/>
            <a:ext cx="16992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130: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8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CV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ejemplo.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6236" y="1269999"/>
            <a:ext cx="5153660" cy="503936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134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38135" y="6387465"/>
            <a:ext cx="16992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131: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motor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3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CV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ejemplo.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5444" y="1240790"/>
            <a:ext cx="5144135" cy="5048885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3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4" y="4930267"/>
            <a:ext cx="578231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132: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fluorescentes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499"/>
              </a:lnSpc>
              <a:spcBef>
                <a:spcPts val="860"/>
              </a:spcBef>
            </a:pPr>
            <a:r>
              <a:rPr sz="1200" spc="-5" dirty="0">
                <a:latin typeface="Times New Roman"/>
                <a:cs typeface="Times New Roman"/>
              </a:rPr>
              <a:t>Ahora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queda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seleccionar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modo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operación,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uno,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tener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alimentación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emergencia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ver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133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0756" y="1269999"/>
            <a:ext cx="4953000" cy="356235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136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82945" y="5251830"/>
            <a:ext cx="5861685" cy="3803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180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133: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modos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operación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 dirty="0">
              <a:latin typeface="Times New Roman"/>
              <a:cs typeface="Times New Roman"/>
            </a:endParaRPr>
          </a:p>
          <a:p>
            <a:pPr marL="25400" marR="70485" algn="just">
              <a:lnSpc>
                <a:spcPct val="103299"/>
              </a:lnSpc>
              <a:spcBef>
                <a:spcPts val="875"/>
              </a:spcBef>
            </a:pPr>
            <a:r>
              <a:rPr sz="1200" spc="-5" dirty="0">
                <a:latin typeface="Times New Roman"/>
                <a:cs typeface="Times New Roman"/>
              </a:rPr>
              <a:t>Por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último,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queda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completo,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mensajes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puedan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salir</a:t>
            </a:r>
            <a:r>
              <a:rPr sz="1200" spc="-5" dirty="0">
                <a:latin typeface="Times New Roman"/>
                <a:cs typeface="Times New Roman"/>
              </a:rPr>
              <a:t>. Es usual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salgan mensajes informativos que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deben preocupar, pero si </a:t>
            </a:r>
            <a:r>
              <a:rPr sz="1200" spc="-5" dirty="0" err="1">
                <a:latin typeface="Times New Roman"/>
                <a:cs typeface="Times New Roman"/>
              </a:rPr>
              <a:t>los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mensajes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son </a:t>
            </a:r>
            <a:r>
              <a:rPr sz="1200" spc="-5" dirty="0">
                <a:latin typeface="Times New Roman"/>
                <a:cs typeface="Times New Roman"/>
              </a:rPr>
              <a:t>errores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imposibilidad </a:t>
            </a:r>
            <a:r>
              <a:rPr sz="1200" dirty="0">
                <a:latin typeface="Times New Roman"/>
                <a:cs typeface="Times New Roman"/>
              </a:rPr>
              <a:t>de dimensionamiento de algún </a:t>
            </a:r>
            <a:r>
              <a:rPr sz="1200" spc="-5" dirty="0">
                <a:latin typeface="Times New Roman"/>
                <a:cs typeface="Times New Roman"/>
              </a:rPr>
              <a:t>elemento, esto ocasionará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dirty="0" smtClean="0">
                <a:latin typeface="Times New Roman"/>
                <a:cs typeface="Times New Roman"/>
              </a:rPr>
              <a:t>se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tenga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corregir algún parámetro del </a:t>
            </a:r>
            <a:r>
              <a:rPr sz="1200" dirty="0">
                <a:latin typeface="Times New Roman"/>
                <a:cs typeface="Times New Roman"/>
              </a:rPr>
              <a:t>diseño para poder </a:t>
            </a:r>
            <a:r>
              <a:rPr sz="1200" spc="-5" dirty="0">
                <a:latin typeface="Times New Roman"/>
                <a:cs typeface="Times New Roman"/>
              </a:rPr>
              <a:t>calcular completamente el </a:t>
            </a:r>
            <a:r>
              <a:rPr sz="1200" spc="-5" dirty="0" err="1" smtClean="0">
                <a:latin typeface="Times New Roman"/>
                <a:cs typeface="Times New Roman"/>
              </a:rPr>
              <a:t>circuito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endParaRPr sz="1200" dirty="0">
              <a:latin typeface="Times New Roman"/>
              <a:cs typeface="Times New Roman"/>
            </a:endParaRPr>
          </a:p>
          <a:p>
            <a:pPr marL="25400" marR="74295" algn="just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protección </a:t>
            </a:r>
            <a:r>
              <a:rPr sz="1200" dirty="0">
                <a:latin typeface="Times New Roman"/>
                <a:cs typeface="Times New Roman"/>
              </a:rPr>
              <a:t>adicional,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puesto </a:t>
            </a:r>
            <a:r>
              <a:rPr sz="1200" spc="-5" dirty="0">
                <a:latin typeface="Times New Roman"/>
                <a:cs typeface="Times New Roman"/>
              </a:rPr>
              <a:t>descargadores en </a:t>
            </a:r>
            <a:r>
              <a:rPr sz="1200" dirty="0">
                <a:latin typeface="Times New Roman"/>
                <a:cs typeface="Times New Roman"/>
              </a:rPr>
              <a:t>todos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cuadros de la </a:t>
            </a:r>
            <a:r>
              <a:rPr sz="1200" spc="-5" dirty="0" err="1">
                <a:latin typeface="Times New Roman"/>
                <a:cs typeface="Times New Roman"/>
              </a:rPr>
              <a:t>instalación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Por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otra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parte,</a:t>
            </a:r>
            <a:r>
              <a:rPr sz="1200" dirty="0">
                <a:latin typeface="Times New Roman"/>
                <a:cs typeface="Times New Roman"/>
              </a:rPr>
              <a:t> daba</a:t>
            </a:r>
            <a:r>
              <a:rPr sz="1200" spc="-5" dirty="0">
                <a:latin typeface="Times New Roman"/>
                <a:cs typeface="Times New Roman"/>
              </a:rPr>
              <a:t> dos</a:t>
            </a:r>
            <a:r>
              <a:rPr sz="1200" dirty="0">
                <a:latin typeface="Times New Roman"/>
                <a:cs typeface="Times New Roman"/>
              </a:rPr>
              <a:t> problemas </a:t>
            </a:r>
            <a:r>
              <a:rPr sz="1200" spc="-5" dirty="0">
                <a:latin typeface="Times New Roman"/>
                <a:cs typeface="Times New Roman"/>
              </a:rPr>
              <a:t>tras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cálculo:</a:t>
            </a:r>
            <a:endParaRPr sz="1200" dirty="0">
              <a:latin typeface="Times New Roman"/>
              <a:cs typeface="Times New Roman"/>
            </a:endParaRPr>
          </a:p>
          <a:p>
            <a:pPr marL="565785" marR="68580" indent="-228600" algn="just">
              <a:lnSpc>
                <a:spcPct val="95900"/>
              </a:lnSpc>
              <a:spcBef>
                <a:spcPts val="994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Problema con el </a:t>
            </a:r>
            <a:r>
              <a:rPr sz="1200" dirty="0">
                <a:latin typeface="Times New Roman"/>
                <a:cs typeface="Times New Roman"/>
              </a:rPr>
              <a:t>motor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50 </a:t>
            </a:r>
            <a:r>
              <a:rPr sz="1200" spc="-5" dirty="0">
                <a:latin typeface="Times New Roman"/>
                <a:cs typeface="Times New Roman"/>
              </a:rPr>
              <a:t>CV, “máximo </a:t>
            </a:r>
            <a:r>
              <a:rPr sz="1200" dirty="0">
                <a:latin typeface="Times New Roman"/>
                <a:cs typeface="Times New Roman"/>
              </a:rPr>
              <a:t>tiempo de </a:t>
            </a:r>
            <a:r>
              <a:rPr sz="1200" spc="-5" dirty="0">
                <a:latin typeface="Times New Roman"/>
                <a:cs typeface="Times New Roman"/>
              </a:rPr>
              <a:t>desconexión </a:t>
            </a:r>
            <a:r>
              <a:rPr sz="1200" dirty="0">
                <a:latin typeface="Times New Roman"/>
                <a:cs typeface="Times New Roman"/>
              </a:rPr>
              <a:t>1 para </a:t>
            </a:r>
            <a:r>
              <a:rPr sz="1200" spc="-5" dirty="0" err="1" smtClean="0">
                <a:latin typeface="Times New Roman"/>
                <a:cs typeface="Times New Roman"/>
              </a:rPr>
              <a:t>protección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contra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shock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acuerdo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IEC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60364-4-41.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Protección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suplementaria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equipotencial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requerida”, esto se soluciona </a:t>
            </a:r>
            <a:r>
              <a:rPr sz="1200" dirty="0">
                <a:latin typeface="Times New Roman"/>
                <a:cs typeface="Times New Roman"/>
              </a:rPr>
              <a:t>seleccionando </a:t>
            </a:r>
            <a:r>
              <a:rPr sz="1200" spc="-5" dirty="0">
                <a:latin typeface="Times New Roman"/>
                <a:cs typeface="Times New Roman"/>
              </a:rPr>
              <a:t>el circuito </a:t>
            </a:r>
            <a:r>
              <a:rPr sz="1200" dirty="0">
                <a:latin typeface="Times New Roman"/>
                <a:cs typeface="Times New Roman"/>
              </a:rPr>
              <a:t>problemático,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venta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propiedades,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objetivo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cálculo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“protección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backup</a:t>
            </a:r>
            <a:r>
              <a:rPr sz="1200" spc="-5" dirty="0" smtClean="0">
                <a:latin typeface="Times New Roman"/>
                <a:cs typeface="Times New Roman"/>
              </a:rPr>
              <a:t>”,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esta </a:t>
            </a:r>
            <a:r>
              <a:rPr sz="1200" dirty="0">
                <a:latin typeface="Times New Roman"/>
                <a:cs typeface="Times New Roman"/>
              </a:rPr>
              <a:t>manera se pasa al </a:t>
            </a:r>
            <a:r>
              <a:rPr sz="1200" spc="-5" dirty="0">
                <a:latin typeface="Times New Roman"/>
                <a:cs typeface="Times New Roman"/>
              </a:rPr>
              <a:t>criterio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filiación </a:t>
            </a:r>
            <a:r>
              <a:rPr sz="1200" spc="-5" dirty="0">
                <a:latin typeface="Times New Roman"/>
                <a:cs typeface="Times New Roman"/>
              </a:rPr>
              <a:t>explicado en el anterior </a:t>
            </a:r>
            <a:r>
              <a:rPr sz="1200" dirty="0">
                <a:latin typeface="Times New Roman"/>
                <a:cs typeface="Times New Roman"/>
              </a:rPr>
              <a:t>capítulo. </a:t>
            </a:r>
            <a:r>
              <a:rPr sz="1200" spc="-5" dirty="0" err="1" smtClean="0">
                <a:latin typeface="Times New Roman"/>
                <a:cs typeface="Times New Roman"/>
              </a:rPr>
              <a:t>Ver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 smtClean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134.</a:t>
            </a:r>
            <a:endParaRPr sz="1200" dirty="0">
              <a:latin typeface="Times New Roman"/>
              <a:cs typeface="Times New Roman"/>
            </a:endParaRPr>
          </a:p>
          <a:p>
            <a:pPr marL="565785" marR="69215" indent="-228600" algn="just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66420" algn="l"/>
              </a:tabLst>
            </a:pPr>
            <a:r>
              <a:rPr sz="1200" spc="-5" dirty="0">
                <a:latin typeface="Times New Roman"/>
                <a:cs typeface="Times New Roman"/>
              </a:rPr>
              <a:t>Problema </a:t>
            </a:r>
            <a:r>
              <a:rPr sz="1200" dirty="0">
                <a:latin typeface="Times New Roman"/>
                <a:cs typeface="Times New Roman"/>
              </a:rPr>
              <a:t>de caída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tensión superior a la </a:t>
            </a:r>
            <a:r>
              <a:rPr sz="1200" spc="-5" dirty="0">
                <a:latin typeface="Times New Roman"/>
                <a:cs typeface="Times New Roman"/>
              </a:rPr>
              <a:t>establecida como </a:t>
            </a:r>
            <a:r>
              <a:rPr sz="1200" dirty="0">
                <a:latin typeface="Times New Roman"/>
                <a:cs typeface="Times New Roman"/>
              </a:rPr>
              <a:t>máximo (6,5 % de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secundario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transformador),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conexión </a:t>
            </a:r>
            <a:r>
              <a:rPr sz="1200" dirty="0">
                <a:latin typeface="Times New Roman"/>
                <a:cs typeface="Times New Roman"/>
              </a:rPr>
              <a:t>entre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cuadro </a:t>
            </a:r>
            <a:r>
              <a:rPr sz="1200" spc="-5" dirty="0">
                <a:latin typeface="Times New Roman"/>
                <a:cs typeface="Times New Roman"/>
              </a:rPr>
              <a:t>“B”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dirty="0" err="1" smtClean="0">
                <a:latin typeface="Times New Roman"/>
                <a:cs typeface="Times New Roman"/>
              </a:rPr>
              <a:t>los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motores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CV.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soluciona,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seleccionando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conexión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cambiando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sección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conductor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fase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1,5 </a:t>
            </a:r>
            <a:r>
              <a:rPr sz="1200" spc="5" dirty="0">
                <a:latin typeface="Times New Roman"/>
                <a:cs typeface="Times New Roman"/>
              </a:rPr>
              <a:t>mm</a:t>
            </a:r>
            <a:r>
              <a:rPr sz="1200" spc="7" baseline="31250" dirty="0">
                <a:latin typeface="Times New Roman"/>
                <a:cs typeface="Times New Roman"/>
              </a:rPr>
              <a:t>2 </a:t>
            </a:r>
            <a:r>
              <a:rPr sz="1200" dirty="0">
                <a:latin typeface="Times New Roman"/>
                <a:cs typeface="Times New Roman"/>
              </a:rPr>
              <a:t>a 2,5 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Aparecerá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candado </a:t>
            </a:r>
            <a:r>
              <a:rPr sz="1200" dirty="0">
                <a:latin typeface="Times New Roman"/>
                <a:cs typeface="Times New Roman"/>
              </a:rPr>
              <a:t>sobre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 err="1">
                <a:latin typeface="Times New Roman"/>
                <a:cs typeface="Times New Roman"/>
              </a:rPr>
              <a:t>conexión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indicando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ese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elemento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parámetros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“a</a:t>
            </a:r>
            <a:r>
              <a:rPr sz="1200" spc="-5" dirty="0">
                <a:latin typeface="Times New Roman"/>
                <a:cs typeface="Times New Roman"/>
              </a:rPr>
              <a:t> mano”.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1011" y="1240789"/>
            <a:ext cx="4950714" cy="391414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3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55308" y="3957954"/>
            <a:ext cx="5426710" cy="840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935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134: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tipos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coordinación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en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SImaris,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ejemplo.</a:t>
            </a:r>
            <a:endParaRPr sz="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75"/>
              </a:spcBef>
            </a:pPr>
            <a:r>
              <a:rPr sz="1200" spc="-5" dirty="0">
                <a:latin typeface="Times New Roman"/>
                <a:cs typeface="Times New Roman"/>
              </a:rPr>
              <a:t>Se vuelve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calcular el circuito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en esta </a:t>
            </a:r>
            <a:r>
              <a:rPr sz="1200" dirty="0">
                <a:latin typeface="Times New Roman"/>
                <a:cs typeface="Times New Roman"/>
              </a:rPr>
              <a:t>ocasión </a:t>
            </a:r>
            <a:r>
              <a:rPr sz="1200" spc="5" dirty="0">
                <a:latin typeface="Times New Roman"/>
                <a:cs typeface="Times New Roman"/>
              </a:rPr>
              <a:t>ya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hay </a:t>
            </a:r>
            <a:r>
              <a:rPr sz="1200" spc="5" dirty="0">
                <a:latin typeface="Times New Roman"/>
                <a:cs typeface="Times New Roman"/>
              </a:rPr>
              <a:t>ningún </a:t>
            </a:r>
            <a:r>
              <a:rPr sz="1200" spc="-5" dirty="0">
                <a:latin typeface="Times New Roman"/>
                <a:cs typeface="Times New Roman"/>
              </a:rPr>
              <a:t>mensaje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error,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tanto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calculado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correctamente.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5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135</a:t>
            </a:r>
            <a:r>
              <a:rPr sz="1200" spc="-3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cómo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queda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“CG”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dirty="0">
                <a:latin typeface="Times New Roman"/>
                <a:cs typeface="Times New Roman"/>
              </a:rPr>
              <a:t> los </a:t>
            </a:r>
            <a:r>
              <a:rPr sz="1200" spc="-5" dirty="0">
                <a:latin typeface="Times New Roman"/>
                <a:cs typeface="Times New Roman"/>
              </a:rPr>
              <a:t>circuitos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finales</a:t>
            </a:r>
            <a:r>
              <a:rPr sz="1200" spc="-5" dirty="0">
                <a:latin typeface="Times New Roman"/>
                <a:cs typeface="Times New Roman"/>
              </a:rPr>
              <a:t> (motores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fluorescentes).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7786" y="1269999"/>
            <a:ext cx="5759450" cy="258191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340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609600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339" y="694436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138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0510" y="694436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89752" y="6946392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5"/>
                </a:lnTo>
                <a:lnTo>
                  <a:pt x="8929116" y="6095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84055" y="5069586"/>
            <a:ext cx="15411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135: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unifilar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ejemplo.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6279" y="1191768"/>
            <a:ext cx="8833012" cy="3741534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6211"/>
            <a:ext cx="5787390" cy="6199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556260" marR="5080" lvl="1" indent="-274320">
              <a:lnSpc>
                <a:spcPct val="103600"/>
              </a:lnSpc>
              <a:buFont typeface="Times New Roman"/>
              <a:buAutoNum type="arabicPeriod" startAt="2"/>
              <a:tabLst>
                <a:tab pos="599440" algn="l"/>
                <a:tab pos="1943735" algn="l"/>
                <a:tab pos="2458720" algn="l"/>
                <a:tab pos="3331845" algn="l"/>
                <a:tab pos="4466590" algn="l"/>
                <a:tab pos="4981575" algn="l"/>
              </a:tabLst>
            </a:pPr>
            <a:r>
              <a:rPr sz="1400" b="1" dirty="0">
                <a:latin typeface="Times New Roman"/>
                <a:cs typeface="Times New Roman"/>
              </a:rPr>
              <a:t>RESO</a:t>
            </a:r>
            <a:r>
              <a:rPr sz="1400" b="1" spc="-15" dirty="0">
                <a:latin typeface="Times New Roman"/>
                <a:cs typeface="Times New Roman"/>
              </a:rPr>
              <a:t>L</a:t>
            </a:r>
            <a:r>
              <a:rPr sz="1400" b="1" spc="-10" dirty="0">
                <a:latin typeface="Times New Roman"/>
                <a:cs typeface="Times New Roman"/>
              </a:rPr>
              <a:t>UC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15" dirty="0">
                <a:latin typeface="Times New Roman"/>
                <a:cs typeface="Times New Roman"/>
              </a:rPr>
              <a:t>Ó</a:t>
            </a:r>
            <a:r>
              <a:rPr sz="1400" b="1" dirty="0">
                <a:latin typeface="Times New Roman"/>
                <a:cs typeface="Times New Roman"/>
              </a:rPr>
              <a:t>N	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dirty="0">
                <a:latin typeface="Times New Roman"/>
                <a:cs typeface="Times New Roman"/>
              </a:rPr>
              <a:t>EL	</a:t>
            </a:r>
            <a:r>
              <a:rPr sz="1400" b="1" spc="-10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RI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R	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J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10" dirty="0">
                <a:latin typeface="Times New Roman"/>
                <a:cs typeface="Times New Roman"/>
              </a:rPr>
              <a:t>IC</a:t>
            </a:r>
            <a:r>
              <a:rPr sz="1400" b="1" dirty="0">
                <a:latin typeface="Times New Roman"/>
                <a:cs typeface="Times New Roman"/>
              </a:rPr>
              <a:t>IO	DEL	</a:t>
            </a:r>
            <a:r>
              <a:rPr sz="1400" b="1" dirty="0" smtClean="0">
                <a:latin typeface="Times New Roman"/>
                <a:cs typeface="Times New Roman"/>
              </a:rPr>
              <a:t>DE</a:t>
            </a:r>
            <a:r>
              <a:rPr sz="1400" b="1" spc="-15" dirty="0" smtClean="0">
                <a:latin typeface="Times New Roman"/>
                <a:cs typeface="Times New Roman"/>
              </a:rPr>
              <a:t>S</a:t>
            </a:r>
            <a:r>
              <a:rPr sz="1400" b="1" spc="20" dirty="0" smtClean="0">
                <a:latin typeface="Times New Roman"/>
                <a:cs typeface="Times New Roman"/>
              </a:rPr>
              <a:t>A</a:t>
            </a:r>
            <a:r>
              <a:rPr sz="1400" b="1" spc="-10" dirty="0" smtClean="0">
                <a:latin typeface="Times New Roman"/>
                <a:cs typeface="Times New Roman"/>
              </a:rPr>
              <a:t>FÍ</a:t>
            </a:r>
            <a:r>
              <a:rPr sz="1400" b="1" dirty="0" smtClean="0">
                <a:latin typeface="Times New Roman"/>
                <a:cs typeface="Times New Roman"/>
              </a:rPr>
              <a:t>O</a:t>
            </a:r>
            <a:r>
              <a:rPr lang="es-ES" sz="1400" b="1" dirty="0" smtClean="0"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SIMARIS </a:t>
            </a:r>
            <a:r>
              <a:rPr sz="1400" b="1" spc="-5" dirty="0">
                <a:latin typeface="Times New Roman"/>
                <a:cs typeface="Times New Roman"/>
              </a:rPr>
              <a:t>(FASE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CLASIFICATORIA)</a:t>
            </a:r>
            <a:endParaRPr sz="1400" dirty="0">
              <a:latin typeface="Times New Roman"/>
              <a:cs typeface="Times New Roman"/>
            </a:endParaRPr>
          </a:p>
          <a:p>
            <a:pPr lvl="1">
              <a:spcBef>
                <a:spcPts val="50"/>
              </a:spcBef>
              <a:buFont typeface="Times New Roman"/>
              <a:buAutoNum type="arabicPeriod" startAt="2"/>
            </a:pPr>
            <a:endParaRPr sz="2000" dirty="0">
              <a:latin typeface="Times New Roman"/>
              <a:cs typeface="Times New Roman"/>
            </a:endParaRPr>
          </a:p>
          <a:p>
            <a:pPr marL="899160" lvl="2" indent="-346710">
              <a:buFont typeface="Times New Roman"/>
              <a:buAutoNum type="arabicPeriod"/>
              <a:tabLst>
                <a:tab pos="899794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ENUNCIADO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10795" algn="just">
              <a:lnSpc>
                <a:spcPct val="103299"/>
              </a:lnSpc>
              <a:spcBef>
                <a:spcPts val="795"/>
              </a:spcBef>
            </a:pPr>
            <a:r>
              <a:rPr sz="1200" dirty="0">
                <a:latin typeface="Times New Roman"/>
                <a:cs typeface="Times New Roman"/>
              </a:rPr>
              <a:t>El objetivo de </a:t>
            </a:r>
            <a:r>
              <a:rPr sz="1200" spc="-5" dirty="0">
                <a:latin typeface="Times New Roman"/>
                <a:cs typeface="Times New Roman"/>
              </a:rPr>
              <a:t>este ejercicio consiste en </a:t>
            </a:r>
            <a:r>
              <a:rPr sz="1200" dirty="0">
                <a:latin typeface="Times New Roman"/>
                <a:cs typeface="Times New Roman"/>
              </a:rPr>
              <a:t>dimensionar </a:t>
            </a:r>
            <a:r>
              <a:rPr sz="1200" spc="-5" dirty="0">
                <a:latin typeface="Times New Roman"/>
                <a:cs typeface="Times New Roman"/>
              </a:rPr>
              <a:t>correctamente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dirty="0" err="1">
                <a:latin typeface="Times New Roman"/>
                <a:cs typeface="Times New Roman"/>
              </a:rPr>
              <a:t>infraestructura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eléctrica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edificio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descrito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mediante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software</a:t>
            </a:r>
            <a:r>
              <a:rPr sz="1200" spc="-5" dirty="0">
                <a:latin typeface="Times New Roman"/>
                <a:cs typeface="Times New Roman"/>
              </a:rPr>
              <a:t> 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Design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(licencia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básica).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55"/>
              </a:spcBef>
            </a:pPr>
            <a:r>
              <a:rPr sz="1200" b="1" spc="-5" dirty="0">
                <a:latin typeface="Times New Roman"/>
                <a:cs typeface="Times New Roman"/>
              </a:rPr>
              <a:t>Consideraciones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Previas</a:t>
            </a:r>
            <a:endParaRPr sz="12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3899"/>
              </a:lnSpc>
              <a:spcBef>
                <a:spcPts val="1085"/>
              </a:spcBef>
            </a:pPr>
            <a:r>
              <a:rPr sz="1200" spc="-5" dirty="0">
                <a:latin typeface="Times New Roman"/>
                <a:cs typeface="Times New Roman"/>
              </a:rPr>
              <a:t>Durante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ejecución del ejercicio, el archivo </a:t>
            </a:r>
            <a:r>
              <a:rPr sz="1200" dirty="0">
                <a:latin typeface="Times New Roman"/>
                <a:cs typeface="Times New Roman"/>
              </a:rPr>
              <a:t>deberá tener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nombre "Ejercicio". </a:t>
            </a:r>
            <a:r>
              <a:rPr sz="1200" spc="-5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 err="1">
                <a:latin typeface="Times New Roman"/>
                <a:cs typeface="Times New Roman"/>
              </a:rPr>
              <a:t>entrega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archivo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resultado</a:t>
            </a:r>
            <a:r>
              <a:rPr sz="1200" dirty="0">
                <a:latin typeface="Times New Roman"/>
                <a:cs typeface="Times New Roman"/>
              </a:rPr>
              <a:t> deberá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nombrado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asigne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cada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equipo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concursante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3800"/>
              </a:lnSpc>
              <a:spcBef>
                <a:spcPts val="785"/>
              </a:spcBef>
            </a:pPr>
            <a:r>
              <a:rPr sz="1200" dirty="0">
                <a:latin typeface="Times New Roman"/>
                <a:cs typeface="Times New Roman"/>
              </a:rPr>
              <a:t>Con </a:t>
            </a:r>
            <a:r>
              <a:rPr sz="1200" spc="-5" dirty="0">
                <a:latin typeface="Times New Roman"/>
                <a:cs typeface="Times New Roman"/>
              </a:rPr>
              <a:t>excepción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este </a:t>
            </a:r>
            <a:r>
              <a:rPr sz="1200" dirty="0">
                <a:latin typeface="Times New Roman"/>
                <a:cs typeface="Times New Roman"/>
              </a:rPr>
              <a:t>número, </a:t>
            </a:r>
            <a:r>
              <a:rPr sz="1200" spc="-5" dirty="0">
                <a:latin typeface="Times New Roman"/>
                <a:cs typeface="Times New Roman"/>
              </a:rPr>
              <a:t>los archivos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entreguen con los resultados del </a:t>
            </a:r>
            <a:r>
              <a:rPr sz="1200" spc="-5" dirty="0" err="1" smtClean="0">
                <a:latin typeface="Times New Roman"/>
                <a:cs typeface="Times New Roman"/>
              </a:rPr>
              <a:t>ejercicio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su evaluación </a:t>
            </a:r>
            <a:r>
              <a:rPr sz="1200" dirty="0">
                <a:latin typeface="Times New Roman"/>
                <a:cs typeface="Times New Roman"/>
              </a:rPr>
              <a:t>no podrán </a:t>
            </a:r>
            <a:r>
              <a:rPr sz="1200" spc="-5" dirty="0">
                <a:latin typeface="Times New Roman"/>
                <a:cs typeface="Times New Roman"/>
              </a:rPr>
              <a:t>contener </a:t>
            </a:r>
            <a:r>
              <a:rPr sz="1200" dirty="0">
                <a:latin typeface="Times New Roman"/>
                <a:cs typeface="Times New Roman"/>
              </a:rPr>
              <a:t>ninguna mención </a:t>
            </a:r>
            <a:r>
              <a:rPr sz="1200" spc="-5" dirty="0">
                <a:latin typeface="Times New Roman"/>
                <a:cs typeface="Times New Roman"/>
              </a:rPr>
              <a:t>en su </a:t>
            </a:r>
            <a:r>
              <a:rPr sz="1200" dirty="0">
                <a:latin typeface="Times New Roman"/>
                <a:cs typeface="Times New Roman"/>
              </a:rPr>
              <a:t>nombre que </a:t>
            </a:r>
            <a:r>
              <a:rPr sz="1200" spc="-5" dirty="0">
                <a:latin typeface="Times New Roman"/>
                <a:cs typeface="Times New Roman"/>
              </a:rPr>
              <a:t>pueda </a:t>
            </a:r>
            <a:r>
              <a:rPr sz="1200" dirty="0" err="1">
                <a:latin typeface="Times New Roman"/>
                <a:cs typeface="Times New Roman"/>
              </a:rPr>
              <a:t>identificar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equipo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concursante.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resultado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ejercicio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evaluado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exclusivamente 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fichero </a:t>
            </a:r>
            <a:r>
              <a:rPr sz="1200" spc="-5" dirty="0">
                <a:latin typeface="Times New Roman"/>
                <a:cs typeface="Times New Roman"/>
              </a:rPr>
              <a:t>entregado.</a:t>
            </a:r>
            <a:endParaRPr sz="1200" dirty="0">
              <a:latin typeface="Times New Roman"/>
              <a:cs typeface="Times New Roman"/>
            </a:endParaRPr>
          </a:p>
          <a:p>
            <a:pPr marL="553085" marR="71120" indent="-228600">
              <a:lnSpc>
                <a:spcPct val="110000"/>
              </a:lnSpc>
              <a:spcBef>
                <a:spcPts val="80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fichero</a:t>
            </a:r>
            <a:r>
              <a:rPr sz="1200" dirty="0">
                <a:latin typeface="Times New Roman"/>
                <a:cs typeface="Times New Roman"/>
              </a:rPr>
              <a:t> tipo </a:t>
            </a:r>
            <a:r>
              <a:rPr sz="1200" spc="-5" dirty="0">
                <a:latin typeface="Times New Roman"/>
                <a:cs typeface="Times New Roman"/>
              </a:rPr>
              <a:t>.sd</a:t>
            </a:r>
            <a:r>
              <a:rPr sz="1200" dirty="0">
                <a:latin typeface="Times New Roman"/>
                <a:cs typeface="Times New Roman"/>
              </a:rPr>
              <a:t> 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nombre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equipo concursante </a:t>
            </a:r>
            <a:r>
              <a:rPr sz="1200" spc="-5" dirty="0">
                <a:latin typeface="Times New Roman"/>
                <a:cs typeface="Times New Roman"/>
              </a:rPr>
              <a:t>(ejemplo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Equipo 1</a:t>
            </a:r>
            <a:r>
              <a:rPr sz="1200" dirty="0" smtClean="0">
                <a:latin typeface="Times New Roman"/>
                <a:cs typeface="Times New Roman"/>
              </a:rPr>
              <a:t>,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“</a:t>
            </a:r>
            <a:r>
              <a:rPr sz="1200" spc="-5" dirty="0">
                <a:latin typeface="Times New Roman"/>
                <a:cs typeface="Times New Roman"/>
              </a:rPr>
              <a:t>Equipo </a:t>
            </a:r>
            <a:r>
              <a:rPr sz="1200" dirty="0">
                <a:latin typeface="Times New Roman"/>
                <a:cs typeface="Times New Roman"/>
              </a:rPr>
              <a:t>1.sd”)</a:t>
            </a:r>
          </a:p>
          <a:p>
            <a:pPr marL="12700" marR="12065" algn="just">
              <a:lnSpc>
                <a:spcPct val="103499"/>
              </a:lnSpc>
              <a:spcBef>
                <a:spcPts val="108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eléctricos</a:t>
            </a:r>
            <a:r>
              <a:rPr sz="1200" dirty="0">
                <a:latin typeface="Times New Roman"/>
                <a:cs typeface="Times New Roman"/>
              </a:rPr>
              <a:t> 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considerarán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serán</a:t>
            </a:r>
            <a:r>
              <a:rPr sz="1200" dirty="0">
                <a:latin typeface="Times New Roman"/>
                <a:cs typeface="Times New Roman"/>
              </a:rPr>
              <a:t> 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cobre;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XLPE,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multipolares;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método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 y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corrección</a:t>
            </a:r>
            <a:r>
              <a:rPr sz="1200" dirty="0">
                <a:latin typeface="Times New Roman"/>
                <a:cs typeface="Times New Roman"/>
              </a:rPr>
              <a:t> total 1.</a:t>
            </a:r>
          </a:p>
          <a:p>
            <a:pPr marL="12700" marR="1016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Tanto los transformadores como los generadores deben ser dimensionados sin tener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cuenta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ninguna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reserva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potencia.</a:t>
            </a:r>
          </a:p>
          <a:p>
            <a:pPr marL="12700">
              <a:spcBef>
                <a:spcPts val="855"/>
              </a:spcBef>
            </a:pP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permitido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empleo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reserva:</a:t>
            </a:r>
            <a:endParaRPr sz="1200" dirty="0">
              <a:latin typeface="Times New Roman"/>
              <a:cs typeface="Times New Roman"/>
            </a:endParaRPr>
          </a:p>
          <a:p>
            <a:pPr marL="469265">
              <a:spcBef>
                <a:spcPts val="850"/>
              </a:spcBef>
            </a:pPr>
            <a:r>
              <a:rPr sz="1200" b="1" spc="-5" dirty="0">
                <a:latin typeface="Times New Roman"/>
                <a:cs typeface="Times New Roman"/>
              </a:rPr>
              <a:t>Datos del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Edificio</a:t>
            </a:r>
            <a:r>
              <a:rPr sz="1200" b="1" dirty="0">
                <a:latin typeface="Times New Roman"/>
                <a:cs typeface="Times New Roman"/>
              </a:rPr>
              <a:t> y de</a:t>
            </a:r>
            <a:r>
              <a:rPr sz="1200" b="1" spc="-5" dirty="0">
                <a:latin typeface="Times New Roman"/>
                <a:cs typeface="Times New Roman"/>
              </a:rPr>
              <a:t> los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Usos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3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27395" y="6646545"/>
            <a:ext cx="2892425" cy="2639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Datos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MT:</a:t>
            </a:r>
            <a:endParaRPr sz="1200">
              <a:latin typeface="Times New Roman"/>
              <a:cs typeface="Times New Roman"/>
            </a:endParaRPr>
          </a:p>
          <a:p>
            <a:pPr marL="299720" indent="-137795">
              <a:spcBef>
                <a:spcPts val="1040"/>
              </a:spcBef>
              <a:buFont typeface="Symbol"/>
              <a:buChar char=""/>
              <a:tabLst>
                <a:tab pos="300355" algn="l"/>
              </a:tabLst>
            </a:pPr>
            <a:r>
              <a:rPr spc="-7" baseline="4629" dirty="0">
                <a:latin typeface="Times New Roman"/>
                <a:cs typeface="Times New Roman"/>
              </a:rPr>
              <a:t>Tensión</a:t>
            </a:r>
            <a:r>
              <a:rPr spc="-1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nominal </a:t>
            </a:r>
            <a:r>
              <a:rPr baseline="4629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100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[kV]</a:t>
            </a:r>
            <a:endParaRPr baseline="4629">
              <a:latin typeface="Times New Roman"/>
              <a:cs typeface="Times New Roman"/>
            </a:endParaRPr>
          </a:p>
          <a:p>
            <a:pPr marL="299720" indent="-137795">
              <a:spcBef>
                <a:spcPts val="135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Máxima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[MVA]</a:t>
            </a:r>
            <a:endParaRPr sz="1200">
              <a:latin typeface="Times New Roman"/>
              <a:cs typeface="Times New Roman"/>
            </a:endParaRPr>
          </a:p>
          <a:p>
            <a:pPr marL="299720" indent="-137795">
              <a:spcBef>
                <a:spcPts val="24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-5" dirty="0">
                <a:latin typeface="Times New Roman"/>
                <a:cs typeface="Times New Roman"/>
              </a:rPr>
              <a:t> potencia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cortocircuito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[MVA]</a:t>
            </a:r>
            <a:endParaRPr sz="1200">
              <a:latin typeface="Times New Roman"/>
              <a:cs typeface="Times New Roman"/>
            </a:endParaRPr>
          </a:p>
          <a:p>
            <a:pPr marL="299720" indent="-137795">
              <a:spcBef>
                <a:spcPts val="229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Máxima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  <a:p>
            <a:pPr marL="299720" indent="-137795">
              <a:spcBef>
                <a:spcPts val="24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  <a:p>
            <a:pPr marL="391160">
              <a:spcBef>
                <a:spcPts val="1130"/>
              </a:spcBef>
            </a:pPr>
            <a:r>
              <a:rPr sz="1200" spc="-5" dirty="0">
                <a:latin typeface="Times New Roman"/>
                <a:cs typeface="Times New Roman"/>
              </a:rPr>
              <a:t>Datos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BT:</a:t>
            </a:r>
            <a:endParaRPr sz="1200">
              <a:latin typeface="Times New Roman"/>
              <a:cs typeface="Times New Roman"/>
            </a:endParaRPr>
          </a:p>
          <a:p>
            <a:pPr marL="299720" indent="-137795">
              <a:spcBef>
                <a:spcPts val="1045"/>
              </a:spcBef>
              <a:buFont typeface="Symbol"/>
              <a:buChar char=""/>
              <a:tabLst>
                <a:tab pos="300355" algn="l"/>
              </a:tabLst>
            </a:pPr>
            <a:r>
              <a:rPr spc="-7" baseline="4629" dirty="0">
                <a:latin typeface="Times New Roman"/>
                <a:cs typeface="Times New Roman"/>
              </a:rPr>
              <a:t>Tensión</a:t>
            </a:r>
            <a:r>
              <a:rPr spc="-15" baseline="4629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nominal </a:t>
            </a:r>
            <a:r>
              <a:rPr baseline="4629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100" dirty="0">
                <a:latin typeface="Times New Roman"/>
                <a:cs typeface="Times New Roman"/>
              </a:rPr>
              <a:t> </a:t>
            </a:r>
            <a:r>
              <a:rPr spc="-7" baseline="4629" dirty="0">
                <a:latin typeface="Times New Roman"/>
                <a:cs typeface="Times New Roman"/>
              </a:rPr>
              <a:t>[kV]</a:t>
            </a:r>
            <a:endParaRPr baseline="4629">
              <a:latin typeface="Times New Roman"/>
              <a:cs typeface="Times New Roman"/>
            </a:endParaRPr>
          </a:p>
          <a:p>
            <a:pPr marL="299720" indent="-137795">
              <a:spcBef>
                <a:spcPts val="13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dirty="0">
                <a:latin typeface="Times New Roman"/>
                <a:cs typeface="Times New Roman"/>
              </a:rPr>
              <a:t>Tipo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</a:t>
            </a:r>
            <a:endParaRPr sz="1200">
              <a:latin typeface="Times New Roman"/>
              <a:cs typeface="Times New Roman"/>
            </a:endParaRPr>
          </a:p>
          <a:p>
            <a:pPr marL="299720" indent="-137795">
              <a:spcBef>
                <a:spcPts val="24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5" dirty="0">
                <a:latin typeface="Calibri"/>
                <a:cs typeface="Calibri"/>
              </a:rPr>
              <a:t>Frecuencia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[Hz]</a:t>
            </a:r>
            <a:endParaRPr sz="1200">
              <a:latin typeface="Calibri"/>
              <a:cs typeface="Calibri"/>
            </a:endParaRPr>
          </a:p>
          <a:p>
            <a:pPr marL="299720" indent="-137795">
              <a:spcBef>
                <a:spcPts val="310"/>
              </a:spcBef>
              <a:buFont typeface="Symbol"/>
              <a:buChar char=""/>
              <a:tabLst>
                <a:tab pos="300355" algn="l"/>
              </a:tabLst>
            </a:pPr>
            <a:r>
              <a:rPr sz="1200" spc="-5" dirty="0">
                <a:latin typeface="Calibri"/>
                <a:cs typeface="Calibri"/>
              </a:rPr>
              <a:t>Tensión de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contacto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permitida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[V]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11028" y="6920865"/>
            <a:ext cx="609600" cy="108839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200" spc="-5" dirty="0">
                <a:latin typeface="Times New Roman"/>
                <a:cs typeface="Times New Roman"/>
              </a:rPr>
              <a:t>15kV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229"/>
              </a:spcBef>
            </a:pPr>
            <a:r>
              <a:rPr sz="1200" spc="-5" dirty="0">
                <a:latin typeface="Times New Roman"/>
                <a:cs typeface="Times New Roman"/>
              </a:rPr>
              <a:t>350MVA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240"/>
              </a:spcBef>
            </a:pPr>
            <a:r>
              <a:rPr sz="1200" spc="-5" dirty="0">
                <a:latin typeface="Times New Roman"/>
                <a:cs typeface="Times New Roman"/>
              </a:rPr>
              <a:t>200MVA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229"/>
              </a:spcBef>
            </a:pPr>
            <a:r>
              <a:rPr sz="1200" spc="-5" dirty="0">
                <a:latin typeface="Times New Roman"/>
                <a:cs typeface="Times New Roman"/>
              </a:rPr>
              <a:t>???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240"/>
              </a:spcBef>
            </a:pPr>
            <a:r>
              <a:rPr sz="1200" spc="-5" dirty="0">
                <a:latin typeface="Times New Roman"/>
                <a:cs typeface="Times New Roman"/>
              </a:rPr>
              <a:t>???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1028" y="8401050"/>
            <a:ext cx="364490" cy="110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200" dirty="0" smtClean="0">
                <a:latin typeface="Times New Roman"/>
                <a:cs typeface="Times New Roman"/>
              </a:rPr>
              <a:t>400V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T</a:t>
            </a:r>
            <a:r>
              <a:rPr sz="1200" spc="-5" dirty="0" smtClean="0">
                <a:latin typeface="Times New Roman"/>
                <a:cs typeface="Times New Roman"/>
              </a:rPr>
              <a:t>N-S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240"/>
              </a:spcBef>
            </a:pPr>
            <a:r>
              <a:rPr sz="1200" spc="-5" dirty="0">
                <a:latin typeface="Calibri"/>
                <a:cs typeface="Calibri"/>
              </a:rPr>
              <a:t>???</a:t>
            </a:r>
            <a:endParaRPr sz="1200" dirty="0">
              <a:latin typeface="Calibri"/>
              <a:cs typeface="Calibri"/>
            </a:endParaRPr>
          </a:p>
          <a:p>
            <a:pPr marL="12700" marR="42545">
              <a:lnSpc>
                <a:spcPct val="120800"/>
              </a:lnSpc>
              <a:spcBef>
                <a:spcPts val="10"/>
              </a:spcBef>
            </a:pPr>
            <a:r>
              <a:rPr sz="1200" spc="-5" dirty="0" smtClean="0">
                <a:latin typeface="Calibri"/>
                <a:cs typeface="Calibri"/>
              </a:rPr>
              <a:t>???</a:t>
            </a:r>
            <a:r>
              <a:rPr lang="es-ES" sz="1200" spc="-5" dirty="0" smtClean="0">
                <a:latin typeface="Calibri"/>
                <a:cs typeface="Calibri"/>
              </a:rPr>
              <a:t> </a:t>
            </a:r>
            <a:r>
              <a:rPr sz="1200" dirty="0" smtClean="0">
                <a:latin typeface="Calibri"/>
                <a:cs typeface="Calibri"/>
              </a:rPr>
              <a:t>4</a:t>
            </a:r>
            <a:r>
              <a:rPr sz="1200" spc="5" dirty="0" smtClean="0">
                <a:latin typeface="Calibri"/>
                <a:cs typeface="Calibri"/>
              </a:rPr>
              <a:t>5</a:t>
            </a:r>
            <a:r>
              <a:rPr sz="1200" spc="-5" dirty="0" smtClean="0">
                <a:latin typeface="Calibri"/>
                <a:cs typeface="Calibri"/>
              </a:rPr>
              <a:t>ºC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7761" y="9259010"/>
            <a:ext cx="2890520" cy="47053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1300" indent="-228600">
              <a:spcBef>
                <a:spcPts val="409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-5" dirty="0">
                <a:latin typeface="Calibri"/>
                <a:cs typeface="Calibri"/>
              </a:rPr>
              <a:t>Temperatura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ambiente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dispositivo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[ºC]</a:t>
            </a:r>
            <a:endParaRPr sz="1200">
              <a:latin typeface="Calibri"/>
              <a:cs typeface="Calibri"/>
            </a:endParaRPr>
          </a:p>
          <a:p>
            <a:pPr marL="241300" indent="-228600">
              <a:spcBef>
                <a:spcPts val="31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polos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68610" y="9521138"/>
            <a:ext cx="2266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???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2081" y="6053836"/>
            <a:ext cx="501014" cy="421639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429261"/>
            <a:ext cx="40017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140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52362" y="860807"/>
            <a:ext cx="3298825" cy="12998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66700" indent="-228600">
              <a:spcBef>
                <a:spcPts val="32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spc="-5" dirty="0">
                <a:latin typeface="Times New Roman"/>
                <a:cs typeface="Times New Roman"/>
              </a:rPr>
              <a:t>Detección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defecto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tierra</a:t>
            </a:r>
            <a:endParaRPr sz="1200">
              <a:latin typeface="Times New Roman"/>
              <a:cs typeface="Times New Roman"/>
            </a:endParaRPr>
          </a:p>
          <a:p>
            <a:pPr marL="266700" indent="-228600">
              <a:spcBef>
                <a:spcPts val="229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dirty="0">
                <a:latin typeface="Times New Roman"/>
                <a:cs typeface="Times New Roman"/>
              </a:rPr>
              <a:t>Punto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referencia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calculo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caída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  <a:p>
            <a:pPr marL="266700" indent="-228600">
              <a:spcBef>
                <a:spcPts val="24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spc="-5" dirty="0">
                <a:latin typeface="Times New Roman"/>
                <a:cs typeface="Times New Roman"/>
              </a:rPr>
              <a:t>Referencia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[%]</a:t>
            </a:r>
            <a:endParaRPr sz="1200">
              <a:latin typeface="Times New Roman"/>
              <a:cs typeface="Times New Roman"/>
            </a:endParaRPr>
          </a:p>
          <a:p>
            <a:pPr marL="266700" indent="-228600">
              <a:spcBef>
                <a:spcPts val="225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Máxima caída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permitida en</a:t>
            </a:r>
            <a:r>
              <a:rPr sz="1200" dirty="0">
                <a:latin typeface="Times New Roman"/>
                <a:cs typeface="Times New Roman"/>
              </a:rPr>
              <a:t> la </a:t>
            </a:r>
            <a:r>
              <a:rPr sz="1200" spc="-5" dirty="0">
                <a:latin typeface="Times New Roman"/>
                <a:cs typeface="Times New Roman"/>
              </a:rPr>
              <a:t>red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[%]</a:t>
            </a:r>
            <a:endParaRPr sz="1200">
              <a:latin typeface="Times New Roman"/>
              <a:cs typeface="Times New Roman"/>
            </a:endParaRPr>
          </a:p>
          <a:p>
            <a:pPr marL="266700" indent="-228600">
              <a:spcBef>
                <a:spcPts val="229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Máxima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  <a:p>
            <a:pPr marL="266700" indent="-228600">
              <a:spcBef>
                <a:spcPts val="240"/>
              </a:spcBef>
              <a:buFont typeface="Symbol"/>
              <a:buChar char=""/>
              <a:tabLst>
                <a:tab pos="266065" algn="l"/>
                <a:tab pos="266700" algn="l"/>
              </a:tabLst>
            </a:pP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[mm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Times New Roman"/>
                <a:cs typeface="Times New Roman"/>
              </a:rPr>
              <a:t>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11028" y="860807"/>
            <a:ext cx="1633220" cy="12998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200" spc="-5" dirty="0">
                <a:latin typeface="Times New Roman"/>
                <a:cs typeface="Times New Roman"/>
              </a:rPr>
              <a:t>???</a:t>
            </a:r>
            <a:endParaRPr sz="1200" dirty="0">
              <a:latin typeface="Times New Roman"/>
              <a:cs typeface="Times New Roman"/>
            </a:endParaRPr>
          </a:p>
          <a:p>
            <a:pPr marL="469900" marR="5080" indent="-457834">
              <a:lnSpc>
                <a:spcPts val="1680"/>
              </a:lnSpc>
              <a:spcBef>
                <a:spcPts val="85"/>
              </a:spcBef>
            </a:pPr>
            <a:r>
              <a:rPr sz="1200" spc="-5" dirty="0">
                <a:latin typeface="Times New Roman"/>
                <a:cs typeface="Times New Roman"/>
              </a:rPr>
              <a:t>Terminales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secundario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100</a:t>
            </a:r>
            <a:r>
              <a:rPr sz="1200" dirty="0">
                <a:latin typeface="Times New Roman"/>
                <a:cs typeface="Times New Roman"/>
              </a:rPr>
              <a:t>%</a:t>
            </a:r>
          </a:p>
          <a:p>
            <a:pPr marL="12700">
              <a:spcBef>
                <a:spcPts val="130"/>
              </a:spcBef>
            </a:pPr>
            <a:r>
              <a:rPr sz="1200" dirty="0">
                <a:latin typeface="Times New Roman"/>
                <a:cs typeface="Times New Roman"/>
              </a:rPr>
              <a:t>8%</a:t>
            </a:r>
          </a:p>
          <a:p>
            <a:pPr marL="12700">
              <a:spcBef>
                <a:spcPts val="229"/>
              </a:spcBef>
            </a:pPr>
            <a:r>
              <a:rPr sz="1200" spc="-5" dirty="0">
                <a:latin typeface="Times New Roman"/>
                <a:cs typeface="Times New Roman"/>
              </a:rPr>
              <a:t>???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240"/>
              </a:spcBef>
            </a:pPr>
            <a:r>
              <a:rPr sz="1200" spc="-5" dirty="0">
                <a:latin typeface="Times New Roman"/>
                <a:cs typeface="Times New Roman"/>
              </a:rPr>
              <a:t>???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5173" y="2279651"/>
            <a:ext cx="1513840" cy="8643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Criterio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coordinación</a:t>
            </a:r>
            <a:endParaRPr sz="1200" dirty="0">
              <a:latin typeface="Times New Roman"/>
              <a:cs typeface="Times New Roman"/>
            </a:endParaRPr>
          </a:p>
          <a:p>
            <a:pPr marL="12700" marR="470534" indent="40640">
              <a:lnSpc>
                <a:spcPts val="2580"/>
              </a:lnSpc>
              <a:buFont typeface="Symbol"/>
              <a:buChar char=""/>
              <a:tabLst>
                <a:tab pos="281940" algn="l"/>
                <a:tab pos="282575" algn="l"/>
              </a:tabLst>
            </a:pPr>
            <a:r>
              <a:rPr sz="1200" spc="-5" dirty="0" err="1" smtClean="0">
                <a:latin typeface="Times New Roman"/>
                <a:cs typeface="Times New Roman"/>
              </a:rPr>
              <a:t>Se</a:t>
            </a:r>
            <a:r>
              <a:rPr sz="1200" dirty="0" err="1" smtClean="0">
                <a:latin typeface="Times New Roman"/>
                <a:cs typeface="Times New Roman"/>
              </a:rPr>
              <a:t>le</a:t>
            </a:r>
            <a:r>
              <a:rPr sz="1200" spc="-10" dirty="0" err="1" smtClean="0">
                <a:latin typeface="Times New Roman"/>
                <a:cs typeface="Times New Roman"/>
              </a:rPr>
              <a:t>c</a:t>
            </a:r>
            <a:r>
              <a:rPr sz="1200" dirty="0" err="1" smtClean="0">
                <a:latin typeface="Times New Roman"/>
                <a:cs typeface="Times New Roman"/>
              </a:rPr>
              <a:t>tividad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Distancias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7762" y="3183762"/>
            <a:ext cx="95885" cy="874394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  <a:p>
            <a:pPr marL="12700">
              <a:spcBef>
                <a:spcPts val="229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  <a:p>
            <a:pPr marL="12700">
              <a:spcBef>
                <a:spcPts val="240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  <a:p>
            <a:pPr marL="12700">
              <a:spcBef>
                <a:spcPts val="229"/>
              </a:spcBef>
            </a:pPr>
            <a:r>
              <a:rPr sz="1200" dirty="0">
                <a:latin typeface="Symbol"/>
                <a:cs typeface="Symbol"/>
              </a:rPr>
              <a:t>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6361" y="3195954"/>
            <a:ext cx="1319530" cy="874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spc="-7" baseline="4629" dirty="0" err="1">
                <a:latin typeface="Times New Roman"/>
                <a:cs typeface="Times New Roman"/>
              </a:rPr>
              <a:t>L</a:t>
            </a:r>
            <a:r>
              <a:rPr sz="800" spc="-5" dirty="0" err="1">
                <a:latin typeface="Times New Roman"/>
                <a:cs typeface="Times New Roman"/>
              </a:rPr>
              <a:t>Cuadro_MT</a:t>
            </a:r>
            <a:r>
              <a:rPr sz="700" spc="-5" dirty="0" err="1">
                <a:latin typeface="Wingdings"/>
                <a:cs typeface="Wingdings"/>
              </a:rPr>
              <a:t></a:t>
            </a:r>
            <a:r>
              <a:rPr sz="800" spc="-5" dirty="0" err="1" smtClean="0">
                <a:latin typeface="Times New Roman"/>
                <a:cs typeface="Times New Roman"/>
              </a:rPr>
              <a:t>Transformador</a:t>
            </a:r>
            <a:r>
              <a:rPr lang="es-ES" sz="800" spc="-5" dirty="0" smtClean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L</a:t>
            </a:r>
            <a:r>
              <a:rPr sz="800" spc="-5" dirty="0" err="1" smtClean="0">
                <a:latin typeface="Times New Roman"/>
                <a:cs typeface="Times New Roman"/>
              </a:rPr>
              <a:t>Transformador</a:t>
            </a:r>
            <a:r>
              <a:rPr sz="700" spc="-5" dirty="0" err="1">
                <a:latin typeface="Wingdings"/>
                <a:cs typeface="Wingdings"/>
              </a:rPr>
              <a:t></a:t>
            </a:r>
            <a:r>
              <a:rPr sz="800" spc="-5" dirty="0" err="1" smtClean="0">
                <a:latin typeface="Times New Roman"/>
                <a:cs typeface="Times New Roman"/>
              </a:rPr>
              <a:t>Cuadro_BT</a:t>
            </a:r>
            <a:r>
              <a:rPr lang="es-ES" sz="800" spc="-5" dirty="0" smtClean="0">
                <a:latin typeface="Times New Roman"/>
                <a:cs typeface="Times New Roman"/>
              </a:rPr>
              <a:t> </a:t>
            </a:r>
            <a:r>
              <a:rPr spc="-7" baseline="4629" dirty="0" err="1" smtClean="0">
                <a:latin typeface="Times New Roman"/>
                <a:cs typeface="Times New Roman"/>
              </a:rPr>
              <a:t>L</a:t>
            </a:r>
            <a:r>
              <a:rPr sz="800" spc="-5" dirty="0" err="1" smtClean="0">
                <a:latin typeface="Times New Roman"/>
                <a:cs typeface="Times New Roman"/>
              </a:rPr>
              <a:t>Generador</a:t>
            </a:r>
            <a:r>
              <a:rPr sz="700" spc="-5" dirty="0" err="1">
                <a:latin typeface="Wingdings"/>
                <a:cs typeface="Wingdings"/>
              </a:rPr>
              <a:t></a:t>
            </a:r>
            <a:r>
              <a:rPr sz="800" spc="-5" dirty="0" err="1" smtClean="0">
                <a:latin typeface="Times New Roman"/>
                <a:cs typeface="Times New Roman"/>
              </a:rPr>
              <a:t>Cuadro_BT</a:t>
            </a:r>
            <a:r>
              <a:rPr lang="es-ES" sz="800" spc="-5" dirty="0" smtClean="0">
                <a:latin typeface="Times New Roman"/>
                <a:cs typeface="Times New Roman"/>
              </a:rPr>
              <a:t> </a:t>
            </a:r>
            <a:r>
              <a:rPr spc="-7" baseline="4629" dirty="0" smtClean="0">
                <a:latin typeface="Times New Roman"/>
                <a:cs typeface="Times New Roman"/>
              </a:rPr>
              <a:t>L</a:t>
            </a:r>
            <a:r>
              <a:rPr sz="800" spc="-5" dirty="0" smtClean="0">
                <a:latin typeface="Times New Roman"/>
                <a:cs typeface="Times New Roman"/>
              </a:rPr>
              <a:t>Cuadro_BT</a:t>
            </a:r>
            <a:r>
              <a:rPr sz="700" spc="-5" dirty="0">
                <a:latin typeface="Wingdings"/>
                <a:cs typeface="Wingdings"/>
              </a:rPr>
              <a:t></a:t>
            </a:r>
            <a:r>
              <a:rPr sz="800" spc="-5" dirty="0">
                <a:latin typeface="Times New Roman"/>
                <a:cs typeface="Times New Roman"/>
              </a:rPr>
              <a:t>Cuadro_P0</a:t>
            </a: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81976" y="3183762"/>
            <a:ext cx="334645" cy="874394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200" dirty="0">
                <a:latin typeface="Times New Roman"/>
                <a:cs typeface="Times New Roman"/>
              </a:rPr>
              <a:t>20 m</a:t>
            </a:r>
          </a:p>
          <a:p>
            <a:pPr marL="12700">
              <a:spcBef>
                <a:spcPts val="229"/>
              </a:spcBef>
            </a:pPr>
            <a:r>
              <a:rPr sz="1200" dirty="0">
                <a:latin typeface="Times New Roman"/>
                <a:cs typeface="Times New Roman"/>
              </a:rPr>
              <a:t>15 m</a:t>
            </a:r>
          </a:p>
          <a:p>
            <a:pPr marL="12700" marR="5080">
              <a:lnSpc>
                <a:spcPct val="115799"/>
              </a:lnSpc>
              <a:spcBef>
                <a:spcPts val="10"/>
              </a:spcBef>
            </a:pPr>
            <a:r>
              <a:rPr sz="1200" dirty="0">
                <a:latin typeface="Times New Roman"/>
                <a:cs typeface="Times New Roman"/>
              </a:rPr>
              <a:t>15 </a:t>
            </a:r>
            <a:r>
              <a:rPr sz="1200" dirty="0" smtClean="0">
                <a:latin typeface="Times New Roman"/>
                <a:cs typeface="Times New Roman"/>
              </a:rPr>
              <a:t>m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25m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5644" y="4177411"/>
            <a:ext cx="5783580" cy="260032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simplificar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cálculos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considerará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finales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estarán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separados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del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Cuadro_Planta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distancia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25 </a:t>
            </a:r>
            <a:r>
              <a:rPr sz="1200" spc="-5" dirty="0">
                <a:latin typeface="Times New Roman"/>
                <a:cs typeface="Times New Roman"/>
              </a:rPr>
              <a:t>metros.</a:t>
            </a:r>
            <a:endParaRPr sz="1200" dirty="0">
              <a:latin typeface="Times New Roman"/>
              <a:cs typeface="Times New Roman"/>
            </a:endParaRPr>
          </a:p>
          <a:p>
            <a:pPr marL="12700" marR="7620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Planta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estarán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distancia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metros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línea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distribución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principal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edificio.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6350">
              <a:lnSpc>
                <a:spcPct val="104200"/>
              </a:lnSpc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cualquier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distancia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esté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determinada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datos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generales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indicados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5" dirty="0">
                <a:latin typeface="Times New Roman"/>
                <a:cs typeface="Times New Roman"/>
              </a:rPr>
              <a:t> distancia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cables</a:t>
            </a:r>
            <a:r>
              <a:rPr sz="1200" dirty="0">
                <a:latin typeface="Times New Roman"/>
                <a:cs typeface="Times New Roman"/>
              </a:rPr>
              <a:t> de 5 metros.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Descripción del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Edificio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1150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edificio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constituido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subterráneas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(3) 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sobre suelo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(4+1).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08064" y="6798945"/>
            <a:ext cx="2368550" cy="8782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0665" indent="-228600">
              <a:spcBef>
                <a:spcPts val="34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</a:rPr>
              <a:t>Distancia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plantas</a:t>
            </a:r>
            <a:r>
              <a:rPr sz="1200" dirty="0">
                <a:latin typeface="Times New Roman"/>
                <a:cs typeface="Times New Roman"/>
              </a:rPr>
              <a:t> sobre</a:t>
            </a:r>
            <a:r>
              <a:rPr sz="1200" spc="-5" dirty="0">
                <a:latin typeface="Times New Roman"/>
                <a:cs typeface="Times New Roman"/>
              </a:rPr>
              <a:t> suelo</a:t>
            </a:r>
            <a:endParaRPr sz="1200">
              <a:latin typeface="Times New Roman"/>
              <a:cs typeface="Times New Roman"/>
            </a:endParaRPr>
          </a:p>
          <a:p>
            <a:pPr marL="240665" indent="-228600">
              <a:spcBef>
                <a:spcPts val="24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</a:rPr>
              <a:t>Distancia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subterráneas</a:t>
            </a:r>
            <a:endParaRPr sz="1200">
              <a:latin typeface="Times New Roman"/>
              <a:cs typeface="Times New Roman"/>
            </a:endParaRPr>
          </a:p>
          <a:p>
            <a:pPr marL="240665" indent="-228600">
              <a:spcBef>
                <a:spcPts val="22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</a:rPr>
              <a:t>Coeficiente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utilización</a:t>
            </a:r>
            <a:endParaRPr sz="1200">
              <a:latin typeface="Times New Roman"/>
              <a:cs typeface="Times New Roman"/>
            </a:endParaRPr>
          </a:p>
          <a:p>
            <a:pPr marL="240665" indent="-228600">
              <a:spcBef>
                <a:spcPts val="24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-5" dirty="0">
                <a:latin typeface="Times New Roman"/>
                <a:cs typeface="Times New Roman"/>
              </a:rPr>
              <a:t>Cos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Phi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6629" y="6798945"/>
            <a:ext cx="372745" cy="8782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200" dirty="0">
                <a:latin typeface="Times New Roman"/>
                <a:cs typeface="Times New Roman"/>
              </a:rPr>
              <a:t>3,5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</a:p>
          <a:p>
            <a:pPr marL="12700" marR="157480">
              <a:lnSpc>
                <a:spcPct val="115799"/>
              </a:lnSpc>
              <a:spcBef>
                <a:spcPts val="10"/>
              </a:spcBef>
            </a:pPr>
            <a:r>
              <a:rPr sz="1200" dirty="0" smtClean="0">
                <a:latin typeface="Times New Roman"/>
                <a:cs typeface="Times New Roman"/>
              </a:rPr>
              <a:t>3m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245"/>
              </a:spcBef>
            </a:pPr>
            <a:r>
              <a:rPr sz="1200" dirty="0">
                <a:latin typeface="Times New Roman"/>
                <a:cs typeface="Times New Roman"/>
              </a:rPr>
              <a:t>0,85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6212"/>
            <a:ext cx="5785485" cy="859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 marR="7620">
              <a:lnSpc>
                <a:spcPct val="103299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Como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referencia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cálculo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instalar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planta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considerada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indicado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tabla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4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117436" y="1380998"/>
          <a:ext cx="2800985" cy="11170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2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2692">
                <a:tc>
                  <a:txBody>
                    <a:bodyPr/>
                    <a:lstStyle/>
                    <a:p>
                      <a:pPr marL="68580">
                        <a:lnSpc>
                          <a:spcPts val="141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Tabla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Potencias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3520">
                        <a:lnSpc>
                          <a:spcPts val="141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[W/m</a:t>
                      </a:r>
                      <a:r>
                        <a:rPr sz="1200" spc="-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403"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Uso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Normal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Emergencia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Aligerado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Normal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intensivo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403"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Crítico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595645" y="2491486"/>
            <a:ext cx="5781675" cy="6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7: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tabla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potencias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ejercicio1.</a:t>
            </a:r>
            <a:endParaRPr sz="9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875"/>
              </a:spcBef>
            </a:pP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considerar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dirty="0">
                <a:latin typeface="Times New Roman"/>
                <a:cs typeface="Times New Roman"/>
              </a:rPr>
              <a:t> por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cada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área</a:t>
            </a:r>
            <a:r>
              <a:rPr sz="1200" dirty="0">
                <a:latin typeface="Times New Roman"/>
                <a:cs typeface="Times New Roman"/>
              </a:rPr>
              <a:t> con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agrupada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según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tipo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alimentación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[Normal],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[Emergencia]</a:t>
            </a:r>
            <a:r>
              <a:rPr sz="1200" dirty="0">
                <a:latin typeface="Times New Roman"/>
                <a:cs typeface="Times New Roman"/>
              </a:rPr>
              <a:t>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[Seguridad]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área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estudio.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454113" y="3425062"/>
          <a:ext cx="4058918" cy="6033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2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10489">
                        <a:lnSpc>
                          <a:spcPts val="1380"/>
                        </a:lnSpc>
                      </a:pP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Asistencia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Social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Administración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Salas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Zonas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paso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HVAC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8595" marR="60325" indent="126364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225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kW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 marR="59055" algn="just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07645">
                        <a:lnSpc>
                          <a:spcPts val="1380"/>
                        </a:lnSpc>
                      </a:pP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Hospit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li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zac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ión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Área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Técnica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Zonas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 marR="60325" indent="-76200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[130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 marR="59055" algn="just">
                        <a:lnSpc>
                          <a:spcPts val="138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8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865">
                        <a:lnSpc>
                          <a:spcPct val="95900"/>
                        </a:lnSpc>
                        <a:tabLst>
                          <a:tab pos="1092200" algn="l"/>
                        </a:tabLst>
                      </a:pP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Laboratorio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Cuidados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intensivos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fe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rmería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curas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Ingreso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 marR="26289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Salas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Zonas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238760" marR="60325" algn="just">
                        <a:lnSpc>
                          <a:spcPct val="959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[175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665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155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305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312420" marR="59055" indent="40640" algn="just">
                        <a:lnSpc>
                          <a:spcPct val="95900"/>
                        </a:lnSpc>
                      </a:pP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Crítico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Crítico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62890">
                        <a:lnSpc>
                          <a:spcPts val="1380"/>
                        </a:lnSpc>
                      </a:pP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Radiología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Quirófanos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Comedor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Salas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Zonas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 marR="60325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[450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720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130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 marR="59055" indent="142875" algn="r">
                        <a:lnSpc>
                          <a:spcPts val="1380"/>
                        </a:lnSpc>
                      </a:pP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Crítico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Crítico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 err="1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ntensivo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Normal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27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62890">
                        <a:lnSpc>
                          <a:spcPct val="95900"/>
                        </a:lnSpc>
                      </a:pP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Recepción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Admisión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Consultas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Salas</a:t>
                      </a:r>
                      <a:r>
                        <a:rPr sz="1200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Zonas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 marR="60325" algn="just">
                        <a:lnSpc>
                          <a:spcPct val="959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[185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185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930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 marR="59055" algn="just">
                        <a:lnSpc>
                          <a:spcPct val="9590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sz="1200" spc="-10" dirty="0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mal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2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Parking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 marR="26289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Salas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Lavandería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Generadores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Seguridad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 marR="60325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[700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spc="7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30kW]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 marR="59055" indent="42545" algn="r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spc="-20" dirty="0" err="1" smtClean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nte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sivo</a:t>
                      </a:r>
                      <a:r>
                        <a:rPr lang="es-ES" sz="12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Alige</a:t>
                      </a:r>
                      <a:r>
                        <a:rPr sz="1200" spc="-10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do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Parking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[1400m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Normal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30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Parking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[1400m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Normal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162647" y="9422080"/>
            <a:ext cx="26492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 8: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superficies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y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modos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funcionamiento.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142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28052" y="6789802"/>
            <a:ext cx="15208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136: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hospital 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7162" y="1018993"/>
            <a:ext cx="5596255" cy="566311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6212"/>
            <a:ext cx="5786120" cy="6198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dirty="0">
              <a:latin typeface="Times New Roman"/>
              <a:cs typeface="Times New Roman"/>
            </a:endParaRPr>
          </a:p>
          <a:p>
            <a:pPr marL="899160" lvl="2" indent="-346710">
              <a:spcBef>
                <a:spcPts val="5"/>
              </a:spcBef>
              <a:buFont typeface="Times New Roman"/>
              <a:buAutoNum type="arabicPeriod" startAt="2"/>
              <a:tabLst>
                <a:tab pos="899794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PLANTEAMIENTO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DEL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EJERCICIO</a:t>
            </a:r>
            <a:endParaRPr sz="1200" dirty="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eriod" startAt="2"/>
            </a:pPr>
            <a:endParaRPr sz="13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299"/>
              </a:lnSpc>
              <a:spcBef>
                <a:spcPts val="795"/>
              </a:spcBef>
            </a:pP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realizar es </a:t>
            </a:r>
            <a:r>
              <a:rPr sz="1200" dirty="0">
                <a:latin typeface="Times New Roman"/>
                <a:cs typeface="Times New Roman"/>
              </a:rPr>
              <a:t>un hospital </a:t>
            </a:r>
            <a:r>
              <a:rPr sz="1200" spc="-5" dirty="0">
                <a:latin typeface="Times New Roman"/>
                <a:cs typeface="Times New Roman"/>
              </a:rPr>
              <a:t>con tres </a:t>
            </a:r>
            <a:r>
              <a:rPr sz="1200" dirty="0">
                <a:latin typeface="Times New Roman"/>
                <a:cs typeface="Times New Roman"/>
              </a:rPr>
              <a:t>plantas </a:t>
            </a:r>
            <a:r>
              <a:rPr sz="1200" spc="-5" dirty="0">
                <a:latin typeface="Times New Roman"/>
                <a:cs typeface="Times New Roman"/>
              </a:rPr>
              <a:t>subterráneas, </a:t>
            </a:r>
            <a:r>
              <a:rPr sz="1200" dirty="0">
                <a:latin typeface="Times New Roman"/>
                <a:cs typeface="Times New Roman"/>
              </a:rPr>
              <a:t>y cuatro </a:t>
            </a:r>
            <a:r>
              <a:rPr sz="1200" spc="-5" dirty="0">
                <a:latin typeface="Times New Roman"/>
                <a:cs typeface="Times New Roman"/>
              </a:rPr>
              <a:t>alturas. </a:t>
            </a:r>
            <a:r>
              <a:rPr sz="1200" spc="-5" dirty="0" err="1">
                <a:latin typeface="Times New Roman"/>
                <a:cs typeface="Times New Roman"/>
              </a:rPr>
              <a:t>Por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la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propia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naturaleza del </a:t>
            </a:r>
            <a:r>
              <a:rPr sz="1200" dirty="0">
                <a:latin typeface="Times New Roman"/>
                <a:cs typeface="Times New Roman"/>
              </a:rPr>
              <a:t>complejo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necesario </a:t>
            </a:r>
            <a:r>
              <a:rPr sz="1200" spc="-5" dirty="0">
                <a:latin typeface="Times New Roman"/>
                <a:cs typeface="Times New Roman"/>
              </a:rPr>
              <a:t>realizar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instalación con </a:t>
            </a:r>
            <a:r>
              <a:rPr sz="1200" dirty="0">
                <a:latin typeface="Times New Roman"/>
                <a:cs typeface="Times New Roman"/>
              </a:rPr>
              <a:t>sistemas de </a:t>
            </a:r>
            <a:r>
              <a:rPr sz="1200" spc="-5" dirty="0" err="1" smtClean="0">
                <a:latin typeface="Times New Roman"/>
                <a:cs typeface="Times New Roman"/>
              </a:rPr>
              <a:t>respaldo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alimentación,</a:t>
            </a:r>
            <a:r>
              <a:rPr sz="1200" dirty="0">
                <a:latin typeface="Times New Roman"/>
                <a:cs typeface="Times New Roman"/>
              </a:rPr>
              <a:t> mediante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uno 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varios </a:t>
            </a:r>
            <a:r>
              <a:rPr sz="1200" spc="-5" dirty="0">
                <a:latin typeface="Times New Roman"/>
                <a:cs typeface="Times New Roman"/>
              </a:rPr>
              <a:t>generadores.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afrontar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ejercicio,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mejor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colgarán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realizar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tabla </a:t>
            </a:r>
            <a:r>
              <a:rPr sz="1200" spc="-5" dirty="0">
                <a:latin typeface="Times New Roman"/>
                <a:cs typeface="Times New Roman"/>
              </a:rPr>
              <a:t>con las </a:t>
            </a:r>
            <a:r>
              <a:rPr sz="1200" dirty="0">
                <a:latin typeface="Times New Roman"/>
                <a:cs typeface="Times New Roman"/>
              </a:rPr>
              <a:t>potencias que </a:t>
            </a:r>
            <a:r>
              <a:rPr sz="1200" spc="-5" dirty="0">
                <a:latin typeface="Times New Roman"/>
                <a:cs typeface="Times New Roman"/>
              </a:rPr>
              <a:t>consume cada carga. Después </a:t>
            </a:r>
            <a:r>
              <a:rPr sz="1200" dirty="0">
                <a:latin typeface="Times New Roman"/>
                <a:cs typeface="Times New Roman"/>
              </a:rPr>
              <a:t>solo </a:t>
            </a:r>
            <a:r>
              <a:rPr sz="1200" spc="-5" dirty="0">
                <a:latin typeface="Times New Roman"/>
                <a:cs typeface="Times New Roman"/>
              </a:rPr>
              <a:t>quedará </a:t>
            </a:r>
            <a:r>
              <a:rPr sz="1200" dirty="0">
                <a:latin typeface="Times New Roman"/>
                <a:cs typeface="Times New Roman"/>
              </a:rPr>
              <a:t>ir </a:t>
            </a:r>
            <a:r>
              <a:rPr sz="1200" spc="-5" dirty="0" err="1">
                <a:latin typeface="Times New Roman"/>
                <a:cs typeface="Times New Roman"/>
              </a:rPr>
              <a:t>dibujando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esquema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unifilar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características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particulares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zona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instalación.</a:t>
            </a:r>
            <a:endParaRPr sz="12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3400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 van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organizar los </a:t>
            </a:r>
            <a:r>
              <a:rPr sz="1200" dirty="0">
                <a:latin typeface="Times New Roman"/>
                <a:cs typeface="Times New Roman"/>
              </a:rPr>
              <a:t>cuadros por </a:t>
            </a:r>
            <a:r>
              <a:rPr sz="1200" spc="-5" dirty="0">
                <a:latin typeface="Times New Roman"/>
                <a:cs typeface="Times New Roman"/>
              </a:rPr>
              <a:t>plantas, </a:t>
            </a:r>
            <a:r>
              <a:rPr sz="1200" dirty="0">
                <a:latin typeface="Times New Roman"/>
                <a:cs typeface="Times New Roman"/>
              </a:rPr>
              <a:t>y además </a:t>
            </a:r>
            <a:r>
              <a:rPr sz="1200" spc="-5" dirty="0">
                <a:latin typeface="Times New Roman"/>
                <a:cs typeface="Times New Roman"/>
              </a:rPr>
              <a:t>habrá </a:t>
            </a:r>
            <a:r>
              <a:rPr sz="1200" dirty="0">
                <a:latin typeface="Times New Roman"/>
                <a:cs typeface="Times New Roman"/>
              </a:rPr>
              <a:t>cuadros </a:t>
            </a:r>
            <a:r>
              <a:rPr sz="1200" spc="-5" dirty="0">
                <a:latin typeface="Times New Roman"/>
                <a:cs typeface="Times New Roman"/>
              </a:rPr>
              <a:t>“duplicados” es decir,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cuadro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 la </a:t>
            </a:r>
            <a:r>
              <a:rPr sz="1200" spc="-5" dirty="0">
                <a:latin typeface="Times New Roman"/>
                <a:cs typeface="Times New Roman"/>
              </a:rPr>
              <a:t>alimentación normal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parte alimentada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suministro eléctrico </a:t>
            </a:r>
            <a:r>
              <a:rPr sz="1200" spc="-5" dirty="0" err="1">
                <a:latin typeface="Times New Roman"/>
                <a:cs typeface="Times New Roman"/>
              </a:rPr>
              <a:t>desde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red </a:t>
            </a:r>
            <a:r>
              <a:rPr sz="1200" spc="-5" dirty="0">
                <a:latin typeface="Times New Roman"/>
                <a:cs typeface="Times New Roman"/>
              </a:rPr>
              <a:t>general. Y el </a:t>
            </a:r>
            <a:r>
              <a:rPr sz="1200" dirty="0">
                <a:latin typeface="Times New Roman"/>
                <a:cs typeface="Times New Roman"/>
              </a:rPr>
              <a:t>mismo </a:t>
            </a:r>
            <a:r>
              <a:rPr sz="1200" spc="-5" dirty="0">
                <a:latin typeface="Times New Roman"/>
                <a:cs typeface="Times New Roman"/>
              </a:rPr>
              <a:t>cuadro alimentado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generador con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potencia </a:t>
            </a:r>
            <a:r>
              <a:rPr sz="1200" dirty="0" err="1">
                <a:latin typeface="Times New Roman"/>
                <a:cs typeface="Times New Roman"/>
              </a:rPr>
              <a:t>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reducida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debido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funcionamiento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consumos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diferentes.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899160" lvl="2" indent="-346710">
              <a:buFont typeface="Times New Roman"/>
              <a:buAutoNum type="arabicPeriod" startAt="3"/>
              <a:tabLst>
                <a:tab pos="899794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DEFINICIÓN</a:t>
            </a:r>
            <a:r>
              <a:rPr sz="12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DEL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PROYECTO</a:t>
            </a:r>
            <a:endParaRPr sz="1200" dirty="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eriod" startAt="3"/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Las figuras siguientes muestran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configuración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parámetros seleccionados para </a:t>
            </a:r>
            <a:r>
              <a:rPr sz="1200" spc="5" dirty="0" smtClean="0">
                <a:latin typeface="Times New Roman"/>
                <a:cs typeface="Times New Roman"/>
              </a:rPr>
              <a:t>media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dirty="0">
                <a:latin typeface="Times New Roman"/>
                <a:cs typeface="Times New Roman"/>
              </a:rPr>
              <a:t>baja tensión, muchos </a:t>
            </a:r>
            <a:r>
              <a:rPr sz="1200" spc="-5" dirty="0">
                <a:latin typeface="Times New Roman"/>
                <a:cs typeface="Times New Roman"/>
              </a:rPr>
              <a:t>forman </a:t>
            </a:r>
            <a:r>
              <a:rPr sz="1200" dirty="0">
                <a:latin typeface="Times New Roman"/>
                <a:cs typeface="Times New Roman"/>
              </a:rPr>
              <a:t>parte de </a:t>
            </a:r>
            <a:r>
              <a:rPr sz="1200" spc="-5" dirty="0">
                <a:latin typeface="Times New Roman"/>
                <a:cs typeface="Times New Roman"/>
              </a:rPr>
              <a:t>los datos aportados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spc="-5" dirty="0" err="1">
                <a:latin typeface="Times New Roman"/>
                <a:cs typeface="Times New Roman"/>
              </a:rPr>
              <a:t>enunciado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otros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hay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seleccionarlos por </a:t>
            </a:r>
            <a:r>
              <a:rPr sz="1200" spc="-5" dirty="0">
                <a:latin typeface="Times New Roman"/>
                <a:cs typeface="Times New Roman"/>
              </a:rPr>
              <a:t>cuenta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propia.</a:t>
            </a:r>
            <a:endParaRPr sz="1200" dirty="0">
              <a:latin typeface="Times New Roman"/>
              <a:cs typeface="Times New Roman"/>
            </a:endParaRPr>
          </a:p>
          <a:p>
            <a:pPr marL="1198245" lvl="3" indent="-501015">
              <a:spcBef>
                <a:spcPts val="850"/>
              </a:spcBef>
              <a:buAutoNum type="arabicPeriod"/>
              <a:tabLst>
                <a:tab pos="119888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PARÁMETROS DE </a:t>
            </a:r>
            <a:r>
              <a:rPr sz="1200" b="1" dirty="0">
                <a:latin typeface="Times New Roman"/>
                <a:cs typeface="Times New Roman"/>
              </a:rPr>
              <a:t>MEDIA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32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Los parámetros </a:t>
            </a:r>
            <a:r>
              <a:rPr sz="1200" dirty="0">
                <a:latin typeface="Times New Roman"/>
                <a:cs typeface="Times New Roman"/>
              </a:rPr>
              <a:t>marcados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rojo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137 </a:t>
            </a:r>
            <a:r>
              <a:rPr sz="1200" spc="-5" dirty="0">
                <a:latin typeface="Times New Roman"/>
                <a:cs typeface="Times New Roman"/>
              </a:rPr>
              <a:t>son aquellos </a:t>
            </a:r>
            <a:r>
              <a:rPr sz="1200" dirty="0">
                <a:latin typeface="Times New Roman"/>
                <a:cs typeface="Times New Roman"/>
              </a:rPr>
              <a:t>que no </a:t>
            </a:r>
            <a:r>
              <a:rPr sz="1200" spc="-5" dirty="0">
                <a:latin typeface="Times New Roman"/>
                <a:cs typeface="Times New Roman"/>
              </a:rPr>
              <a:t>vienen recogidos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enunciado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hay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-5" dirty="0">
                <a:latin typeface="Times New Roman"/>
                <a:cs typeface="Times New Roman"/>
              </a:rPr>
              <a:t> seleccionar.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 han elegido los </a:t>
            </a:r>
            <a:r>
              <a:rPr sz="1200" dirty="0">
                <a:latin typeface="Times New Roman"/>
                <a:cs typeface="Times New Roman"/>
              </a:rPr>
              <a:t>valores máximo y mínimo </a:t>
            </a:r>
            <a:r>
              <a:rPr sz="1200" spc="-5" dirty="0">
                <a:latin typeface="Times New Roman"/>
                <a:cs typeface="Times New Roman"/>
              </a:rPr>
              <a:t>disponibles para </a:t>
            </a:r>
            <a:r>
              <a:rPr sz="1200" dirty="0">
                <a:latin typeface="Times New Roman"/>
                <a:cs typeface="Times New Roman"/>
              </a:rPr>
              <a:t>la máxima y la </a:t>
            </a:r>
            <a:r>
              <a:rPr sz="1200" dirty="0" err="1">
                <a:latin typeface="Times New Roman"/>
                <a:cs typeface="Times New Roman"/>
              </a:rPr>
              <a:t>mínima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sección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conductor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respectivamente,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así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evita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acotar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demasía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estos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provocar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caídas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tensión</a:t>
            </a:r>
            <a:r>
              <a:rPr sz="1200" dirty="0">
                <a:latin typeface="Times New Roman"/>
                <a:cs typeface="Times New Roman"/>
              </a:rPr>
              <a:t> no </a:t>
            </a:r>
            <a:r>
              <a:rPr sz="1200" spc="-5" dirty="0">
                <a:latin typeface="Times New Roman"/>
                <a:cs typeface="Times New Roman"/>
              </a:rPr>
              <a:t>admisibles.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4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64755" y="7814310"/>
            <a:ext cx="24453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137: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parámetros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8358379"/>
            <a:ext cx="5782310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7.2.3.2.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PARÁMETROS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BAJA TENSIÓN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  <a:spcBef>
                <a:spcPts val="79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parámetros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marcados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rojo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2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138</a:t>
            </a:r>
            <a:r>
              <a:rPr sz="1200" spc="2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aquellos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vienen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recogidos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enunciado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seleccionar.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continuación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justifican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seleccionados.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7786" y="6644640"/>
            <a:ext cx="5759450" cy="1071626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9261"/>
            <a:ext cx="5783580" cy="33964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 marL="553085" indent="-229235" algn="just">
              <a:spcBef>
                <a:spcPts val="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Frecuencia:</a:t>
            </a:r>
            <a:r>
              <a:rPr sz="1200" dirty="0">
                <a:latin typeface="Times New Roman"/>
                <a:cs typeface="Times New Roman"/>
              </a:rPr>
              <a:t> 50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Hz,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supner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proyecto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hacer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Europa.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 algn="just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Tensión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contacto permitida: </a:t>
            </a:r>
            <a:r>
              <a:rPr sz="1200" dirty="0">
                <a:latin typeface="Times New Roman"/>
                <a:cs typeface="Times New Roman"/>
              </a:rPr>
              <a:t>50 </a:t>
            </a:r>
            <a:r>
              <a:rPr sz="1200" spc="-5" dirty="0">
                <a:latin typeface="Times New Roman"/>
                <a:cs typeface="Times New Roman"/>
              </a:rPr>
              <a:t>V,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normal recogida en el </a:t>
            </a:r>
            <a:r>
              <a:rPr sz="1200" dirty="0">
                <a:latin typeface="Times New Roman"/>
                <a:cs typeface="Times New Roman"/>
              </a:rPr>
              <a:t>RBT </a:t>
            </a:r>
            <a:r>
              <a:rPr sz="1200" spc="-5" dirty="0">
                <a:latin typeface="Times New Roman"/>
                <a:cs typeface="Times New Roman"/>
              </a:rPr>
              <a:t>como se </a:t>
            </a:r>
            <a:r>
              <a:rPr sz="1200" dirty="0">
                <a:latin typeface="Times New Roman"/>
                <a:cs typeface="Times New Roman"/>
              </a:rPr>
              <a:t>vió </a:t>
            </a:r>
            <a:r>
              <a:rPr sz="1200" dirty="0" err="1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ejemplo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anterior. </a:t>
            </a:r>
            <a:r>
              <a:rPr sz="1200" dirty="0">
                <a:latin typeface="Times New Roman"/>
                <a:cs typeface="Times New Roman"/>
              </a:rPr>
              <a:t>Podría </a:t>
            </a:r>
            <a:r>
              <a:rPr sz="1200" spc="-5" dirty="0">
                <a:latin typeface="Times New Roman"/>
                <a:cs typeface="Times New Roman"/>
              </a:rPr>
              <a:t>ser </a:t>
            </a:r>
            <a:r>
              <a:rPr sz="1200" dirty="0">
                <a:latin typeface="Times New Roman"/>
                <a:cs typeface="Times New Roman"/>
              </a:rPr>
              <a:t>de 24 </a:t>
            </a:r>
            <a:r>
              <a:rPr sz="1200" spc="-5" dirty="0">
                <a:latin typeface="Times New Roman"/>
                <a:cs typeface="Times New Roman"/>
              </a:rPr>
              <a:t>V en </a:t>
            </a:r>
            <a:r>
              <a:rPr sz="1200" dirty="0">
                <a:latin typeface="Times New Roman"/>
                <a:cs typeface="Times New Roman"/>
              </a:rPr>
              <a:t>local o </a:t>
            </a:r>
            <a:r>
              <a:rPr sz="1200" spc="-5" dirty="0">
                <a:latin typeface="Times New Roman"/>
                <a:cs typeface="Times New Roman"/>
              </a:rPr>
              <a:t>emplazamiento </a:t>
            </a:r>
            <a:r>
              <a:rPr sz="1200" dirty="0">
                <a:latin typeface="Times New Roman"/>
                <a:cs typeface="Times New Roman"/>
              </a:rPr>
              <a:t>conductor </a:t>
            </a:r>
            <a:r>
              <a:rPr sz="1200" spc="-5" dirty="0" err="1">
                <a:latin typeface="Times New Roman"/>
                <a:cs typeface="Times New Roman"/>
              </a:rPr>
              <a:t>según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reglamento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53085" marR="6985" indent="-228600" algn="just">
              <a:lnSpc>
                <a:spcPts val="1380"/>
              </a:lnSpc>
              <a:spcBef>
                <a:spcPts val="8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Número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polos: 4 polos </a:t>
            </a:r>
            <a:r>
              <a:rPr sz="1200" spc="-5" dirty="0">
                <a:latin typeface="Times New Roman"/>
                <a:cs typeface="Times New Roman"/>
              </a:rPr>
              <a:t>preferentemente,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5" dirty="0">
                <a:latin typeface="Times New Roman"/>
                <a:cs typeface="Times New Roman"/>
              </a:rPr>
              <a:t>va </a:t>
            </a:r>
            <a:r>
              <a:rPr sz="1200" dirty="0">
                <a:latin typeface="Times New Roman"/>
                <a:cs typeface="Times New Roman"/>
              </a:rPr>
              <a:t>a tener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cuenta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neutro </a:t>
            </a:r>
            <a:r>
              <a:rPr sz="1200" spc="-5" dirty="0" err="1">
                <a:latin typeface="Times New Roman"/>
                <a:cs typeface="Times New Roman"/>
              </a:rPr>
              <a:t>siempre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además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 se </a:t>
            </a:r>
            <a:r>
              <a:rPr sz="1200" dirty="0">
                <a:latin typeface="Times New Roman"/>
                <a:cs typeface="Times New Roman"/>
              </a:rPr>
              <a:t>dice </a:t>
            </a:r>
            <a:r>
              <a:rPr sz="1200" spc="-5" dirty="0">
                <a:latin typeface="Times New Roman"/>
                <a:cs typeface="Times New Roman"/>
              </a:rPr>
              <a:t>en el enunciado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5" dirty="0">
                <a:latin typeface="Times New Roman"/>
                <a:cs typeface="Times New Roman"/>
              </a:rPr>
              <a:t>va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trabajar con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régimen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 smtClean="0">
                <a:latin typeface="Times New Roman"/>
                <a:cs typeface="Times New Roman"/>
              </a:rPr>
              <a:t>neutro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TN-S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 algn="just">
              <a:lnSpc>
                <a:spcPts val="1380"/>
              </a:lnSpc>
              <a:spcBef>
                <a:spcPts val="8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Detección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defecto </a:t>
            </a:r>
            <a:r>
              <a:rPr sz="1200" dirty="0">
                <a:latin typeface="Times New Roman"/>
                <a:cs typeface="Times New Roman"/>
              </a:rPr>
              <a:t>a tierra </a:t>
            </a:r>
            <a:r>
              <a:rPr sz="1200" spc="-5" dirty="0">
                <a:latin typeface="Times New Roman"/>
                <a:cs typeface="Times New Roman"/>
              </a:rPr>
              <a:t>como estándar: se prevee </a:t>
            </a:r>
            <a:r>
              <a:rPr sz="1200" dirty="0">
                <a:latin typeface="Times New Roman"/>
                <a:cs typeface="Times New Roman"/>
              </a:rPr>
              <a:t>detección de defecto a </a:t>
            </a:r>
            <a:r>
              <a:rPr sz="1200" spc="-5" dirty="0" err="1" smtClean="0">
                <a:latin typeface="Times New Roman"/>
                <a:cs typeface="Times New Roman"/>
              </a:rPr>
              <a:t>tierra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estándar, </a:t>
            </a:r>
            <a:r>
              <a:rPr sz="1200" dirty="0">
                <a:latin typeface="Times New Roman"/>
                <a:cs typeface="Times New Roman"/>
              </a:rPr>
              <a:t>ya que se </a:t>
            </a:r>
            <a:r>
              <a:rPr sz="1200" spc="-5" dirty="0">
                <a:latin typeface="Times New Roman"/>
                <a:cs typeface="Times New Roman"/>
              </a:rPr>
              <a:t>trata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industrial, </a:t>
            </a:r>
            <a:r>
              <a:rPr sz="1200" dirty="0">
                <a:latin typeface="Times New Roman"/>
                <a:cs typeface="Times New Roman"/>
              </a:rPr>
              <a:t>donde hay </a:t>
            </a:r>
            <a:r>
              <a:rPr sz="1200" spc="-5" dirty="0" err="1">
                <a:latin typeface="Times New Roman"/>
                <a:cs typeface="Times New Roman"/>
              </a:rPr>
              <a:t>gente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especializada</a:t>
            </a:r>
            <a:r>
              <a:rPr sz="1200" spc="-5" dirty="0">
                <a:latin typeface="Times New Roman"/>
                <a:cs typeface="Times New Roman"/>
              </a:rPr>
              <a:t>. Después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quitarán si es </a:t>
            </a:r>
            <a:r>
              <a:rPr sz="1200" dirty="0">
                <a:latin typeface="Times New Roman"/>
                <a:cs typeface="Times New Roman"/>
              </a:rPr>
              <a:t>pertinente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dispositivos de </a:t>
            </a:r>
            <a:r>
              <a:rPr sz="1200" spc="-5" dirty="0" err="1">
                <a:latin typeface="Times New Roman"/>
                <a:cs typeface="Times New Roman"/>
              </a:rPr>
              <a:t>detección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defecto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tierra </a:t>
            </a:r>
            <a:r>
              <a:rPr sz="1200" spc="-5" dirty="0">
                <a:latin typeface="Times New Roman"/>
                <a:cs typeface="Times New Roman"/>
              </a:rPr>
              <a:t>en lugares </a:t>
            </a:r>
            <a:r>
              <a:rPr sz="1200" dirty="0">
                <a:latin typeface="Times New Roman"/>
                <a:cs typeface="Times New Roman"/>
              </a:rPr>
              <a:t>donde se quiera tener una </a:t>
            </a:r>
            <a:r>
              <a:rPr sz="1200" spc="-5" dirty="0">
                <a:latin typeface="Times New Roman"/>
                <a:cs typeface="Times New Roman"/>
              </a:rPr>
              <a:t>continuidad del </a:t>
            </a:r>
            <a:r>
              <a:rPr sz="1200" spc="-5" dirty="0" err="1" smtClean="0">
                <a:latin typeface="Times New Roman"/>
                <a:cs typeface="Times New Roman"/>
              </a:rPr>
              <a:t>suministro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quirófanos).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 algn="just">
              <a:lnSpc>
                <a:spcPct val="96200"/>
              </a:lnSpc>
              <a:spcBef>
                <a:spcPts val="4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Máxima </a:t>
            </a:r>
            <a:r>
              <a:rPr sz="1200" dirty="0">
                <a:latin typeface="Times New Roman"/>
                <a:cs typeface="Times New Roman"/>
              </a:rPr>
              <a:t>y mínima </a:t>
            </a:r>
            <a:r>
              <a:rPr sz="1200" spc="-5" dirty="0">
                <a:latin typeface="Times New Roman"/>
                <a:cs typeface="Times New Roman"/>
              </a:rPr>
              <a:t>sección del conductor: se </a:t>
            </a:r>
            <a:r>
              <a:rPr sz="1200" spc="5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seleccionado los valores </a:t>
            </a:r>
            <a:r>
              <a:rPr sz="1200" dirty="0" err="1">
                <a:latin typeface="Times New Roman"/>
                <a:cs typeface="Times New Roman"/>
              </a:rPr>
              <a:t>máximo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mínimo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disponibles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conductor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respectivamente</a:t>
            </a:r>
            <a:r>
              <a:rPr sz="1200" spc="-5" dirty="0">
                <a:latin typeface="Times New Roman"/>
                <a:cs typeface="Times New Roman"/>
              </a:rPr>
              <a:t>, así se </a:t>
            </a:r>
            <a:r>
              <a:rPr sz="1200" dirty="0">
                <a:latin typeface="Times New Roman"/>
                <a:cs typeface="Times New Roman"/>
              </a:rPr>
              <a:t>evita </a:t>
            </a:r>
            <a:r>
              <a:rPr sz="1200" spc="-5" dirty="0">
                <a:latin typeface="Times New Roman"/>
                <a:cs typeface="Times New Roman"/>
              </a:rPr>
              <a:t>acotar en </a:t>
            </a:r>
            <a:r>
              <a:rPr sz="1200" dirty="0">
                <a:latin typeface="Times New Roman"/>
                <a:cs typeface="Times New Roman"/>
              </a:rPr>
              <a:t>demasía </a:t>
            </a:r>
            <a:r>
              <a:rPr sz="1200" spc="-5" dirty="0">
                <a:latin typeface="Times New Roman"/>
                <a:cs typeface="Times New Roman"/>
              </a:rPr>
              <a:t>estos valores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provocar </a:t>
            </a:r>
            <a:r>
              <a:rPr sz="1200" spc="-5" dirty="0" err="1">
                <a:latin typeface="Times New Roman"/>
                <a:cs typeface="Times New Roman"/>
              </a:rPr>
              <a:t>caídas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tensión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admisibles.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144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04380" y="6318885"/>
            <a:ext cx="23679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138: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parámetros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baja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ejemplo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5" y="6862953"/>
            <a:ext cx="5786755" cy="1477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085">
              <a:spcBef>
                <a:spcPts val="100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7.2.4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CÁLCULO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DE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POTENCIAS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LAS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CARGAS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1045"/>
              </a:spcBef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</a:t>
            </a:r>
            <a:r>
              <a:rPr sz="1200" dirty="0">
                <a:latin typeface="Times New Roman"/>
                <a:cs typeface="Times New Roman"/>
              </a:rPr>
              <a:t> tabla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consumo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activa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(“Normal”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“</a:t>
            </a:r>
            <a:r>
              <a:rPr sz="1200" spc="-5" dirty="0">
                <a:latin typeface="Times New Roman"/>
                <a:cs typeface="Times New Roman"/>
              </a:rPr>
              <a:t>Emergencia”)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cada carga en su situación </a:t>
            </a:r>
            <a:r>
              <a:rPr sz="1200" dirty="0">
                <a:latin typeface="Times New Roman"/>
                <a:cs typeface="Times New Roman"/>
              </a:rPr>
              <a:t>dentro </a:t>
            </a:r>
            <a:r>
              <a:rPr sz="1200" spc="-5" dirty="0">
                <a:latin typeface="Times New Roman"/>
                <a:cs typeface="Times New Roman"/>
              </a:rPr>
              <a:t>del circuito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en función del </a:t>
            </a:r>
            <a:r>
              <a:rPr sz="1200" dirty="0" err="1">
                <a:latin typeface="Times New Roman"/>
                <a:cs typeface="Times New Roman"/>
              </a:rPr>
              <a:t>modo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funcionamiento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(“Normal”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>
                <a:latin typeface="Times New Roman"/>
                <a:cs typeface="Times New Roman"/>
              </a:rPr>
              <a:t>“Emergencia”). </a:t>
            </a:r>
            <a:r>
              <a:rPr sz="1200" dirty="0">
                <a:latin typeface="Times New Roman"/>
                <a:cs typeface="Times New Roman"/>
              </a:rPr>
              <a:t>Todos </a:t>
            </a:r>
            <a:r>
              <a:rPr sz="1200" spc="-5" dirty="0">
                <a:latin typeface="Times New Roman"/>
                <a:cs typeface="Times New Roman"/>
              </a:rPr>
              <a:t>estos datos calculados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partir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los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datos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enunciado </a:t>
            </a:r>
            <a:r>
              <a:rPr sz="1200" dirty="0">
                <a:latin typeface="Times New Roman"/>
                <a:cs typeface="Times New Roman"/>
              </a:rPr>
              <a:t>de potencia activa por </a:t>
            </a:r>
            <a:r>
              <a:rPr sz="1200" spc="-5" dirty="0">
                <a:latin typeface="Times New Roman"/>
                <a:cs typeface="Times New Roman"/>
              </a:rPr>
              <a:t>cada metro </a:t>
            </a:r>
            <a:r>
              <a:rPr sz="1200" dirty="0">
                <a:latin typeface="Times New Roman"/>
                <a:cs typeface="Times New Roman"/>
              </a:rPr>
              <a:t>cuadrado, </a:t>
            </a:r>
            <a:r>
              <a:rPr sz="1200" spc="-5" dirty="0">
                <a:latin typeface="Times New Roman"/>
                <a:cs typeface="Times New Roman"/>
              </a:rPr>
              <a:t>los metros cuadrados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 smtClean="0">
                <a:latin typeface="Times New Roman"/>
                <a:cs typeface="Times New Roman"/>
              </a:rPr>
              <a:t>cada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estancia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tipos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consumo.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786" y="4049775"/>
            <a:ext cx="5759450" cy="2169794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426211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4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836945" y="1192021"/>
          <a:ext cx="5525134" cy="61636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1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CARGA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137160" marR="133985" indent="13335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RO</a:t>
                      </a:r>
                      <a:r>
                        <a:rPr lang="es-ES" sz="12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NOR</a:t>
                      </a:r>
                      <a:r>
                        <a:rPr sz="1200" b="1" spc="-10" dirty="0" smtClean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60960" indent="199390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CUADRO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ERGEN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IA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81915" marR="78105" indent="31750" algn="just">
                        <a:lnSpc>
                          <a:spcPts val="1380"/>
                        </a:lnSpc>
                      </a:pP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kW)</a:t>
                      </a:r>
                      <a:r>
                        <a:rPr sz="12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MODO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NORMAL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2230" indent="-635" algn="ctr">
                        <a:lnSpc>
                          <a:spcPts val="1380"/>
                        </a:lnSpc>
                      </a:pP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kW)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MODO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ERG</a:t>
                      </a:r>
                      <a:r>
                        <a:rPr sz="1200" b="1" spc="5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IA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Parking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P-3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EMP-3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Parking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P-2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EMP-2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Parking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120014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Lavandería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Generadores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P-1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Recepción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Admisión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73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Consultas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18,6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9,3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14605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26797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Z.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Radiología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Quirófanos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64,8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Comedor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9,1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14605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26797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Z.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Laboratorio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8,75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15,8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UCI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33,2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59,9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Enfermería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Ingreso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6,1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14605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26797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Z.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Hospitalización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219075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267970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Z.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271145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Social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Administración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146050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Técnicas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26797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Z.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Paso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EMP4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Seguridad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Seguridad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HVAC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HVAC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568031" y="7341489"/>
            <a:ext cx="18389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9: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tabla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consumos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1.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146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1458214"/>
            <a:ext cx="5786755" cy="194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9160" lvl="2" indent="-346710">
              <a:spcBef>
                <a:spcPts val="100"/>
              </a:spcBef>
              <a:buAutoNum type="arabicPeriod" startAt="5"/>
              <a:tabLst>
                <a:tab pos="899794" algn="l"/>
              </a:tabLst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DISEÑO</a:t>
            </a:r>
            <a:r>
              <a:rPr sz="12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RED</a:t>
            </a:r>
            <a:endParaRPr sz="1200" dirty="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buFont typeface="Times New Roman"/>
              <a:buAutoNum type="arabicPeriod" startAt="5"/>
            </a:pPr>
            <a:endParaRPr sz="1300" dirty="0">
              <a:latin typeface="Times New Roman"/>
              <a:cs typeface="Times New Roman"/>
            </a:endParaRPr>
          </a:p>
          <a:p>
            <a:pPr marL="1280795" lvl="3" indent="-583565">
              <a:spcBef>
                <a:spcPts val="835"/>
              </a:spcBef>
              <a:buSzPct val="116666"/>
              <a:buAutoNum type="arabicPeriod"/>
              <a:tabLst>
                <a:tab pos="128143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TRANSFORMADOR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MEDIA TENSIÓN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</a:pPr>
            <a:r>
              <a:rPr sz="1200" spc="-5" dirty="0">
                <a:latin typeface="Times New Roman"/>
                <a:cs typeface="Times New Roman"/>
              </a:rPr>
              <a:t>Es el </a:t>
            </a:r>
            <a:r>
              <a:rPr sz="1200" dirty="0">
                <a:latin typeface="Times New Roman"/>
                <a:cs typeface="Times New Roman"/>
              </a:rPr>
              <a:t>primer elemento 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va a instalar </a:t>
            </a:r>
            <a:r>
              <a:rPr sz="1200" spc="-5" dirty="0">
                <a:latin typeface="Times New Roman"/>
                <a:cs typeface="Times New Roman"/>
              </a:rPr>
              <a:t>del circuito. Por </a:t>
            </a:r>
            <a:r>
              <a:rPr sz="1200" dirty="0">
                <a:latin typeface="Times New Roman"/>
                <a:cs typeface="Times New Roman"/>
              </a:rPr>
              <a:t>tanto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aquí donde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 err="1">
                <a:latin typeface="Times New Roman"/>
                <a:cs typeface="Times New Roman"/>
              </a:rPr>
              <a:t>va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seleccionar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régimen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neutro </a:t>
            </a:r>
            <a:r>
              <a:rPr sz="1200" dirty="0">
                <a:latin typeface="Times New Roman"/>
                <a:cs typeface="Times New Roman"/>
              </a:rPr>
              <a:t>que luego se </a:t>
            </a:r>
            <a:r>
              <a:rPr sz="1200" spc="-5" dirty="0">
                <a:latin typeface="Times New Roman"/>
                <a:cs typeface="Times New Roman"/>
              </a:rPr>
              <a:t>aplicará </a:t>
            </a:r>
            <a:r>
              <a:rPr sz="1200" dirty="0">
                <a:latin typeface="Times New Roman"/>
                <a:cs typeface="Times New Roman"/>
              </a:rPr>
              <a:t>a todo </a:t>
            </a:r>
            <a:r>
              <a:rPr sz="1200" spc="-5" dirty="0">
                <a:latin typeface="Times New Roman"/>
                <a:cs typeface="Times New Roman"/>
              </a:rPr>
              <a:t>el circuito </a:t>
            </a:r>
            <a:r>
              <a:rPr sz="1200" dirty="0">
                <a:latin typeface="Times New Roman"/>
                <a:cs typeface="Times New Roman"/>
              </a:rPr>
              <a:t>(TN-S), y </a:t>
            </a:r>
            <a:r>
              <a:rPr sz="1200" dirty="0" err="1">
                <a:latin typeface="Times New Roman"/>
                <a:cs typeface="Times New Roman"/>
              </a:rPr>
              <a:t>también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objetivo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cálculo </a:t>
            </a:r>
            <a:r>
              <a:rPr sz="1200" dirty="0">
                <a:latin typeface="Times New Roman"/>
                <a:cs typeface="Times New Roman"/>
              </a:rPr>
              <a:t>(tipo de </a:t>
            </a:r>
            <a:r>
              <a:rPr sz="1200" spc="-5" dirty="0">
                <a:latin typeface="Times New Roman"/>
                <a:cs typeface="Times New Roman"/>
              </a:rPr>
              <a:t>coordinación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protecciones)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será </a:t>
            </a:r>
            <a:r>
              <a:rPr sz="1200" dirty="0">
                <a:latin typeface="Times New Roman"/>
                <a:cs typeface="Times New Roman"/>
              </a:rPr>
              <a:t>“Selectividad”. </a:t>
            </a:r>
            <a:r>
              <a:rPr sz="1200" dirty="0" err="1">
                <a:latin typeface="Times New Roman"/>
                <a:cs typeface="Times New Roman"/>
              </a:rPr>
              <a:t>Estas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opciones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pueden seleccionar </a:t>
            </a:r>
            <a:r>
              <a:rPr sz="1200" dirty="0">
                <a:latin typeface="Times New Roman"/>
                <a:cs typeface="Times New Roman"/>
              </a:rPr>
              <a:t>desde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menú </a:t>
            </a:r>
            <a:r>
              <a:rPr sz="1200" spc="-5" dirty="0">
                <a:latin typeface="Times New Roman"/>
                <a:cs typeface="Times New Roman"/>
              </a:rPr>
              <a:t>“Propiedades”, Ver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139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Para </a:t>
            </a:r>
            <a:r>
              <a:rPr sz="1200" spc="-5" dirty="0" err="1">
                <a:latin typeface="Times New Roman"/>
                <a:cs typeface="Times New Roman"/>
              </a:rPr>
              <a:t>ver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características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transformador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instalado,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ver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 smtClean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140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47764" y="8035290"/>
            <a:ext cx="30791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139: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propiedades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49186" y="3803903"/>
            <a:ext cx="3686175" cy="4123562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426211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4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59014" y="4770247"/>
            <a:ext cx="28575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140: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unifilar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5313045"/>
            <a:ext cx="5787390" cy="1659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97865"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7.2.5.2.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GENERADOR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99"/>
              </a:lnSpc>
            </a:pPr>
            <a:r>
              <a:rPr sz="1200" spc="-5" dirty="0">
                <a:latin typeface="Times New Roman"/>
                <a:cs typeface="Times New Roman"/>
              </a:rPr>
              <a:t>El generador se dimensiona automáticamente </a:t>
            </a:r>
            <a:r>
              <a:rPr sz="1200" dirty="0">
                <a:latin typeface="Times New Roman"/>
                <a:cs typeface="Times New Roman"/>
              </a:rPr>
              <a:t>cuando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calcula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circuito, </a:t>
            </a:r>
            <a:r>
              <a:rPr sz="1200" spc="-5" dirty="0">
                <a:latin typeface="Times New Roman"/>
                <a:cs typeface="Times New Roman"/>
              </a:rPr>
              <a:t>aunque se </a:t>
            </a:r>
            <a:r>
              <a:rPr sz="1200" dirty="0" err="1" smtClean="0">
                <a:latin typeface="Times New Roman"/>
                <a:cs typeface="Times New Roman"/>
              </a:rPr>
              <a:t>puede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ajustar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cálculo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su </a:t>
            </a:r>
            <a:r>
              <a:rPr sz="1200" dirty="0">
                <a:latin typeface="Times New Roman"/>
                <a:cs typeface="Times New Roman"/>
              </a:rPr>
              <a:t>potencia </a:t>
            </a:r>
            <a:r>
              <a:rPr sz="1200" spc="-5" dirty="0">
                <a:latin typeface="Times New Roman"/>
                <a:cs typeface="Times New Roman"/>
              </a:rPr>
              <a:t>manualmente, </a:t>
            </a:r>
            <a:r>
              <a:rPr sz="1200" dirty="0">
                <a:latin typeface="Times New Roman"/>
                <a:cs typeface="Times New Roman"/>
              </a:rPr>
              <a:t>teniendo </a:t>
            </a:r>
            <a:r>
              <a:rPr sz="1200" spc="-5" dirty="0">
                <a:latin typeface="Times New Roman"/>
                <a:cs typeface="Times New Roman"/>
              </a:rPr>
              <a:t>en cuenta </a:t>
            </a:r>
            <a:r>
              <a:rPr sz="1200" dirty="0">
                <a:latin typeface="Times New Roman"/>
                <a:cs typeface="Times New Roman"/>
              </a:rPr>
              <a:t>la potencia </a:t>
            </a:r>
            <a:r>
              <a:rPr sz="1200" spc="-5" dirty="0">
                <a:latin typeface="Times New Roman"/>
                <a:cs typeface="Times New Roman"/>
              </a:rPr>
              <a:t>total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 smtClean="0">
                <a:latin typeface="Times New Roman"/>
                <a:cs typeface="Times New Roman"/>
              </a:rPr>
              <a:t>tiene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suministrar, se recomienda dejar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margen para </a:t>
            </a:r>
            <a:r>
              <a:rPr sz="1200" dirty="0">
                <a:latin typeface="Times New Roman"/>
                <a:cs typeface="Times New Roman"/>
              </a:rPr>
              <a:t>posibles </a:t>
            </a:r>
            <a:r>
              <a:rPr sz="1200" spc="-5" dirty="0">
                <a:latin typeface="Times New Roman"/>
                <a:cs typeface="Times New Roman"/>
              </a:rPr>
              <a:t>sobrecargas </a:t>
            </a:r>
            <a:r>
              <a:rPr sz="1200" dirty="0">
                <a:latin typeface="Times New Roman"/>
                <a:cs typeface="Times New Roman"/>
              </a:rPr>
              <a:t>o </a:t>
            </a:r>
            <a:r>
              <a:rPr sz="1200" spc="-5" dirty="0" err="1">
                <a:latin typeface="Times New Roman"/>
                <a:cs typeface="Times New Roman"/>
              </a:rPr>
              <a:t>ampliaciones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También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puede </a:t>
            </a:r>
            <a:r>
              <a:rPr sz="1200" dirty="0">
                <a:latin typeface="Times New Roman"/>
                <a:cs typeface="Times New Roman"/>
              </a:rPr>
              <a:t>instalar más de un solo generador, que </a:t>
            </a:r>
            <a:r>
              <a:rPr sz="1200" spc="-5" dirty="0">
                <a:latin typeface="Times New Roman"/>
                <a:cs typeface="Times New Roman"/>
              </a:rPr>
              <a:t>compartan </a:t>
            </a:r>
            <a:r>
              <a:rPr sz="1200" dirty="0">
                <a:latin typeface="Times New Roman"/>
                <a:cs typeface="Times New Roman"/>
              </a:rPr>
              <a:t>la carga o </a:t>
            </a:r>
            <a:r>
              <a:rPr sz="1200" spc="-5" dirty="0" err="1">
                <a:latin typeface="Times New Roman"/>
                <a:cs typeface="Times New Roman"/>
              </a:rPr>
              <a:t>redundantes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Aunque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solución </a:t>
            </a:r>
            <a:r>
              <a:rPr sz="1200" spc="-5" dirty="0">
                <a:latin typeface="Times New Roman"/>
                <a:cs typeface="Times New Roman"/>
              </a:rPr>
              <a:t>aquí aportada se </a:t>
            </a:r>
            <a:r>
              <a:rPr sz="1200" dirty="0">
                <a:latin typeface="Times New Roman"/>
                <a:cs typeface="Times New Roman"/>
              </a:rPr>
              <a:t>hizo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spc="5" dirty="0">
                <a:latin typeface="Times New Roman"/>
                <a:cs typeface="Times New Roman"/>
              </a:rPr>
              <a:t>un </a:t>
            </a:r>
            <a:r>
              <a:rPr sz="1200" dirty="0">
                <a:latin typeface="Times New Roman"/>
                <a:cs typeface="Times New Roman"/>
              </a:rPr>
              <a:t>solo </a:t>
            </a:r>
            <a:r>
              <a:rPr sz="1200" spc="-5" dirty="0">
                <a:latin typeface="Times New Roman"/>
                <a:cs typeface="Times New Roman"/>
              </a:rPr>
              <a:t>generador,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spc="-5" dirty="0" err="1">
                <a:latin typeface="Times New Roman"/>
                <a:cs typeface="Times New Roman"/>
              </a:rPr>
              <a:t>características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aparecen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141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6936" y="932374"/>
            <a:ext cx="1576705" cy="3739447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148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87259" y="4770247"/>
            <a:ext cx="20008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141: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unifilar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generador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5313045"/>
            <a:ext cx="5786120" cy="2997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97865"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7.2.5.3.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ACOPLAMIENTO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instalado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acoplamiento unidireccional, </a:t>
            </a:r>
            <a:r>
              <a:rPr sz="1200" dirty="0">
                <a:latin typeface="Times New Roman"/>
                <a:cs typeface="Times New Roman"/>
              </a:rPr>
              <a:t>que sigue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modo de </a:t>
            </a:r>
            <a:r>
              <a:rPr sz="1200" spc="-5" dirty="0">
                <a:latin typeface="Times New Roman"/>
                <a:cs typeface="Times New Roman"/>
              </a:rPr>
              <a:t>operación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 smtClean="0">
                <a:latin typeface="Times New Roman"/>
                <a:cs typeface="Times New Roman"/>
              </a:rPr>
              <a:t>indica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142.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Modo “Normal”, el suministro eléctrico </a:t>
            </a:r>
            <a:r>
              <a:rPr sz="1200" dirty="0">
                <a:latin typeface="Times New Roman"/>
                <a:cs typeface="Times New Roman"/>
              </a:rPr>
              <a:t>procede </a:t>
            </a:r>
            <a:r>
              <a:rPr sz="1200" spc="-5" dirty="0">
                <a:latin typeface="Times New Roman"/>
                <a:cs typeface="Times New Roman"/>
              </a:rPr>
              <a:t>del transformador conectado al </a:t>
            </a:r>
            <a:r>
              <a:rPr sz="1200" dirty="0">
                <a:latin typeface="Times New Roman"/>
                <a:cs typeface="Times New Roman"/>
              </a:rPr>
              <a:t>CGBT y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transfiere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también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emergencia,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generador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desconectado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espera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entrar en </a:t>
            </a:r>
            <a:r>
              <a:rPr sz="1200" dirty="0">
                <a:latin typeface="Times New Roman"/>
                <a:cs typeface="Times New Roman"/>
              </a:rPr>
              <a:t>funcionamiento. </a:t>
            </a:r>
            <a:r>
              <a:rPr sz="1200" spc="-5" dirty="0">
                <a:latin typeface="Times New Roman"/>
                <a:cs typeface="Times New Roman"/>
              </a:rPr>
              <a:t>Estará apagado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atendido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resistencias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caldeo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veces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otras </a:t>
            </a:r>
            <a:r>
              <a:rPr sz="1200" spc="-5" dirty="0">
                <a:latin typeface="Times New Roman"/>
                <a:cs typeface="Times New Roman"/>
              </a:rPr>
              <a:t>veces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stand-by.</a:t>
            </a:r>
          </a:p>
          <a:p>
            <a:pPr marL="12700" marR="5080" algn="just">
              <a:lnSpc>
                <a:spcPct val="1034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Modo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“Emergencia”, el interruptor del acoplamiento se </a:t>
            </a:r>
            <a:r>
              <a:rPr sz="1200" dirty="0">
                <a:latin typeface="Times New Roman"/>
                <a:cs typeface="Times New Roman"/>
              </a:rPr>
              <a:t>encuentra abierto y por </a:t>
            </a:r>
            <a:r>
              <a:rPr sz="1200" dirty="0" err="1">
                <a:latin typeface="Times New Roman"/>
                <a:cs typeface="Times New Roman"/>
              </a:rPr>
              <a:t>tanto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cargas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conectadas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CGBT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encuentran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alimentación.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otro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lado,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cuadro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emergencia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recibe el </a:t>
            </a:r>
            <a:r>
              <a:rPr sz="1200" dirty="0">
                <a:latin typeface="Times New Roman"/>
                <a:cs typeface="Times New Roman"/>
              </a:rPr>
              <a:t>suministro </a:t>
            </a:r>
            <a:r>
              <a:rPr sz="1200" spc="-5" dirty="0">
                <a:latin typeface="Times New Roman"/>
                <a:cs typeface="Times New Roman"/>
              </a:rPr>
              <a:t>eléctrico del generador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encuentra </a:t>
            </a:r>
            <a:r>
              <a:rPr sz="1200" spc="-5" dirty="0">
                <a:latin typeface="Times New Roman"/>
                <a:cs typeface="Times New Roman"/>
              </a:rPr>
              <a:t>conectado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modo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atendiendo </a:t>
            </a:r>
            <a:r>
              <a:rPr sz="1200" dirty="0">
                <a:latin typeface="Times New Roman"/>
                <a:cs typeface="Times New Roman"/>
              </a:rPr>
              <a:t>a todas </a:t>
            </a:r>
            <a:r>
              <a:rPr sz="1200" spc="-5" dirty="0">
                <a:latin typeface="Times New Roman"/>
                <a:cs typeface="Times New Roman"/>
              </a:rPr>
              <a:t>las cargas </a:t>
            </a:r>
            <a:r>
              <a:rPr sz="1200" dirty="0">
                <a:latin typeface="Times New Roman"/>
                <a:cs typeface="Times New Roman"/>
              </a:rPr>
              <a:t>que cuelgan de </a:t>
            </a:r>
            <a:r>
              <a:rPr sz="1200" spc="-5" dirty="0">
                <a:latin typeface="Times New Roman"/>
                <a:cs typeface="Times New Roman"/>
              </a:rPr>
              <a:t>los cuadros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subdistribución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emergencia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aquellos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críticos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enunciado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especificaba,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debían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corte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suministro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6885" y="967354"/>
            <a:ext cx="2371724" cy="369545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426211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4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9159" y="4255135"/>
            <a:ext cx="20796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142: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modos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operación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4797679"/>
            <a:ext cx="5784850" cy="2873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97865"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7.2.5.4.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CUADRO: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CGBT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 cuadro se conectan </a:t>
            </a:r>
            <a:r>
              <a:rPr sz="1200" dirty="0">
                <a:latin typeface="Times New Roman"/>
                <a:cs typeface="Times New Roman"/>
              </a:rPr>
              <a:t>todos </a:t>
            </a:r>
            <a:r>
              <a:rPr sz="1200" spc="-5" dirty="0">
                <a:latin typeface="Times New Roman"/>
                <a:cs typeface="Times New Roman"/>
              </a:rPr>
              <a:t>los cuadros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distribución secundarios </a:t>
            </a:r>
            <a:r>
              <a:rPr sz="1200" dirty="0">
                <a:latin typeface="Times New Roman"/>
                <a:cs typeface="Times New Roman"/>
              </a:rPr>
              <a:t>(8 </a:t>
            </a:r>
            <a:r>
              <a:rPr sz="1200" spc="-5" dirty="0">
                <a:latin typeface="Times New Roman"/>
                <a:cs typeface="Times New Roman"/>
              </a:rPr>
              <a:t>en total), </a:t>
            </a:r>
            <a:r>
              <a:rPr sz="1200" spc="-5" dirty="0" err="1">
                <a:latin typeface="Times New Roman"/>
                <a:cs typeface="Times New Roman"/>
              </a:rPr>
              <a:t>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aquí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donde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deben seleccionar las </a:t>
            </a:r>
            <a:r>
              <a:rPr sz="1200" dirty="0">
                <a:latin typeface="Times New Roman"/>
                <a:cs typeface="Times New Roman"/>
              </a:rPr>
              <a:t>longitudes calculadas </a:t>
            </a:r>
            <a:r>
              <a:rPr sz="1200" spc="-5" dirty="0">
                <a:latin typeface="Times New Roman"/>
                <a:cs typeface="Times New Roman"/>
              </a:rPr>
              <a:t>entre </a:t>
            </a:r>
            <a:r>
              <a:rPr sz="1200" dirty="0">
                <a:latin typeface="Times New Roman"/>
                <a:cs typeface="Times New Roman"/>
              </a:rPr>
              <a:t>CGBT y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cuadros </a:t>
            </a:r>
            <a:r>
              <a:rPr sz="1200" spc="-5" dirty="0" err="1">
                <a:latin typeface="Times New Roman"/>
                <a:cs typeface="Times New Roman"/>
              </a:rPr>
              <a:t>secundarios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son:</a:t>
            </a:r>
          </a:p>
          <a:p>
            <a:pPr marL="553085" indent="-229235">
              <a:spcBef>
                <a:spcPts val="9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P-3:34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P-2: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31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P-1: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27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P0: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25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P1: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33,5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P2: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37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P3: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40,5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12700" marR="3837940" indent="312420">
              <a:lnSpc>
                <a:spcPts val="1380"/>
              </a:lnSpc>
              <a:spcBef>
                <a:spcPts val="1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CGBT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P4: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44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Ver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143</a:t>
            </a:r>
            <a:r>
              <a:rPr sz="1200" spc="-5" dirty="0">
                <a:latin typeface="Times New Roman"/>
                <a:cs typeface="Times New Roman"/>
              </a:rPr>
              <a:t> del </a:t>
            </a:r>
            <a:r>
              <a:rPr sz="1200" dirty="0">
                <a:latin typeface="Times New Roman"/>
                <a:cs typeface="Times New Roman"/>
              </a:rPr>
              <a:t>CGBT.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6857" y="900684"/>
            <a:ext cx="5400675" cy="3247771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340" y="142011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1598930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339" y="6782817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150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0510" y="6782817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89752" y="6784847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31298" y="5005579"/>
            <a:ext cx="14452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143: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CGBT ejercicio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7759" y="2943353"/>
            <a:ext cx="8851296" cy="1964055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62788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1417066"/>
            <a:ext cx="5786755" cy="3802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697865"/>
            <a:r>
              <a:rPr sz="1400" b="1" spc="-5" dirty="0">
                <a:latin typeface="Times New Roman"/>
                <a:cs typeface="Times New Roman"/>
              </a:rPr>
              <a:t>7.2.5.5.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CUADRO: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EMERGENCIA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este cuadro se conectan los cuadros secundarios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distribución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emergencia, así </a:t>
            </a:r>
            <a:r>
              <a:rPr sz="1200" dirty="0" err="1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cuadro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HVAC (sistema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refrigeración)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Seguridad (encargada </a:t>
            </a:r>
            <a:r>
              <a:rPr sz="1200" dirty="0">
                <a:latin typeface="Times New Roman"/>
                <a:cs typeface="Times New Roman"/>
              </a:rPr>
              <a:t>de la seguridad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hospital</a:t>
            </a:r>
            <a:r>
              <a:rPr sz="1200" dirty="0" smtClean="0">
                <a:latin typeface="Times New Roman"/>
                <a:cs typeface="Times New Roman"/>
              </a:rPr>
              <a:t>: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cámaras</a:t>
            </a:r>
            <a:r>
              <a:rPr sz="1200" spc="-5" dirty="0">
                <a:latin typeface="Times New Roman"/>
                <a:cs typeface="Times New Roman"/>
              </a:rPr>
              <a:t>, alarmas, etc.)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total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cuadros </a:t>
            </a:r>
            <a:r>
              <a:rPr sz="1200" dirty="0">
                <a:latin typeface="Times New Roman"/>
                <a:cs typeface="Times New Roman"/>
              </a:rPr>
              <a:t>cuelgan </a:t>
            </a:r>
            <a:r>
              <a:rPr sz="1200" spc="-5" dirty="0">
                <a:latin typeface="Times New Roman"/>
                <a:cs typeface="Times New Roman"/>
              </a:rPr>
              <a:t>éste </a:t>
            </a:r>
            <a:r>
              <a:rPr sz="1200" dirty="0">
                <a:latin typeface="Times New Roman"/>
                <a:cs typeface="Times New Roman"/>
              </a:rPr>
              <a:t>cuadro.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dirty="0">
                <a:latin typeface="Times New Roman"/>
                <a:cs typeface="Times New Roman"/>
              </a:rPr>
              <a:t>longitudes </a:t>
            </a:r>
            <a:r>
              <a:rPr sz="1200" spc="-5" dirty="0">
                <a:latin typeface="Times New Roman"/>
                <a:cs typeface="Times New Roman"/>
              </a:rPr>
              <a:t>entre el </a:t>
            </a:r>
            <a:r>
              <a:rPr sz="1200" spc="-5" dirty="0" err="1" smtClean="0">
                <a:latin typeface="Times New Roman"/>
                <a:cs typeface="Times New Roman"/>
              </a:rPr>
              <a:t>cuadro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EMERGENCIA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cuadros </a:t>
            </a:r>
            <a:r>
              <a:rPr sz="1200" spc="-5" dirty="0">
                <a:latin typeface="Times New Roman"/>
                <a:cs typeface="Times New Roman"/>
              </a:rPr>
              <a:t>aguas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abajo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son:</a:t>
            </a:r>
            <a:endParaRPr sz="1200" dirty="0">
              <a:latin typeface="Times New Roman"/>
              <a:cs typeface="Times New Roman"/>
            </a:endParaRPr>
          </a:p>
          <a:p>
            <a:pPr marL="553085" indent="-229235">
              <a:spcBef>
                <a:spcPts val="94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EMP-3: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34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EMP-2: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31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EMP-1: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27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EMP0: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25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3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EMP1: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33,5m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EMP2: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37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m.</a:t>
            </a:r>
          </a:p>
          <a:p>
            <a:pPr marL="553085" indent="-229235">
              <a:spcBef>
                <a:spcPts val="2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EMP3: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40,5m.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 </a:t>
            </a:r>
            <a:r>
              <a:rPr sz="1200" dirty="0">
                <a:latin typeface="Times New Roman"/>
                <a:cs typeface="Times New Roman"/>
              </a:rPr>
              <a:t>EMP4: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44m.</a:t>
            </a:r>
          </a:p>
          <a:p>
            <a:pPr marL="553085" indent="-229235">
              <a:spcBef>
                <a:spcPts val="25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Seguridad:</a:t>
            </a:r>
            <a:r>
              <a:rPr sz="1200" dirty="0">
                <a:latin typeface="Times New Roman"/>
                <a:cs typeface="Times New Roman"/>
              </a:rPr>
              <a:t> 27m,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sito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planta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-1.</a:t>
            </a:r>
            <a:endParaRPr sz="1200" dirty="0">
              <a:latin typeface="Times New Roman"/>
              <a:cs typeface="Times New Roman"/>
            </a:endParaRPr>
          </a:p>
          <a:p>
            <a:pPr marL="12700" marR="1581150" indent="312420">
              <a:lnSpc>
                <a:spcPts val="1390"/>
              </a:lnSpc>
              <a:spcBef>
                <a:spcPts val="110"/>
              </a:spcBef>
              <a:buFont typeface="Symbol"/>
              <a:buChar char=""/>
              <a:tabLst>
                <a:tab pos="553085" algn="l"/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EMERGENCIA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HVAC: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44m,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sito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planta </a:t>
            </a:r>
            <a:r>
              <a:rPr sz="1200" spc="-5" dirty="0">
                <a:latin typeface="Times New Roman"/>
                <a:cs typeface="Times New Roman"/>
              </a:rPr>
              <a:t>4/</a:t>
            </a:r>
            <a:r>
              <a:rPr sz="1200" spc="-5" dirty="0" err="1">
                <a:latin typeface="Times New Roman"/>
                <a:cs typeface="Times New Roman"/>
              </a:rPr>
              <a:t>azotea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Ver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144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EMERGENCIA.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803384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803384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5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80541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340" y="142011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1598930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339" y="6782817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152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0510" y="6782817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89752" y="6784847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3975" y="3070971"/>
            <a:ext cx="8855466" cy="21182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776815" y="5254751"/>
            <a:ext cx="54610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Fi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gu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r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2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.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5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03975" y="5246371"/>
            <a:ext cx="8891270" cy="258445"/>
          </a:xfrm>
          <a:custGeom>
            <a:avLst/>
            <a:gdLst/>
            <a:ahLst/>
            <a:cxnLst/>
            <a:rect l="l" t="t" r="r" b="b"/>
            <a:pathLst>
              <a:path w="8891270" h="258445">
                <a:moveTo>
                  <a:pt x="8891270" y="0"/>
                </a:moveTo>
                <a:lnTo>
                  <a:pt x="0" y="0"/>
                </a:lnTo>
                <a:lnTo>
                  <a:pt x="0" y="258445"/>
                </a:lnTo>
                <a:lnTo>
                  <a:pt x="8891270" y="258445"/>
                </a:lnTo>
                <a:lnTo>
                  <a:pt x="8891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31071" y="5229607"/>
            <a:ext cx="20370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144: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 emergencia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426211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5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4" y="1167131"/>
            <a:ext cx="5779770" cy="150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7.2.5.6.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CUADROS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SUMINISTRO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NORMAL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Estos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finales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tanto,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figuras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tanto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cuadro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-5" dirty="0">
                <a:latin typeface="Times New Roman"/>
                <a:cs typeface="Times New Roman"/>
              </a:rPr>
              <a:t> cuelgan</a:t>
            </a:r>
            <a:r>
              <a:rPr sz="1200" dirty="0">
                <a:latin typeface="Times New Roman"/>
                <a:cs typeface="Times New Roman"/>
              </a:rPr>
              <a:t> del mismo.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P-3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3375" y="7844790"/>
            <a:ext cx="16713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145: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P-3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4486" y="2756027"/>
            <a:ext cx="2762249" cy="4905375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400367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P-2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154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67091" y="6233541"/>
            <a:ext cx="1642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146: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P-2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8836" y="1191767"/>
            <a:ext cx="2247899" cy="4857126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P-1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5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3375" y="3993007"/>
            <a:ext cx="16713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147: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P-1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080" y="1191768"/>
            <a:ext cx="5646186" cy="2593081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399986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156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1664" y="3785743"/>
            <a:ext cx="16325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148: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P0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3935" y="1191767"/>
            <a:ext cx="5671766" cy="2454658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5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1663" y="3555619"/>
            <a:ext cx="16319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149: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P1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7002" y="1191768"/>
            <a:ext cx="5727197" cy="2174499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399986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158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1663" y="3040127"/>
            <a:ext cx="16319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150: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P2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126" y="1191768"/>
            <a:ext cx="5701430" cy="1716535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5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1663" y="5402961"/>
            <a:ext cx="16332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151: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P3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5112" y="1191768"/>
            <a:ext cx="5637038" cy="4008229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399986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160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71663" y="4221607"/>
            <a:ext cx="16319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152: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P4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7011" y="1191767"/>
            <a:ext cx="5667151" cy="2883916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426211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6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52794" y="1167131"/>
            <a:ext cx="3714750" cy="713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7.2.5.7.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CUADROS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SUMINISTRO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EMERGENCIA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EMP-3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9555" y="9094470"/>
            <a:ext cx="18370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153: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EMP-3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9185" y="1985771"/>
            <a:ext cx="3657600" cy="6886200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399986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EMP-2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162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69555" y="8166355"/>
            <a:ext cx="18370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154: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EMP-2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8236" y="1191767"/>
            <a:ext cx="3667125" cy="6819270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EMP-1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6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69555" y="4649851"/>
            <a:ext cx="18370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155: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EMP-1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9885" y="1191768"/>
            <a:ext cx="5686081" cy="3319159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9260"/>
            <a:ext cx="4002404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164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9367" y="3555619"/>
            <a:ext cx="1798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156: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EMP0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5236" y="1191768"/>
            <a:ext cx="5718470" cy="2189839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6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9367" y="3650107"/>
            <a:ext cx="1798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157: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EMP1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3289" y="1191768"/>
            <a:ext cx="5695692" cy="2226475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399986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166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9367" y="2872486"/>
            <a:ext cx="1798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158: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EMP2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9359" y="1191767"/>
            <a:ext cx="5740161" cy="1561196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6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9367" y="4876927"/>
            <a:ext cx="1798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159: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EMP3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6855" y="1191768"/>
            <a:ext cx="5649045" cy="3557085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9260"/>
            <a:ext cx="3999865" cy="65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469265"/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EMP4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168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9367" y="4031107"/>
            <a:ext cx="1798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160: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EMP4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6409" y="1191768"/>
            <a:ext cx="5717546" cy="2694959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2795" y="426212"/>
            <a:ext cx="532828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97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Seguridad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6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00975" y="4602607"/>
            <a:ext cx="19761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161: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 Seguridad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2794" y="5148198"/>
            <a:ext cx="10121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Cuadro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HVAC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8032" y="9207246"/>
            <a:ext cx="18421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162::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HVAC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1.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9103" y="1191768"/>
            <a:ext cx="1839210" cy="32902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0048" y="5751956"/>
            <a:ext cx="2174274" cy="3309136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9260"/>
            <a:ext cx="5784850" cy="2635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5530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7.2.6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CONCLUSIONES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PRIMER</a:t>
            </a:r>
            <a:r>
              <a:rPr sz="1200" b="1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EJERCICIO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principal dificultad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este primer ejercicio </a:t>
            </a:r>
            <a:r>
              <a:rPr sz="1200" dirty="0">
                <a:latin typeface="Times New Roman"/>
                <a:cs typeface="Times New Roman"/>
              </a:rPr>
              <a:t>estribaba </a:t>
            </a:r>
            <a:r>
              <a:rPr sz="1200" spc="-5" dirty="0">
                <a:latin typeface="Times New Roman"/>
                <a:cs typeface="Times New Roman"/>
              </a:rPr>
              <a:t>en organizar </a:t>
            </a:r>
            <a:r>
              <a:rPr sz="1200" dirty="0">
                <a:latin typeface="Times New Roman"/>
                <a:cs typeface="Times New Roman"/>
              </a:rPr>
              <a:t>de acuerdo </a:t>
            </a:r>
            <a:r>
              <a:rPr sz="1200" spc="-5" dirty="0">
                <a:latin typeface="Times New Roman"/>
                <a:cs typeface="Times New Roman"/>
              </a:rPr>
              <a:t>al </a:t>
            </a:r>
            <a:r>
              <a:rPr sz="1200" spc="-5" dirty="0" err="1" smtClean="0">
                <a:latin typeface="Times New Roman"/>
                <a:cs typeface="Times New Roman"/>
              </a:rPr>
              <a:t>enunciado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 </a:t>
            </a:r>
            <a:r>
              <a:rPr sz="1200" spc="-5" dirty="0">
                <a:latin typeface="Times New Roman"/>
                <a:cs typeface="Times New Roman"/>
              </a:rPr>
              <a:t>cargas,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diferenciar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dos subdistribuciones principales los </a:t>
            </a:r>
            <a:r>
              <a:rPr sz="1200" dirty="0">
                <a:latin typeface="Times New Roman"/>
                <a:cs typeface="Times New Roman"/>
              </a:rPr>
              <a:t>tipos de </a:t>
            </a:r>
            <a:r>
              <a:rPr sz="1200" spc="-5" dirty="0">
                <a:latin typeface="Times New Roman"/>
                <a:cs typeface="Times New Roman"/>
              </a:rPr>
              <a:t>alimentación (</a:t>
            </a:r>
            <a:r>
              <a:rPr sz="1200" spc="-5" dirty="0" smtClean="0">
                <a:latin typeface="Times New Roman"/>
                <a:cs typeface="Times New Roman"/>
              </a:rPr>
              <a:t>normal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emergencia).</a:t>
            </a:r>
            <a:r>
              <a:rPr sz="1200" dirty="0">
                <a:latin typeface="Times New Roman"/>
                <a:cs typeface="Times New Roman"/>
              </a:rPr>
              <a:t> Calculando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cada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cada</a:t>
            </a:r>
            <a:r>
              <a:rPr sz="1200" dirty="0">
                <a:latin typeface="Times New Roman"/>
                <a:cs typeface="Times New Roman"/>
              </a:rPr>
              <a:t> tipo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cada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opción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de</a:t>
            </a:r>
            <a:r>
              <a:rPr lang="es-ES"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alimentación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solución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plantea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documento,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única</a:t>
            </a:r>
            <a:r>
              <a:rPr sz="1200" spc="-5" dirty="0">
                <a:latin typeface="Times New Roman"/>
                <a:cs typeface="Times New Roman"/>
              </a:rPr>
              <a:t> correcta,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queda 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discreción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del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lector </a:t>
            </a:r>
            <a:r>
              <a:rPr sz="1200" spc="-5" dirty="0">
                <a:latin typeface="Times New Roman"/>
                <a:cs typeface="Times New Roman"/>
              </a:rPr>
              <a:t>el realizar los </a:t>
            </a:r>
            <a:r>
              <a:rPr sz="1200" dirty="0">
                <a:latin typeface="Times New Roman"/>
                <a:cs typeface="Times New Roman"/>
              </a:rPr>
              <a:t>arreglos que </a:t>
            </a:r>
            <a:r>
              <a:rPr sz="1200" spc="-5" dirty="0">
                <a:latin typeface="Times New Roman"/>
                <a:cs typeface="Times New Roman"/>
              </a:rPr>
              <a:t>se consideren </a:t>
            </a:r>
            <a:r>
              <a:rPr sz="1200" dirty="0">
                <a:latin typeface="Times New Roman"/>
                <a:cs typeface="Times New Roman"/>
              </a:rPr>
              <a:t>oportunos. </a:t>
            </a:r>
            <a:r>
              <a:rPr sz="1200" spc="-5" dirty="0">
                <a:latin typeface="Times New Roman"/>
                <a:cs typeface="Times New Roman"/>
              </a:rPr>
              <a:t>Por ejemplo, se </a:t>
            </a:r>
            <a:r>
              <a:rPr sz="1200" spc="-5" dirty="0" err="1">
                <a:latin typeface="Times New Roman"/>
                <a:cs typeface="Times New Roman"/>
              </a:rPr>
              <a:t>puede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considerar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reducir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algunos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interruptores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algunos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dispositivos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diferenciales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zonas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difícil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acceso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para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personal, </a:t>
            </a:r>
            <a:r>
              <a:rPr sz="1200" dirty="0">
                <a:latin typeface="Times New Roman"/>
                <a:cs typeface="Times New Roman"/>
              </a:rPr>
              <a:t>consiguiendo </a:t>
            </a:r>
            <a:r>
              <a:rPr sz="1200" spc="-5" dirty="0">
                <a:latin typeface="Times New Roman"/>
                <a:cs typeface="Times New Roman"/>
              </a:rPr>
              <a:t>con eso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importante reducción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aparamenta </a:t>
            </a:r>
            <a:r>
              <a:rPr sz="1200" dirty="0">
                <a:latin typeface="Times New Roman"/>
                <a:cs typeface="Times New Roman"/>
              </a:rPr>
              <a:t>y por </a:t>
            </a:r>
            <a:r>
              <a:rPr sz="1200" dirty="0" err="1">
                <a:latin typeface="Times New Roman"/>
                <a:cs typeface="Times New Roman"/>
              </a:rPr>
              <a:t>tanto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reducción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coste.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170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65393" y="426211"/>
            <a:ext cx="5517515" cy="14201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7094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286385" marR="5080" lvl="1" indent="-274320">
              <a:lnSpc>
                <a:spcPct val="103600"/>
              </a:lnSpc>
              <a:buFont typeface="Times New Roman"/>
              <a:buAutoNum type="arabicPeriod" startAt="3"/>
              <a:tabLst>
                <a:tab pos="33020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RESOLUCIÓN</a:t>
            </a:r>
            <a:r>
              <a:rPr sz="1400" b="1" spc="2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DEL</a:t>
            </a:r>
            <a:r>
              <a:rPr sz="1400" b="1" spc="229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SEGUNDO</a:t>
            </a:r>
            <a:r>
              <a:rPr sz="1400" b="1" spc="2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EJERCICIO</a:t>
            </a:r>
            <a:r>
              <a:rPr sz="1400" b="1" spc="229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DEL</a:t>
            </a:r>
            <a:r>
              <a:rPr sz="1400" b="1" spc="229" dirty="0"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DESAFÍO</a:t>
            </a:r>
            <a:r>
              <a:rPr lang="es-ES" sz="1400" b="1" spc="-5" dirty="0" smtClean="0"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SIMARIS </a:t>
            </a:r>
            <a:r>
              <a:rPr sz="1400" b="1" spc="-5" dirty="0">
                <a:latin typeface="Times New Roman"/>
                <a:cs typeface="Times New Roman"/>
              </a:rPr>
              <a:t>(FASE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FINAL)</a:t>
            </a:r>
            <a:endParaRPr sz="1400" dirty="0">
              <a:latin typeface="Times New Roman"/>
              <a:cs typeface="Times New Roman"/>
            </a:endParaRPr>
          </a:p>
          <a:p>
            <a:pPr lvl="1">
              <a:spcBef>
                <a:spcPts val="50"/>
              </a:spcBef>
              <a:buFont typeface="Times New Roman"/>
              <a:buAutoNum type="arabicPeriod" startAt="3"/>
            </a:pPr>
            <a:endParaRPr sz="2000" dirty="0">
              <a:latin typeface="Times New Roman"/>
              <a:cs typeface="Times New Roman"/>
            </a:endParaRPr>
          </a:p>
          <a:p>
            <a:pPr marL="629285" lvl="2" indent="-346075">
              <a:buFont typeface="Times New Roman"/>
              <a:buAutoNum type="arabicPeriod"/>
              <a:tabLst>
                <a:tab pos="629920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ENUNCIADO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7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2264409"/>
            <a:ext cx="5785485" cy="3655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Introducción</a:t>
            </a:r>
            <a:endParaRPr sz="1200" dirty="0">
              <a:latin typeface="Times New Roman"/>
              <a:cs typeface="Times New Roman"/>
            </a:endParaRPr>
          </a:p>
          <a:p>
            <a:pPr marL="12700" marR="5715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deberá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diseñar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instalación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edificio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descrito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mediante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DESIGN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licencia básica).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499"/>
              </a:lnSpc>
              <a:spcBef>
                <a:spcPts val="800"/>
              </a:spcBef>
            </a:pPr>
            <a:r>
              <a:rPr sz="1200" spc="-5" dirty="0">
                <a:latin typeface="Times New Roman"/>
                <a:cs typeface="Times New Roman"/>
              </a:rPr>
              <a:t>Durante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realización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ejercicio,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deberá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nombrado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“Ejercicio”.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entrega,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deberá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cambiarse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asignado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figura</a:t>
            </a:r>
            <a:r>
              <a:rPr sz="1200" spc="-5" dirty="0">
                <a:latin typeface="Times New Roman"/>
                <a:cs typeface="Times New Roman"/>
              </a:rPr>
              <a:t> 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blanco.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04200"/>
              </a:lnSpc>
              <a:spcBef>
                <a:spcPts val="780"/>
              </a:spcBef>
            </a:pPr>
            <a:r>
              <a:rPr sz="1200" spc="-5" dirty="0">
                <a:latin typeface="Times New Roman"/>
                <a:cs typeface="Times New Roman"/>
              </a:rPr>
              <a:t>Importante: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Cualquier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mención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archivos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entregados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identificar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equipo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concursante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podrá </a:t>
            </a:r>
            <a:r>
              <a:rPr sz="1200" dirty="0">
                <a:latin typeface="Times New Roman"/>
                <a:cs typeface="Times New Roman"/>
              </a:rPr>
              <a:t>ser </a:t>
            </a:r>
            <a:r>
              <a:rPr sz="1200" spc="-5" dirty="0">
                <a:latin typeface="Times New Roman"/>
                <a:cs typeface="Times New Roman"/>
              </a:rPr>
              <a:t>considerada</a:t>
            </a:r>
            <a:r>
              <a:rPr sz="1200" dirty="0">
                <a:latin typeface="Times New Roman"/>
                <a:cs typeface="Times New Roman"/>
              </a:rPr>
              <a:t> motivo de </a:t>
            </a:r>
            <a:r>
              <a:rPr sz="1200" spc="-5" dirty="0">
                <a:latin typeface="Times New Roman"/>
                <a:cs typeface="Times New Roman"/>
              </a:rPr>
              <a:t>descalificación.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Objetivo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/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entregará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memoria </a:t>
            </a:r>
            <a:r>
              <a:rPr sz="1200" spc="-5" dirty="0">
                <a:latin typeface="Times New Roman"/>
                <a:cs typeface="Times New Roman"/>
              </a:rPr>
              <a:t>USB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facilitada,</a:t>
            </a:r>
            <a:endParaRPr sz="1200" dirty="0">
              <a:latin typeface="Times New Roman"/>
              <a:cs typeface="Times New Roman"/>
            </a:endParaRPr>
          </a:p>
          <a:p>
            <a:pPr marL="372110" marR="8890" indent="37465" algn="just">
              <a:lnSpc>
                <a:spcPts val="1380"/>
              </a:lnSpc>
              <a:spcBef>
                <a:spcPts val="950"/>
              </a:spcBef>
              <a:buChar char="•"/>
              <a:tabLst>
                <a:tab pos="502284" algn="l"/>
              </a:tabLst>
            </a:pPr>
            <a:r>
              <a:rPr sz="1200" spc="-5" dirty="0">
                <a:latin typeface="Times New Roman"/>
                <a:cs typeface="Times New Roman"/>
              </a:rPr>
              <a:t>Un archivo </a:t>
            </a:r>
            <a:r>
              <a:rPr sz="1200" dirty="0">
                <a:latin typeface="Times New Roman"/>
                <a:cs typeface="Times New Roman"/>
              </a:rPr>
              <a:t>.sd, </a:t>
            </a:r>
            <a:r>
              <a:rPr sz="1200" spc="-5" dirty="0">
                <a:latin typeface="Times New Roman"/>
                <a:cs typeface="Times New Roman"/>
              </a:rPr>
              <a:t>con el ejercicio resuelto, </a:t>
            </a:r>
            <a:r>
              <a:rPr sz="1200" dirty="0">
                <a:latin typeface="Times New Roman"/>
                <a:cs typeface="Times New Roman"/>
              </a:rPr>
              <a:t>nombrado </a:t>
            </a:r>
            <a:r>
              <a:rPr sz="1200" spc="-5" dirty="0">
                <a:latin typeface="Times New Roman"/>
                <a:cs typeface="Times New Roman"/>
              </a:rPr>
              <a:t>con el número </a:t>
            </a:r>
            <a:r>
              <a:rPr sz="1200" dirty="0">
                <a:latin typeface="Times New Roman"/>
                <a:cs typeface="Times New Roman"/>
              </a:rPr>
              <a:t>de equipo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-5" dirty="0" err="1" smtClean="0">
                <a:latin typeface="Times New Roman"/>
                <a:cs typeface="Times New Roman"/>
              </a:rPr>
              <a:t>Ejemplo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Equipo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 </a:t>
            </a:r>
            <a:r>
              <a:rPr sz="1200" b="1" dirty="0">
                <a:latin typeface="Times New Roman"/>
                <a:cs typeface="Times New Roman"/>
              </a:rPr>
              <a:t>“1.sd”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  <a:p>
            <a:pPr marL="372110" marR="5715" indent="37465" algn="just">
              <a:lnSpc>
                <a:spcPts val="1380"/>
              </a:lnSpc>
              <a:spcBef>
                <a:spcPts val="240"/>
              </a:spcBef>
              <a:buChar char="•"/>
              <a:tabLst>
                <a:tab pos="494665" algn="l"/>
              </a:tabLst>
            </a:pPr>
            <a:r>
              <a:rPr sz="1200" spc="-5" dirty="0">
                <a:latin typeface="Times New Roman"/>
                <a:cs typeface="Times New Roman"/>
              </a:rPr>
              <a:t>Un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archivo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.pdf,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conteniendo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vista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personalizada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esquema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unifilar.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Deberá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preparado</a:t>
            </a:r>
            <a:r>
              <a:rPr sz="1200" spc="-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impreso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formato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A3.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Deberá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nombrado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equipo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Ejemplo </a:t>
            </a:r>
            <a:r>
              <a:rPr sz="1200" dirty="0">
                <a:latin typeface="Times New Roman"/>
                <a:cs typeface="Times New Roman"/>
              </a:rPr>
              <a:t>Equipo 1: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“1.pdf”</a:t>
            </a:r>
            <a:r>
              <a:rPr sz="1200" spc="-5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6300597"/>
            <a:ext cx="3634104" cy="49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Criterios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-5" dirty="0">
                <a:latin typeface="Times New Roman"/>
                <a:cs typeface="Times New Roman"/>
              </a:rPr>
              <a:t> evaluación</a:t>
            </a:r>
            <a:endParaRPr sz="1200">
              <a:latin typeface="Times New Roman"/>
              <a:cs typeface="Times New Roman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ejercicio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evaluado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base</a:t>
            </a:r>
            <a:r>
              <a:rPr sz="1200" dirty="0">
                <a:latin typeface="Times New Roman"/>
                <a:cs typeface="Times New Roman"/>
              </a:rPr>
              <a:t> a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siguientes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criterios: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018251" y="6904608"/>
          <a:ext cx="4933950" cy="2486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6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7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1100" b="1" i="1" spc="-5" dirty="0">
                          <a:latin typeface="Times New Roman"/>
                          <a:cs typeface="Times New Roman"/>
                        </a:rPr>
                        <a:t>Criterios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1100" b="1" i="1" spc="-5" dirty="0">
                          <a:latin typeface="Times New Roman"/>
                          <a:cs typeface="Times New Roman"/>
                        </a:rPr>
                        <a:t>Descripción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59"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Solución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230">
                        <a:lnSpc>
                          <a:spcPts val="1270"/>
                        </a:lnSpc>
                        <a:tabLst>
                          <a:tab pos="633095" algn="l"/>
                          <a:tab pos="1557655" algn="l"/>
                          <a:tab pos="1758950" algn="l"/>
                          <a:tab pos="226631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iseño,	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te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o	y	modos	</a:t>
                      </a:r>
                      <a:r>
                        <a:rPr sz="1100" spc="-15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lang="es-E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operación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041"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Definición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técnica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230">
                        <a:lnSpc>
                          <a:spcPts val="128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Caída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por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encima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>
                          <a:latin typeface="Times New Roman"/>
                          <a:cs typeface="Times New Roman"/>
                        </a:rPr>
                        <a:t>los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niveles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solicitados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Selectividad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865">
                        <a:lnSpc>
                          <a:spcPts val="1270"/>
                        </a:lnSpc>
                        <a:tabLst>
                          <a:tab pos="631825" algn="l"/>
                          <a:tab pos="890905" algn="l"/>
                        </a:tabLst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Criterio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	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protección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correctamente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aplicados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659"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Presentación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865">
                        <a:lnSpc>
                          <a:spcPts val="127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Disposición</a:t>
                      </a:r>
                      <a:r>
                        <a:rPr sz="11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elementos</a:t>
                      </a:r>
                      <a:r>
                        <a:rPr sz="11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1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designación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circuitos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Eficiencia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Económica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Cantidad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de cobre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y/o aluminio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usados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115">
                <a:tc>
                  <a:txBody>
                    <a:bodyPr/>
                    <a:lstStyle/>
                    <a:p>
                      <a:pPr marL="67945">
                        <a:lnSpc>
                          <a:spcPts val="1210"/>
                        </a:lnSpc>
                      </a:pP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Completitud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Ejercicio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entregado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dentro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plazo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39"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Diversidad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objetos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20"/>
                        </a:lnSpc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Variedad de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elementos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empleados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Eficiencia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Energética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865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Factor</a:t>
                      </a:r>
                      <a:r>
                        <a:rPr sz="11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potencia.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err="1" smtClean="0">
                          <a:latin typeface="Times New Roman"/>
                          <a:cs typeface="Times New Roman"/>
                        </a:rPr>
                        <a:t>Aparente</a:t>
                      </a:r>
                      <a:r>
                        <a:rPr lang="es-ES" sz="11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Total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Instalada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115">
                <a:tc>
                  <a:txBody>
                    <a:bodyPr/>
                    <a:lstStyle/>
                    <a:p>
                      <a:pPr marL="67945">
                        <a:lnSpc>
                          <a:spcPts val="121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Errores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Cantidad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errores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238848" y="9365692"/>
            <a:ext cx="24987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10: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 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criterios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evaluación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9260"/>
            <a:ext cx="5783580" cy="77809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Consideraciones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previas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eléctricos</a:t>
            </a:r>
            <a:r>
              <a:rPr sz="1200" dirty="0">
                <a:latin typeface="Times New Roman"/>
                <a:cs typeface="Times New Roman"/>
              </a:rPr>
              <a:t> que </a:t>
            </a:r>
            <a:r>
              <a:rPr sz="1200" spc="-5" dirty="0">
                <a:latin typeface="Times New Roman"/>
                <a:cs typeface="Times New Roman"/>
              </a:rPr>
              <a:t>se considerarán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serán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cobre;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XLPE,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multipolares;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método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 y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factor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corrección</a:t>
            </a:r>
            <a:r>
              <a:rPr sz="1200" dirty="0">
                <a:latin typeface="Times New Roman"/>
                <a:cs typeface="Times New Roman"/>
              </a:rPr>
              <a:t> total 1.</a:t>
            </a:r>
          </a:p>
          <a:p>
            <a:pPr marL="12700" marR="6350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Tanto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generadores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dimensionados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tener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cuenta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ninguna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reserva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potencia.</a:t>
            </a:r>
          </a:p>
          <a:p>
            <a:pPr marL="12700">
              <a:lnSpc>
                <a:spcPts val="1345"/>
              </a:lnSpc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grupos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deberán</a:t>
            </a:r>
            <a:r>
              <a:rPr sz="1200" dirty="0">
                <a:latin typeface="Times New Roman"/>
                <a:cs typeface="Times New Roman"/>
              </a:rPr>
              <a:t> tener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suficiente para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instalación.</a:t>
            </a:r>
          </a:p>
          <a:p>
            <a:pPr marL="12700">
              <a:spcBef>
                <a:spcPts val="815"/>
              </a:spcBef>
            </a:pP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permitido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empleo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reserva: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40"/>
              </a:spcBef>
            </a:pPr>
            <a:r>
              <a:rPr sz="1200" b="1" spc="-5" dirty="0">
                <a:latin typeface="Times New Roman"/>
                <a:cs typeface="Times New Roman"/>
              </a:rPr>
              <a:t>Definición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del proyecto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355"/>
              </a:lnSpc>
              <a:spcBef>
                <a:spcPts val="855"/>
              </a:spcBef>
            </a:pPr>
            <a:r>
              <a:rPr sz="1150" spc="-5" dirty="0">
                <a:latin typeface="Times New Roman"/>
                <a:cs typeface="Times New Roman"/>
              </a:rPr>
              <a:t>Datos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generales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MT: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lnSpc>
                <a:spcPts val="1355"/>
              </a:lnSpc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Tensión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nominal </a:t>
            </a:r>
            <a:r>
              <a:rPr sz="1150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[kV]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15kV</a:t>
            </a:r>
          </a:p>
          <a:p>
            <a:pPr marL="408305" indent="-88900">
              <a:spcBef>
                <a:spcPts val="280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Máxima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potencia</a:t>
            </a:r>
            <a:r>
              <a:rPr sz="1150" dirty="0">
                <a:latin typeface="Times New Roman"/>
                <a:cs typeface="Times New Roman"/>
              </a:rPr>
              <a:t> de</a:t>
            </a:r>
            <a:r>
              <a:rPr sz="1150" spc="-5" dirty="0">
                <a:latin typeface="Times New Roman"/>
                <a:cs typeface="Times New Roman"/>
              </a:rPr>
              <a:t> cortocircuito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[MVA]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350MVA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8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Mínima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potencia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5" dirty="0">
                <a:latin typeface="Times New Roman"/>
                <a:cs typeface="Times New Roman"/>
              </a:rPr>
              <a:t> cortocircuito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[MVA] </a:t>
            </a:r>
            <a:r>
              <a:rPr sz="1150" spc="-5" dirty="0">
                <a:latin typeface="Times New Roman"/>
                <a:cs typeface="Times New Roman"/>
              </a:rPr>
              <a:t>200MVA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90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Máxima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sección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del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conductor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[mm2]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???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6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Mínima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sección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del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conductor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[mm2]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???</a:t>
            </a:r>
            <a:endParaRPr sz="115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  <a:buFont typeface="Times New Roman"/>
              <a:buChar char="•"/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ts val="1355"/>
              </a:lnSpc>
            </a:pPr>
            <a:r>
              <a:rPr sz="1150" spc="-5" dirty="0">
                <a:latin typeface="Times New Roman"/>
                <a:cs typeface="Times New Roman"/>
              </a:rPr>
              <a:t>Datos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generales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BT: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lnSpc>
                <a:spcPts val="1355"/>
              </a:lnSpc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Tensión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nominal </a:t>
            </a:r>
            <a:r>
              <a:rPr sz="1150" dirty="0">
                <a:latin typeface="Times New Roman"/>
                <a:cs typeface="Times New Roman"/>
              </a:rPr>
              <a:t>U</a:t>
            </a:r>
            <a:r>
              <a:rPr sz="800" dirty="0">
                <a:latin typeface="Times New Roman"/>
                <a:cs typeface="Times New Roman"/>
              </a:rPr>
              <a:t>n</a:t>
            </a:r>
            <a:r>
              <a:rPr sz="80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[kV]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400V</a:t>
            </a:r>
          </a:p>
          <a:p>
            <a:pPr marL="408305" indent="-88900">
              <a:spcBef>
                <a:spcPts val="290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Tipo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red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TN-S</a:t>
            </a:r>
          </a:p>
          <a:p>
            <a:pPr marL="408305" indent="-88900">
              <a:spcBef>
                <a:spcPts val="27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Frecuencia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[Hz]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50Hz</a:t>
            </a:r>
          </a:p>
          <a:p>
            <a:pPr marL="408305" indent="-88900">
              <a:spcBef>
                <a:spcPts val="290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Tensión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contacto permitida</a:t>
            </a:r>
            <a:r>
              <a:rPr sz="1150" dirty="0">
                <a:latin typeface="Times New Roman"/>
                <a:cs typeface="Times New Roman"/>
              </a:rPr>
              <a:t> [V] 25V</a:t>
            </a:r>
          </a:p>
          <a:p>
            <a:pPr marL="408305" indent="-88900">
              <a:spcBef>
                <a:spcPts val="27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Temperatura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ambiente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del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dispositivo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[ºC]</a:t>
            </a:r>
            <a:r>
              <a:rPr sz="1150" dirty="0">
                <a:latin typeface="Times New Roman"/>
                <a:cs typeface="Times New Roman"/>
              </a:rPr>
              <a:t> 45ºC</a:t>
            </a:r>
          </a:p>
          <a:p>
            <a:pPr marL="408305" indent="-88900">
              <a:spcBef>
                <a:spcPts val="290"/>
              </a:spcBef>
              <a:buChar char="•"/>
              <a:tabLst>
                <a:tab pos="408940" algn="l"/>
              </a:tabLst>
            </a:pPr>
            <a:r>
              <a:rPr sz="1150" dirty="0">
                <a:latin typeface="Times New Roman"/>
                <a:cs typeface="Times New Roman"/>
              </a:rPr>
              <a:t>Número</a:t>
            </a:r>
            <a:r>
              <a:rPr sz="1150" spc="-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polos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???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7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Detección </a:t>
            </a:r>
            <a:r>
              <a:rPr sz="1150" spc="-10" dirty="0">
                <a:latin typeface="Times New Roman"/>
                <a:cs typeface="Times New Roman"/>
              </a:rPr>
              <a:t>de</a:t>
            </a:r>
            <a:r>
              <a:rPr sz="1150" spc="-5" dirty="0">
                <a:latin typeface="Times New Roman"/>
                <a:cs typeface="Times New Roman"/>
              </a:rPr>
              <a:t> defecto</a:t>
            </a:r>
            <a:r>
              <a:rPr sz="1150" dirty="0">
                <a:latin typeface="Times New Roman"/>
                <a:cs typeface="Times New Roman"/>
              </a:rPr>
              <a:t> a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tierra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???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90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Punto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5" dirty="0">
                <a:latin typeface="Times New Roman"/>
                <a:cs typeface="Times New Roman"/>
              </a:rPr>
              <a:t> referencia para caída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5" dirty="0">
                <a:latin typeface="Times New Roman"/>
                <a:cs typeface="Times New Roman"/>
              </a:rPr>
              <a:t> tensión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Terminales</a:t>
            </a:r>
            <a:r>
              <a:rPr sz="1150" spc="3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secundario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7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Referencia </a:t>
            </a:r>
            <a:r>
              <a:rPr sz="1150" dirty="0">
                <a:latin typeface="Times New Roman"/>
                <a:cs typeface="Times New Roman"/>
              </a:rPr>
              <a:t>a</a:t>
            </a:r>
            <a:r>
              <a:rPr sz="1150" spc="-5" dirty="0">
                <a:latin typeface="Times New Roman"/>
                <a:cs typeface="Times New Roman"/>
              </a:rPr>
              <a:t> la tensión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5" dirty="0">
                <a:latin typeface="Times New Roman"/>
                <a:cs typeface="Times New Roman"/>
              </a:rPr>
              <a:t> uso </a:t>
            </a:r>
            <a:r>
              <a:rPr sz="1150" dirty="0">
                <a:latin typeface="Times New Roman"/>
                <a:cs typeface="Times New Roman"/>
              </a:rPr>
              <a:t>[%]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100%</a:t>
            </a:r>
          </a:p>
          <a:p>
            <a:pPr marL="408305" indent="-88900">
              <a:spcBef>
                <a:spcPts val="28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Máxima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caída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de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tensión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permitida</a:t>
            </a:r>
            <a:r>
              <a:rPr sz="1150" dirty="0">
                <a:latin typeface="Times New Roman"/>
                <a:cs typeface="Times New Roman"/>
              </a:rPr>
              <a:t> en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la</a:t>
            </a:r>
            <a:r>
              <a:rPr sz="1150" spc="2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red</a:t>
            </a:r>
            <a:r>
              <a:rPr sz="1150" dirty="0">
                <a:latin typeface="Times New Roman"/>
                <a:cs typeface="Times New Roman"/>
              </a:rPr>
              <a:t> [%]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6%</a:t>
            </a:r>
          </a:p>
          <a:p>
            <a:pPr marL="408305" indent="-88900">
              <a:spcBef>
                <a:spcPts val="290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Máxima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sección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del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conductor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[mm2]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???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spcBef>
                <a:spcPts val="265"/>
              </a:spcBef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Mínima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sección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del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conductor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[mm2]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??</a:t>
            </a:r>
          </a:p>
          <a:p>
            <a:pPr>
              <a:spcBef>
                <a:spcPts val="45"/>
              </a:spcBef>
              <a:buFont typeface="Times New Roman"/>
              <a:buChar char="•"/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sz="1150" spc="-5" dirty="0">
                <a:latin typeface="Times New Roman"/>
                <a:cs typeface="Times New Roman"/>
              </a:rPr>
              <a:t>Criterio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de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-5" dirty="0">
                <a:latin typeface="Times New Roman"/>
                <a:cs typeface="Times New Roman"/>
              </a:rPr>
              <a:t>coordinación</a:t>
            </a:r>
            <a:endParaRPr sz="1150" dirty="0">
              <a:latin typeface="Times New Roman"/>
              <a:cs typeface="Times New Roman"/>
            </a:endParaRPr>
          </a:p>
          <a:p>
            <a:pPr marL="408305" indent="-88900">
              <a:lnSpc>
                <a:spcPts val="1350"/>
              </a:lnSpc>
              <a:buChar char="•"/>
              <a:tabLst>
                <a:tab pos="408940" algn="l"/>
              </a:tabLst>
            </a:pPr>
            <a:r>
              <a:rPr sz="1150" spc="-5" dirty="0">
                <a:latin typeface="Times New Roman"/>
                <a:cs typeface="Times New Roman"/>
              </a:rPr>
              <a:t>Selectividad</a:t>
            </a:r>
            <a:endParaRPr sz="11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150" spc="-5" dirty="0">
                <a:latin typeface="Times New Roman"/>
                <a:cs typeface="Times New Roman"/>
              </a:rPr>
              <a:t>Distancias: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172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66917" y="8169402"/>
            <a:ext cx="20300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1440">
              <a:spcBef>
                <a:spcPts val="100"/>
              </a:spcBef>
              <a:buChar char="•"/>
              <a:tabLst>
                <a:tab pos="104139" algn="l"/>
              </a:tabLst>
            </a:pPr>
            <a:r>
              <a:rPr sz="1200" spc="-5" dirty="0">
                <a:latin typeface="Times New Roman"/>
                <a:cs typeface="Times New Roman"/>
              </a:rPr>
              <a:t>LCuadro_MT→Transformador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34183" y="8169402"/>
            <a:ext cx="2965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15m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66916" y="8510778"/>
            <a:ext cx="27101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indent="-82550">
              <a:spcBef>
                <a:spcPts val="100"/>
              </a:spcBef>
              <a:buSzPct val="83333"/>
              <a:buChar char="•"/>
              <a:tabLst>
                <a:tab pos="95250" algn="l"/>
              </a:tabLst>
            </a:pPr>
            <a:r>
              <a:rPr sz="1200" spc="-5" dirty="0">
                <a:latin typeface="Times New Roman"/>
                <a:cs typeface="Times New Roman"/>
              </a:rPr>
              <a:t>LTransformador→Cuadro_General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Trafos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3390" y="8510778"/>
            <a:ext cx="2203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5m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66916" y="8838438"/>
            <a:ext cx="24980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1440">
              <a:spcBef>
                <a:spcPts val="100"/>
              </a:spcBef>
              <a:buChar char="•"/>
              <a:tabLst>
                <a:tab pos="104139" algn="l"/>
              </a:tabLst>
            </a:pPr>
            <a:r>
              <a:rPr sz="1200" spc="-5" dirty="0">
                <a:latin typeface="Times New Roman"/>
                <a:cs typeface="Times New Roman"/>
              </a:rPr>
              <a:t>LGenerador→Cuadro_General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Grupos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21996" y="8838438"/>
            <a:ext cx="2203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5m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66917" y="9179814"/>
            <a:ext cx="39122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1440">
              <a:spcBef>
                <a:spcPts val="100"/>
              </a:spcBef>
              <a:buChar char="•"/>
              <a:tabLst>
                <a:tab pos="104139" algn="l"/>
                <a:tab pos="3627754" algn="l"/>
              </a:tabLst>
            </a:pPr>
            <a:r>
              <a:rPr sz="1200" dirty="0">
                <a:latin typeface="Times New Roman"/>
                <a:cs typeface="Times New Roman"/>
              </a:rPr>
              <a:t>LCuad</a:t>
            </a:r>
            <a:r>
              <a:rPr sz="1200" spc="-10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o_G</a:t>
            </a: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200" spc="10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l_T</a:t>
            </a:r>
            <a:r>
              <a:rPr sz="1200" spc="5" dirty="0">
                <a:latin typeface="Times New Roman"/>
                <a:cs typeface="Times New Roman"/>
              </a:rPr>
              <a:t>r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f</a:t>
            </a:r>
            <a:r>
              <a:rPr sz="1200" dirty="0">
                <a:latin typeface="Times New Roman"/>
                <a:cs typeface="Times New Roman"/>
              </a:rPr>
              <a:t>os→Cu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dro_</a:t>
            </a:r>
            <a:r>
              <a:rPr sz="1200" spc="-10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l_G</a:t>
            </a:r>
            <a:r>
              <a:rPr sz="1200" spc="5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upos	10m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66917" y="9521138"/>
            <a:ext cx="23399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1440">
              <a:spcBef>
                <a:spcPts val="100"/>
              </a:spcBef>
              <a:buChar char="•"/>
              <a:tabLst>
                <a:tab pos="104139" algn="l"/>
              </a:tabLst>
            </a:pPr>
            <a:r>
              <a:rPr sz="1200" spc="-5" dirty="0">
                <a:latin typeface="Times New Roman"/>
                <a:cs typeface="Times New Roman"/>
              </a:rPr>
              <a:t>LCuadro_General_Grupos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→CGBT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14771" y="9521138"/>
            <a:ext cx="2965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20m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5726" y="2127504"/>
            <a:ext cx="306069" cy="252349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57544" y="426211"/>
            <a:ext cx="5859780" cy="509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50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dirty="0">
              <a:latin typeface="Times New Roman"/>
              <a:cs typeface="Times New Roman"/>
            </a:endParaRPr>
          </a:p>
          <a:p>
            <a:pPr marL="50800"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simplificar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cálculos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considerará:</a:t>
            </a:r>
            <a:endParaRPr sz="1200" dirty="0">
              <a:latin typeface="Times New Roman"/>
              <a:cs typeface="Times New Roman"/>
            </a:endParaRPr>
          </a:p>
          <a:p>
            <a:pPr marL="413384" indent="-92075">
              <a:spcBef>
                <a:spcPts val="850"/>
              </a:spcBef>
              <a:buChar char="•"/>
              <a:tabLst>
                <a:tab pos="414020" algn="l"/>
              </a:tabLst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resto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principales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colgarán</a:t>
            </a:r>
            <a:r>
              <a:rPr sz="1200" dirty="0">
                <a:latin typeface="Times New Roman"/>
                <a:cs typeface="Times New Roman"/>
              </a:rPr>
              <a:t> directamente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CGBT.</a:t>
            </a:r>
            <a:endParaRPr sz="1200" dirty="0">
              <a:latin typeface="Times New Roman"/>
              <a:cs typeface="Times New Roman"/>
            </a:endParaRPr>
          </a:p>
          <a:p>
            <a:pPr marL="413384" indent="-92075">
              <a:spcBef>
                <a:spcPts val="840"/>
              </a:spcBef>
              <a:buChar char="•"/>
              <a:tabLst>
                <a:tab pos="414020" algn="l"/>
              </a:tabLst>
            </a:pPr>
            <a:r>
              <a:rPr sz="1200" spc="-5" dirty="0">
                <a:latin typeface="Times New Roman"/>
                <a:cs typeface="Times New Roman"/>
              </a:rPr>
              <a:t>No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incluirá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dimensionamiento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ni</a:t>
            </a:r>
            <a:r>
              <a:rPr sz="1200" spc="-5" dirty="0">
                <a:latin typeface="Times New Roman"/>
                <a:cs typeface="Times New Roman"/>
              </a:rPr>
              <a:t> representación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UPS.</a:t>
            </a:r>
          </a:p>
          <a:p>
            <a:pPr marL="50800" marR="44450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cualquier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distancia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esté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determinada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datos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generales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indicados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debe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considerar</a:t>
            </a:r>
            <a:r>
              <a:rPr sz="1200" dirty="0">
                <a:latin typeface="Times New Roman"/>
                <a:cs typeface="Times New Roman"/>
              </a:rPr>
              <a:t> una</a:t>
            </a:r>
            <a:r>
              <a:rPr sz="1200" spc="-5" dirty="0">
                <a:latin typeface="Times New Roman"/>
                <a:cs typeface="Times New Roman"/>
              </a:rPr>
              <a:t> distancia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cables</a:t>
            </a:r>
            <a:r>
              <a:rPr sz="1200" dirty="0">
                <a:latin typeface="Times New Roman"/>
                <a:cs typeface="Times New Roman"/>
              </a:rPr>
              <a:t> de 5 </a:t>
            </a:r>
            <a:r>
              <a:rPr sz="1200" spc="-5" dirty="0">
                <a:latin typeface="Times New Roman"/>
                <a:cs typeface="Times New Roman"/>
              </a:rPr>
              <a:t>metros.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50"/>
              </a:spcBef>
            </a:pPr>
            <a:r>
              <a:rPr sz="1200" b="1" spc="-5" dirty="0">
                <a:latin typeface="Times New Roman"/>
                <a:cs typeface="Times New Roman"/>
              </a:rPr>
              <a:t>Descripción del edificio</a:t>
            </a:r>
            <a:endParaRPr sz="1200" dirty="0">
              <a:latin typeface="Times New Roman"/>
              <a:cs typeface="Times New Roman"/>
            </a:endParaRPr>
          </a:p>
          <a:p>
            <a:pPr marL="50800" marR="43180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edificio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estudio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un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DATA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CENTER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categoría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distribuido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única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planta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2.000m2.</a:t>
            </a:r>
          </a:p>
          <a:p>
            <a:pPr marL="451484" indent="-92075">
              <a:spcBef>
                <a:spcPts val="855"/>
              </a:spcBef>
              <a:buChar char="•"/>
              <a:tabLst>
                <a:tab pos="452120" algn="l"/>
              </a:tabLst>
            </a:pPr>
            <a:r>
              <a:rPr sz="1200" spc="-5" dirty="0">
                <a:latin typeface="Times New Roman"/>
                <a:cs typeface="Times New Roman"/>
              </a:rPr>
              <a:t>Coeficiente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utilización </a:t>
            </a:r>
            <a:r>
              <a:rPr sz="1200" dirty="0">
                <a:latin typeface="Times New Roman"/>
                <a:cs typeface="Times New Roman"/>
              </a:rPr>
              <a:t>0,8</a:t>
            </a:r>
          </a:p>
          <a:p>
            <a:pPr marL="451484" indent="-92075">
              <a:spcBef>
                <a:spcPts val="840"/>
              </a:spcBef>
              <a:buChar char="•"/>
              <a:tabLst>
                <a:tab pos="452120" algn="l"/>
              </a:tabLst>
            </a:pPr>
            <a:r>
              <a:rPr sz="1200" dirty="0">
                <a:latin typeface="Times New Roman"/>
                <a:cs typeface="Times New Roman"/>
              </a:rPr>
              <a:t>Cosφ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0,85</a:t>
            </a:r>
          </a:p>
          <a:p>
            <a:pPr marL="50800" marR="45085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Contendrá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servidores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375m</a:t>
            </a:r>
            <a:r>
              <a:rPr sz="1200" baseline="31250" dirty="0">
                <a:latin typeface="Times New Roman"/>
                <a:cs typeface="Times New Roman"/>
              </a:rPr>
              <a:t>2</a:t>
            </a:r>
            <a:r>
              <a:rPr sz="1200" spc="254" baseline="31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filas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Racks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uno.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considerarán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15kW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Rack</a:t>
            </a:r>
            <a:endParaRPr sz="1200" dirty="0">
              <a:latin typeface="Times New Roman"/>
              <a:cs typeface="Times New Roman"/>
            </a:endParaRPr>
          </a:p>
          <a:p>
            <a:pPr marL="50800" marR="45085">
              <a:lnSpc>
                <a:spcPct val="103299"/>
              </a:lnSpc>
              <a:spcBef>
                <a:spcPts val="80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primera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línea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canalización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alimentará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secundario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sala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servidores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 metros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distancia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50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distancia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Racks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será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metros.</a:t>
            </a:r>
            <a:endParaRPr sz="1200" dirty="0">
              <a:latin typeface="Times New Roman"/>
              <a:cs typeface="Times New Roman"/>
            </a:endParaRPr>
          </a:p>
          <a:p>
            <a:pPr marL="50800" marR="45085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Racks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estarán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ubicados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líneas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25m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longitud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alimentados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canalizaciones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eléctricas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ubicadas</a:t>
            </a:r>
            <a:r>
              <a:rPr sz="1200" dirty="0">
                <a:latin typeface="Times New Roman"/>
                <a:cs typeface="Times New Roman"/>
              </a:rPr>
              <a:t> bajo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suelos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técnicos.</a:t>
            </a:r>
            <a:endParaRPr sz="1200" dirty="0">
              <a:latin typeface="Times New Roman"/>
              <a:cs typeface="Times New Roman"/>
            </a:endParaRPr>
          </a:p>
          <a:p>
            <a:pPr marL="50800">
              <a:spcBef>
                <a:spcPts val="84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total instalada </a:t>
            </a:r>
            <a:r>
              <a:rPr sz="1200" spc="-5" dirty="0">
                <a:latin typeface="Times New Roman"/>
                <a:cs typeface="Times New Roman"/>
              </a:rPr>
              <a:t>restante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estará</a:t>
            </a:r>
            <a:r>
              <a:rPr sz="1200" spc="-5" dirty="0">
                <a:latin typeface="Times New Roman"/>
                <a:cs typeface="Times New Roman"/>
              </a:rPr>
              <a:t> determinada</a:t>
            </a:r>
            <a:r>
              <a:rPr sz="1200" dirty="0">
                <a:latin typeface="Times New Roman"/>
                <a:cs typeface="Times New Roman"/>
              </a:rPr>
              <a:t> por 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siguiente tabla: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7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539765" y="5625973"/>
          <a:ext cx="6273165" cy="2342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1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1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Salas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Potencia</a:t>
                      </a:r>
                      <a:r>
                        <a:rPr sz="1200" b="1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[kW]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b="1" i="1" spc="-5" dirty="0">
                          <a:latin typeface="Times New Roman"/>
                          <a:cs typeface="Times New Roman"/>
                        </a:rPr>
                        <a:t>Distancia</a:t>
                      </a:r>
                      <a:r>
                        <a:rPr sz="12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latin typeface="Times New Roman"/>
                          <a:cs typeface="Times New Roman"/>
                        </a:rPr>
                        <a:t>[m]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0">
                  <a:txBody>
                    <a:bodyPr/>
                    <a:lstStyle/>
                    <a:p>
                      <a:pPr marL="36385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Distancias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desde el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CGBT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Refrigeración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HVAC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UPS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Generadores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Cuartos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Técnicos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Oficinas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Puesto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mando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615">
                <a:tc>
                  <a:txBody>
                    <a:bodyPr/>
                    <a:lstStyle/>
                    <a:p>
                      <a:pPr marL="68580" marR="60325">
                        <a:lnSpc>
                          <a:spcPts val="1380"/>
                        </a:lnSpc>
                        <a:tabLst>
                          <a:tab pos="969010" algn="l"/>
                          <a:tab pos="1200150" algn="l"/>
                          <a:tab pos="1729105" algn="l"/>
                        </a:tabLst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Ilu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inación	y	tomas	</a:t>
                      </a:r>
                      <a:r>
                        <a:rPr sz="1200" i="1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es-ES" sz="1200" i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 err="1" smtClean="0">
                          <a:latin typeface="Times New Roman"/>
                          <a:cs typeface="Times New Roman"/>
                        </a:rPr>
                        <a:t>corriente</a:t>
                      </a:r>
                      <a:r>
                        <a:rPr sz="1200" i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Servidores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21">
                <a:tc>
                  <a:txBody>
                    <a:bodyPr/>
                    <a:lstStyle/>
                    <a:p>
                      <a:pPr marL="68580" marR="60960">
                        <a:lnSpc>
                          <a:spcPts val="1380"/>
                        </a:lnSpc>
                        <a:tabLst>
                          <a:tab pos="969010" algn="l"/>
                          <a:tab pos="1200150" algn="l"/>
                          <a:tab pos="1729105" algn="l"/>
                        </a:tabLst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Ilu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inación	y	tomas	</a:t>
                      </a:r>
                      <a:r>
                        <a:rPr sz="1200" i="1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es-ES" sz="1200" i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 err="1" smtClean="0">
                          <a:latin typeface="Times New Roman"/>
                          <a:cs typeface="Times New Roman"/>
                        </a:rPr>
                        <a:t>corriente</a:t>
                      </a:r>
                      <a:r>
                        <a:rPr sz="1200" i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Servidores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68580" marR="60960">
                        <a:lnSpc>
                          <a:spcPts val="1380"/>
                        </a:lnSpc>
                        <a:tabLst>
                          <a:tab pos="969010" algn="l"/>
                          <a:tab pos="1200150" algn="l"/>
                          <a:tab pos="1729105" algn="l"/>
                        </a:tabLst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Ilu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inación	y	tomas	</a:t>
                      </a:r>
                      <a:r>
                        <a:rPr sz="1200" i="1" dirty="0" smtClean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es-ES" sz="1200" i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 err="1" smtClean="0">
                          <a:latin typeface="Times New Roman"/>
                          <a:cs typeface="Times New Roman"/>
                        </a:rPr>
                        <a:t>corriente</a:t>
                      </a:r>
                      <a:r>
                        <a:rPr sz="1200" i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Servidores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223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462875" y="7956042"/>
            <a:ext cx="20510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11: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potencias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del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40011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174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37095" y="8065770"/>
            <a:ext cx="31013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163: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plano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planta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del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“DATA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CENTER”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5163" y="974792"/>
            <a:ext cx="6027681" cy="6939458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426212"/>
            <a:ext cx="5787390" cy="63795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dirty="0">
              <a:latin typeface="Times New Roman"/>
              <a:cs typeface="Times New Roman"/>
            </a:endParaRPr>
          </a:p>
          <a:p>
            <a:pPr marL="553085">
              <a:spcBef>
                <a:spcPts val="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7.3.2</a:t>
            </a:r>
            <a:r>
              <a:rPr sz="1200" b="1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PLANTEAMIENTO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DEL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EJERCICIO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Este </a:t>
            </a:r>
            <a:r>
              <a:rPr sz="1200" spc="-5" dirty="0">
                <a:latin typeface="Times New Roman"/>
                <a:cs typeface="Times New Roman"/>
              </a:rPr>
              <a:t>ejercicio tiene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particularidad de que está </a:t>
            </a:r>
            <a:r>
              <a:rPr sz="1200" dirty="0">
                <a:latin typeface="Times New Roman"/>
                <a:cs typeface="Times New Roman"/>
              </a:rPr>
              <a:t>diseñado para ser </a:t>
            </a:r>
            <a:r>
              <a:rPr sz="1200" spc="-5" dirty="0">
                <a:latin typeface="Times New Roman"/>
                <a:cs typeface="Times New Roman"/>
              </a:rPr>
              <a:t>realizado en las </a:t>
            </a:r>
            <a:r>
              <a:rPr sz="1200" spc="-5" dirty="0" err="1">
                <a:latin typeface="Times New Roman"/>
                <a:cs typeface="Times New Roman"/>
              </a:rPr>
              <a:t>cuatro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horas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 </a:t>
            </a:r>
            <a:r>
              <a:rPr sz="1200" dirty="0">
                <a:latin typeface="Times New Roman"/>
                <a:cs typeface="Times New Roman"/>
              </a:rPr>
              <a:t>duró la </a:t>
            </a:r>
            <a:r>
              <a:rPr sz="1200" spc="-5" dirty="0">
                <a:latin typeface="Times New Roman"/>
                <a:cs typeface="Times New Roman"/>
              </a:rPr>
              <a:t>prueba. Por </a:t>
            </a:r>
            <a:r>
              <a:rPr sz="1200" dirty="0">
                <a:latin typeface="Times New Roman"/>
                <a:cs typeface="Times New Roman"/>
              </a:rPr>
              <a:t>tanto, </a:t>
            </a:r>
            <a:r>
              <a:rPr sz="1200" spc="-5" dirty="0">
                <a:latin typeface="Times New Roman"/>
                <a:cs typeface="Times New Roman"/>
              </a:rPr>
              <a:t>tampoco es </a:t>
            </a:r>
            <a:r>
              <a:rPr sz="1200" dirty="0">
                <a:latin typeface="Times New Roman"/>
                <a:cs typeface="Times New Roman"/>
              </a:rPr>
              <a:t>muy extenso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lo que </a:t>
            </a:r>
            <a:r>
              <a:rPr sz="1200" spc="-5" dirty="0">
                <a:latin typeface="Times New Roman"/>
                <a:cs typeface="Times New Roman"/>
              </a:rPr>
              <a:t>se refiere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dirty="0" err="1">
                <a:latin typeface="Times New Roman"/>
                <a:cs typeface="Times New Roman"/>
              </a:rPr>
              <a:t>volumen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circuitos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trata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Data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Center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centro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datos,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categoría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La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clasificación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fue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ideada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Uptime </a:t>
            </a:r>
            <a:r>
              <a:rPr sz="1200" spc="-5" dirty="0">
                <a:latin typeface="Times New Roman"/>
                <a:cs typeface="Times New Roman"/>
              </a:rPr>
              <a:t>Institute </a:t>
            </a:r>
            <a:r>
              <a:rPr sz="1200" dirty="0">
                <a:latin typeface="Times New Roman"/>
                <a:cs typeface="Times New Roman"/>
              </a:rPr>
              <a:t>que y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plasmó </a:t>
            </a:r>
            <a:r>
              <a:rPr sz="1200" spc="-5" dirty="0">
                <a:latin typeface="Times New Roman"/>
                <a:cs typeface="Times New Roman"/>
              </a:rPr>
              <a:t>en el estándar ANSI/TIA-942. </a:t>
            </a:r>
            <a:r>
              <a:rPr sz="1200" spc="-5" dirty="0" err="1">
                <a:latin typeface="Times New Roman"/>
                <a:cs typeface="Times New Roman"/>
              </a:rPr>
              <a:t>Básicamente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establece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hasta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fecha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realización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dirty="0">
                <a:latin typeface="Times New Roman"/>
                <a:cs typeface="Times New Roman"/>
              </a:rPr>
              <a:t> documento)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categorías,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función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nivel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redundancia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componentes que </a:t>
            </a:r>
            <a:r>
              <a:rPr sz="1200" spc="-5" dirty="0">
                <a:latin typeface="Times New Roman"/>
                <a:cs typeface="Times New Roman"/>
              </a:rPr>
              <a:t>soportan el Data Center.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caso que </a:t>
            </a:r>
            <a:r>
              <a:rPr sz="1200" spc="-5" dirty="0">
                <a:latin typeface="Times New Roman"/>
                <a:cs typeface="Times New Roman"/>
              </a:rPr>
              <a:t>nos </a:t>
            </a:r>
            <a:r>
              <a:rPr sz="1200" spc="-5" dirty="0" err="1">
                <a:latin typeface="Times New Roman"/>
                <a:cs typeface="Times New Roman"/>
              </a:rPr>
              <a:t>ocupa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características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Data</a:t>
            </a:r>
            <a:r>
              <a:rPr sz="1200" dirty="0">
                <a:latin typeface="Times New Roman"/>
                <a:cs typeface="Times New Roman"/>
              </a:rPr>
              <a:t> Center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TIER</a:t>
            </a:r>
            <a:r>
              <a:rPr sz="1200" dirty="0">
                <a:latin typeface="Times New Roman"/>
                <a:cs typeface="Times New Roman"/>
              </a:rPr>
              <a:t> 1 son:</a:t>
            </a:r>
          </a:p>
          <a:p>
            <a:pPr marL="553085" marR="5080" indent="-228600" algn="just">
              <a:lnSpc>
                <a:spcPct val="95900"/>
              </a:lnSpc>
              <a:spcBef>
                <a:spcPts val="994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Centro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básico: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redundancia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componentes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vitales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climatización,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suministro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eléctrico)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tanto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perderá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capacidad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operación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ante </a:t>
            </a:r>
            <a:r>
              <a:rPr sz="1200" spc="-5" dirty="0">
                <a:latin typeface="Times New Roman"/>
                <a:cs typeface="Times New Roman"/>
              </a:rPr>
              <a:t>el fallo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cualquiera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ellas. </a:t>
            </a:r>
            <a:r>
              <a:rPr sz="1200" dirty="0">
                <a:latin typeface="Times New Roman"/>
                <a:cs typeface="Times New Roman"/>
              </a:rPr>
              <a:t>Puede o no </a:t>
            </a:r>
            <a:r>
              <a:rPr sz="1200" spc="-5" dirty="0">
                <a:latin typeface="Times New Roman"/>
                <a:cs typeface="Times New Roman"/>
              </a:rPr>
              <a:t>puede </a:t>
            </a:r>
            <a:r>
              <a:rPr sz="1200" dirty="0">
                <a:latin typeface="Times New Roman"/>
                <a:cs typeface="Times New Roman"/>
              </a:rPr>
              <a:t>tener </a:t>
            </a:r>
            <a:r>
              <a:rPr sz="1200" spc="-5" dirty="0">
                <a:latin typeface="Times New Roman"/>
                <a:cs typeface="Times New Roman"/>
              </a:rPr>
              <a:t>suelos </a:t>
            </a:r>
            <a:r>
              <a:rPr sz="1200" dirty="0">
                <a:latin typeface="Times New Roman"/>
                <a:cs typeface="Times New Roman"/>
              </a:rPr>
              <a:t>elevados </a:t>
            </a:r>
            <a:r>
              <a:rPr sz="1200" spc="-5" dirty="0">
                <a:latin typeface="Times New Roman"/>
                <a:cs typeface="Times New Roman"/>
              </a:rPr>
              <a:t>(</a:t>
            </a:r>
            <a:r>
              <a:rPr sz="1200" spc="-5" dirty="0" err="1" smtClean="0">
                <a:latin typeface="Times New Roman"/>
                <a:cs typeface="Times New Roman"/>
              </a:rPr>
              <a:t>según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enunciado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 tiene suelo técnico), generadores </a:t>
            </a:r>
            <a:r>
              <a:rPr sz="1200" dirty="0">
                <a:latin typeface="Times New Roman"/>
                <a:cs typeface="Times New Roman"/>
              </a:rPr>
              <a:t>auxiliares o </a:t>
            </a:r>
            <a:r>
              <a:rPr sz="1200" spc="-5" dirty="0">
                <a:latin typeface="Times New Roman"/>
                <a:cs typeface="Times New Roman"/>
              </a:rPr>
              <a:t>UPS </a:t>
            </a:r>
            <a:r>
              <a:rPr sz="1200" dirty="0">
                <a:latin typeface="Times New Roman"/>
                <a:cs typeface="Times New Roman"/>
              </a:rPr>
              <a:t>(no </a:t>
            </a:r>
            <a:r>
              <a:rPr sz="1200" spc="-5" dirty="0">
                <a:latin typeface="Times New Roman"/>
                <a:cs typeface="Times New Roman"/>
              </a:rPr>
              <a:t>forman parte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alcance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prueba</a:t>
            </a:r>
            <a:r>
              <a:rPr sz="1200" dirty="0">
                <a:latin typeface="Times New Roman"/>
                <a:cs typeface="Times New Roman"/>
              </a:rPr>
              <a:t> según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enunciado).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Tiene una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disponibilidad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99.671%.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ts val="1380"/>
              </a:lnSpc>
            </a:pPr>
            <a:r>
              <a:rPr sz="1200" dirty="0">
                <a:latin typeface="Times New Roman"/>
                <a:cs typeface="Times New Roman"/>
              </a:rPr>
              <a:t>Esto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afecta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hora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idead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eléctrica.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Incluso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llegar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plantearse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</a:p>
          <a:p>
            <a:pPr marL="12700" algn="just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</a:rPr>
              <a:t>régimen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IT,</a:t>
            </a:r>
            <a:r>
              <a:rPr sz="1200" dirty="0">
                <a:latin typeface="Times New Roman"/>
                <a:cs typeface="Times New Roman"/>
              </a:rPr>
              <a:t> aunque</a:t>
            </a:r>
            <a:r>
              <a:rPr sz="1200" spc="-5" dirty="0">
                <a:latin typeface="Times New Roman"/>
                <a:cs typeface="Times New Roman"/>
              </a:rPr>
              <a:t> el</a:t>
            </a:r>
            <a:r>
              <a:rPr sz="1200" dirty="0">
                <a:latin typeface="Times New Roman"/>
                <a:cs typeface="Times New Roman"/>
              </a:rPr>
              <a:t> enunciado </a:t>
            </a:r>
            <a:r>
              <a:rPr sz="1200" spc="-5" dirty="0">
                <a:latin typeface="Times New Roman"/>
                <a:cs typeface="Times New Roman"/>
              </a:rPr>
              <a:t>explicita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régimen</a:t>
            </a:r>
            <a:r>
              <a:rPr sz="1200" dirty="0">
                <a:latin typeface="Times New Roman"/>
                <a:cs typeface="Times New Roman"/>
              </a:rPr>
              <a:t> TN-S.</a:t>
            </a: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899160" lvl="2" indent="-346710">
              <a:spcBef>
                <a:spcPts val="940"/>
              </a:spcBef>
              <a:buFont typeface="Times New Roman"/>
              <a:buAutoNum type="arabicPeriod" startAt="3"/>
              <a:tabLst>
                <a:tab pos="899794" algn="l"/>
              </a:tabLst>
            </a:pP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DEFINICIÓN</a:t>
            </a:r>
            <a:r>
              <a:rPr sz="12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DEL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PROYECTO</a:t>
            </a:r>
            <a:endParaRPr sz="1200" dirty="0">
              <a:latin typeface="Times New Roman"/>
              <a:cs typeface="Times New Roman"/>
            </a:endParaRPr>
          </a:p>
          <a:p>
            <a:pPr lvl="2">
              <a:spcBef>
                <a:spcPts val="20"/>
              </a:spcBef>
              <a:buFont typeface="Times New Roman"/>
              <a:buAutoNum type="arabicPeriod" startAt="3"/>
            </a:pPr>
            <a:endParaRPr sz="1400" dirty="0">
              <a:latin typeface="Times New Roman"/>
              <a:cs typeface="Times New Roman"/>
            </a:endParaRPr>
          </a:p>
          <a:p>
            <a:pPr marL="1198245" lvl="3" indent="-501015">
              <a:buAutoNum type="arabicPeriod"/>
              <a:tabLst>
                <a:tab pos="1198880" algn="l"/>
              </a:tabLst>
            </a:pPr>
            <a:r>
              <a:rPr sz="1200" b="1" spc="-5" dirty="0">
                <a:latin typeface="Times New Roman"/>
                <a:cs typeface="Times New Roman"/>
              </a:rPr>
              <a:t>PARÁMETROS DE </a:t>
            </a:r>
            <a:r>
              <a:rPr sz="1200" b="1" dirty="0">
                <a:latin typeface="Times New Roman"/>
                <a:cs typeface="Times New Roman"/>
              </a:rPr>
              <a:t>MEDIA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4200"/>
              </a:lnSpc>
            </a:pP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nuevo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 valores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marcados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rojo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aquellos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enunciado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spc="-5" dirty="0" err="1">
                <a:latin typeface="Times New Roman"/>
                <a:cs typeface="Times New Roman"/>
              </a:rPr>
              <a:t>ejercicio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quedan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-5" dirty="0">
                <a:latin typeface="Times New Roman"/>
                <a:cs typeface="Times New Roman"/>
              </a:rPr>
              <a:t> juicio</a:t>
            </a:r>
            <a:r>
              <a:rPr sz="1200" dirty="0">
                <a:latin typeface="Times New Roman"/>
                <a:cs typeface="Times New Roman"/>
              </a:rPr>
              <a:t> del participante.</a:t>
            </a:r>
          </a:p>
          <a:p>
            <a:pPr marL="12700" marR="8255" algn="just">
              <a:lnSpc>
                <a:spcPct val="103499"/>
              </a:lnSpc>
              <a:spcBef>
                <a:spcPts val="790"/>
              </a:spcBef>
            </a:pP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en el anterior ejercicio, se </a:t>
            </a:r>
            <a:r>
              <a:rPr sz="1200" dirty="0">
                <a:latin typeface="Times New Roman"/>
                <a:cs typeface="Times New Roman"/>
              </a:rPr>
              <a:t>ha optado por ir a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límites máximo y mínimo de </a:t>
            </a:r>
            <a:r>
              <a:rPr sz="1200" spc="-5" dirty="0" err="1" smtClean="0">
                <a:latin typeface="Times New Roman"/>
                <a:cs typeface="Times New Roman"/>
              </a:rPr>
              <a:t>sección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evitar </a:t>
            </a:r>
            <a:r>
              <a:rPr sz="1200" dirty="0">
                <a:latin typeface="Times New Roman"/>
                <a:cs typeface="Times New Roman"/>
              </a:rPr>
              <a:t>problemas, </a:t>
            </a:r>
            <a:r>
              <a:rPr sz="1200" spc="5" dirty="0">
                <a:latin typeface="Times New Roman"/>
                <a:cs typeface="Times New Roman"/>
              </a:rPr>
              <a:t>ya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el programa </a:t>
            </a:r>
            <a:r>
              <a:rPr sz="1200" dirty="0">
                <a:latin typeface="Times New Roman"/>
                <a:cs typeface="Times New Roman"/>
              </a:rPr>
              <a:t>ya </a:t>
            </a:r>
            <a:r>
              <a:rPr sz="1200" spc="-5" dirty="0">
                <a:latin typeface="Times New Roman"/>
                <a:cs typeface="Times New Roman"/>
              </a:rPr>
              <a:t>calcula automáticamente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sección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dirty="0" err="1">
                <a:latin typeface="Times New Roman"/>
                <a:cs typeface="Times New Roman"/>
              </a:rPr>
              <a:t>más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aproxima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las necesidades. </a:t>
            </a:r>
            <a:r>
              <a:rPr sz="1200" dirty="0">
                <a:latin typeface="Times New Roman"/>
                <a:cs typeface="Times New Roman"/>
              </a:rPr>
              <a:t>Podría haber alguna </a:t>
            </a:r>
            <a:r>
              <a:rPr sz="1200" spc="-5" dirty="0">
                <a:latin typeface="Times New Roman"/>
                <a:cs typeface="Times New Roman"/>
              </a:rPr>
              <a:t>limitación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espacio en las </a:t>
            </a:r>
            <a:r>
              <a:rPr sz="1200" dirty="0" err="1">
                <a:latin typeface="Times New Roman"/>
                <a:cs typeface="Times New Roman"/>
              </a:rPr>
              <a:t>bandejas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conductos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función </a:t>
            </a:r>
            <a:r>
              <a:rPr sz="1200" dirty="0">
                <a:latin typeface="Times New Roman"/>
                <a:cs typeface="Times New Roman"/>
              </a:rPr>
              <a:t>del tipo de </a:t>
            </a:r>
            <a:r>
              <a:rPr sz="1200" spc="-5" dirty="0">
                <a:latin typeface="Times New Roman"/>
                <a:cs typeface="Times New Roman"/>
              </a:rPr>
              <a:t>instalación pero </a:t>
            </a:r>
            <a:r>
              <a:rPr sz="1200" dirty="0">
                <a:latin typeface="Times New Roman"/>
                <a:cs typeface="Times New Roman"/>
              </a:rPr>
              <a:t>como no </a:t>
            </a:r>
            <a:r>
              <a:rPr sz="1200" spc="-5" dirty="0">
                <a:latin typeface="Times New Roman"/>
                <a:cs typeface="Times New Roman"/>
              </a:rPr>
              <a:t>se especifica </a:t>
            </a:r>
            <a:r>
              <a:rPr sz="1200" dirty="0">
                <a:latin typeface="Times New Roman"/>
                <a:cs typeface="Times New Roman"/>
              </a:rPr>
              <a:t>nada,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opta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valores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extremos.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5644" y="7887462"/>
            <a:ext cx="5783580" cy="2254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164: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parámetros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media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24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L="553085">
              <a:spcBef>
                <a:spcPts val="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7.3.4</a:t>
            </a:r>
            <a:r>
              <a:rPr sz="12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PARÁMETROS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BAJA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algn="just"/>
            <a:r>
              <a:rPr sz="1200" spc="-5" dirty="0">
                <a:latin typeface="Times New Roman"/>
                <a:cs typeface="Times New Roman"/>
              </a:rPr>
              <a:t>Marcados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rojo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valores que</a:t>
            </a:r>
            <a:r>
              <a:rPr sz="1200" spc="-5" dirty="0">
                <a:latin typeface="Times New Roman"/>
                <a:cs typeface="Times New Roman"/>
              </a:rPr>
              <a:t> hay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introducir 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juicio</a:t>
            </a:r>
            <a:r>
              <a:rPr sz="1200" dirty="0">
                <a:latin typeface="Times New Roman"/>
                <a:cs typeface="Times New Roman"/>
              </a:rPr>
              <a:t> del participante.</a:t>
            </a: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secciones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conductor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vez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meten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máximo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mínimo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disponibles.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En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cuanto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número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polos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escoge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economía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material.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último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punto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más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decisivo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detección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defecto a </a:t>
            </a:r>
            <a:r>
              <a:rPr sz="1200" spc="-5" dirty="0">
                <a:latin typeface="Times New Roman"/>
                <a:cs typeface="Times New Roman"/>
              </a:rPr>
              <a:t>tierra, </a:t>
            </a:r>
            <a:r>
              <a:rPr sz="1200" dirty="0">
                <a:latin typeface="Times New Roman"/>
                <a:cs typeface="Times New Roman"/>
              </a:rPr>
              <a:t>que se decidió </a:t>
            </a:r>
            <a:r>
              <a:rPr sz="1200" spc="-5" dirty="0">
                <a:latin typeface="Times New Roman"/>
                <a:cs typeface="Times New Roman"/>
              </a:rPr>
              <a:t>como estándar </a:t>
            </a:r>
            <a:r>
              <a:rPr sz="1200" dirty="0">
                <a:latin typeface="Times New Roman"/>
                <a:cs typeface="Times New Roman"/>
              </a:rPr>
              <a:t>para luego ir </a:t>
            </a:r>
            <a:r>
              <a:rPr sz="1200" dirty="0" err="1">
                <a:latin typeface="Times New Roman"/>
                <a:cs typeface="Times New Roman"/>
              </a:rPr>
              <a:t>dejándolo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quitándolo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r>
              <a:rPr sz="1200" dirty="0">
                <a:latin typeface="Times New Roman"/>
                <a:cs typeface="Times New Roman"/>
              </a:rPr>
              <a:t> Aunque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un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análisis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posterior</a:t>
            </a:r>
            <a:r>
              <a:rPr sz="1200" dirty="0">
                <a:latin typeface="Times New Roman"/>
                <a:cs typeface="Times New Roman"/>
              </a:rPr>
              <a:t> sería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mejor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establecerlo</a:t>
            </a:r>
            <a:r>
              <a:rPr sz="1200" dirty="0">
                <a:latin typeface="Times New Roman"/>
                <a:cs typeface="Times New Roman"/>
              </a:rPr>
              <a:t> como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caso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necesario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 y </a:t>
            </a:r>
            <a:r>
              <a:rPr sz="1200" spc="-5" dirty="0">
                <a:latin typeface="Times New Roman"/>
                <a:cs typeface="Times New Roman"/>
              </a:rPr>
              <a:t>así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instalarlo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donde</a:t>
            </a:r>
            <a:r>
              <a:rPr sz="1200" spc="-5" dirty="0">
                <a:latin typeface="Times New Roman"/>
                <a:cs typeface="Times New Roman"/>
              </a:rPr>
              <a:t> realmente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quiera.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8890" algn="ctr">
              <a:tabLst>
                <a:tab pos="5551170" algn="l"/>
              </a:tabLst>
            </a:pPr>
            <a:r>
              <a:rPr sz="1000" spc="-5" dirty="0">
                <a:latin typeface="Times New Roman"/>
                <a:cs typeface="Times New Roman"/>
              </a:rPr>
              <a:t>Adrián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Valdunciel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	175</a:t>
            </a:r>
            <a:endParaRPr sz="10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786" y="6829805"/>
            <a:ext cx="5759450" cy="1075182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176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36614" y="3059939"/>
            <a:ext cx="3553460" cy="46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0145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165: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parámetros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baja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tensión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2.</a:t>
            </a:r>
            <a:endParaRPr sz="9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7.3.5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CÁLCULO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DE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POTENCIAS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CARGAS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755866" y="3700906"/>
          <a:ext cx="3459479" cy="43470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6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CARGA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CUADRO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marL="299720" marR="62865" indent="-233679">
                        <a:lnSpc>
                          <a:spcPts val="1380"/>
                        </a:lnSpc>
                      </a:pP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POTEN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b="1" dirty="0" smtClean="0">
                          <a:latin typeface="Times New Roman"/>
                          <a:cs typeface="Times New Roman"/>
                        </a:rPr>
                        <a:t>IA</a:t>
                      </a:r>
                      <a:r>
                        <a:rPr lang="es-ES" sz="12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kW)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Refrigeración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HVAC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UPS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288290" marR="283845" indent="53340">
                        <a:lnSpc>
                          <a:spcPts val="1380"/>
                        </a:lnSpc>
                      </a:pPr>
                      <a:r>
                        <a:rPr sz="1200" spc="-5" dirty="0" err="1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 smtClean="0">
                          <a:latin typeface="Times New Roman"/>
                          <a:cs typeface="Times New Roman"/>
                        </a:rPr>
                        <a:t>Sala</a:t>
                      </a:r>
                      <a:r>
                        <a:rPr lang="es-ES" sz="12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200" spc="-10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spc="5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5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dor</a:t>
                      </a:r>
                      <a:r>
                        <a:rPr sz="1200" spc="-10" dirty="0" err="1" smtClean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Generadores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Técnicos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Oficinas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Oficinas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Carga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P.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Mando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P.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Mando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609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Iluminación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SS1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Iluminación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SS2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Iluminación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SS3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SS1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SS1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SS1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SS1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SS2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SS2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SS2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SS2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1737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SS3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fila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CSS3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2595644" y="8035289"/>
            <a:ext cx="5782310" cy="1205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12: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tabla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potencias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calculadas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2.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553085">
              <a:spcBef>
                <a:spcPts val="5"/>
              </a:spcBef>
            </a:pP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7.3.6 DISEÑO</a:t>
            </a:r>
            <a:r>
              <a:rPr sz="12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</a:t>
            </a:r>
            <a:r>
              <a:rPr sz="12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RED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esta </a:t>
            </a:r>
            <a:r>
              <a:rPr sz="1200" dirty="0">
                <a:latin typeface="Times New Roman"/>
                <a:cs typeface="Times New Roman"/>
              </a:rPr>
              <a:t>prueba </a:t>
            </a:r>
            <a:r>
              <a:rPr sz="1200" spc="-5" dirty="0">
                <a:latin typeface="Times New Roman"/>
                <a:cs typeface="Times New Roman"/>
              </a:rPr>
              <a:t>final, </a:t>
            </a:r>
            <a:r>
              <a:rPr sz="1200" dirty="0">
                <a:latin typeface="Times New Roman"/>
                <a:cs typeface="Times New Roman"/>
              </a:rPr>
              <a:t>no </a:t>
            </a:r>
            <a:r>
              <a:rPr sz="1200" spc="-5" dirty="0">
                <a:latin typeface="Times New Roman"/>
                <a:cs typeface="Times New Roman"/>
              </a:rPr>
              <a:t>comportó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especial dificultad,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 basaba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organizado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 ir distribuyendo </a:t>
            </a:r>
            <a:r>
              <a:rPr sz="1200" spc="-5" dirty="0">
                <a:latin typeface="Times New Roman"/>
                <a:cs typeface="Times New Roman"/>
              </a:rPr>
              <a:t>los cuadros </a:t>
            </a:r>
            <a:r>
              <a:rPr sz="1200" dirty="0">
                <a:latin typeface="Times New Roman"/>
                <a:cs typeface="Times New Roman"/>
              </a:rPr>
              <a:t>y subdistribuciones </a:t>
            </a:r>
            <a:r>
              <a:rPr sz="1200" spc="-5" dirty="0">
                <a:latin typeface="Times New Roman"/>
                <a:cs typeface="Times New Roman"/>
              </a:rPr>
              <a:t>hasta llegar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las cargas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manera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clara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ordenada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jurado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valoró</a:t>
            </a:r>
            <a:r>
              <a:rPr sz="1200" spc="5" dirty="0">
                <a:latin typeface="Times New Roman"/>
                <a:cs typeface="Times New Roman"/>
              </a:rPr>
              <a:t> la</a:t>
            </a:r>
            <a:r>
              <a:rPr sz="1200" spc="-5" dirty="0">
                <a:latin typeface="Times New Roman"/>
                <a:cs typeface="Times New Roman"/>
              </a:rPr>
              <a:t> presentación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circuito).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786" y="900683"/>
            <a:ext cx="5759450" cy="2177160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6212"/>
            <a:ext cx="5785485" cy="1229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dirty="0">
              <a:latin typeface="Times New Roman"/>
              <a:cs typeface="Times New Roman"/>
            </a:endParaRPr>
          </a:p>
          <a:p>
            <a:pPr marL="697865">
              <a:spcBef>
                <a:spcPts val="5"/>
              </a:spcBef>
            </a:pPr>
            <a:r>
              <a:rPr sz="1200" b="1" dirty="0">
                <a:latin typeface="Times New Roman"/>
                <a:cs typeface="Times New Roman"/>
              </a:rPr>
              <a:t>7.3.6.1.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TRANSFORMADORES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5715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circuito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inició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tomarán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energía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la </a:t>
            </a:r>
            <a:r>
              <a:rPr sz="1200" spc="-5" dirty="0" smtClean="0">
                <a:latin typeface="Times New Roman"/>
                <a:cs typeface="Times New Roman"/>
              </a:rPr>
              <a:t>red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 tensión,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tres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dimensionarán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automáticamente.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7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5273166"/>
            <a:ext cx="5784215" cy="1961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166: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los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transformadores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697865"/>
            <a:r>
              <a:rPr sz="1200" b="1" dirty="0">
                <a:latin typeface="Times New Roman"/>
                <a:cs typeface="Times New Roman"/>
              </a:rPr>
              <a:t>7.3.6.2.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GENERADORES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Se instalaron </a:t>
            </a:r>
            <a:r>
              <a:rPr sz="1200" dirty="0">
                <a:latin typeface="Times New Roman"/>
                <a:cs typeface="Times New Roman"/>
              </a:rPr>
              <a:t>también tres </a:t>
            </a:r>
            <a:r>
              <a:rPr sz="1200" spc="-5" dirty="0">
                <a:latin typeface="Times New Roman"/>
                <a:cs typeface="Times New Roman"/>
              </a:rPr>
              <a:t>generadores, </a:t>
            </a:r>
            <a:r>
              <a:rPr sz="1200" dirty="0">
                <a:latin typeface="Times New Roman"/>
                <a:cs typeface="Times New Roman"/>
              </a:rPr>
              <a:t>dicho número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obtuvo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dibujo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planta de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como </a:t>
            </a:r>
            <a:r>
              <a:rPr sz="1200" dirty="0">
                <a:latin typeface="Times New Roman"/>
                <a:cs typeface="Times New Roman"/>
              </a:rPr>
              <a:t>ya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comentado es </a:t>
            </a:r>
            <a:r>
              <a:rPr sz="1200" dirty="0">
                <a:latin typeface="Times New Roman"/>
                <a:cs typeface="Times New Roman"/>
              </a:rPr>
              <a:t>muy típico </a:t>
            </a:r>
            <a:r>
              <a:rPr sz="1200" spc="-5" dirty="0">
                <a:latin typeface="Times New Roman"/>
                <a:cs typeface="Times New Roman"/>
              </a:rPr>
              <a:t>tener varios grupos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respaldo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misma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dirty="0">
                <a:latin typeface="Times New Roman"/>
                <a:cs typeface="Times New Roman"/>
              </a:rPr>
              <a:t> 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misma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manera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transformadores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dimensionarán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automáticamente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quiere, aunque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defecto </a:t>
            </a:r>
            <a:r>
              <a:rPr sz="1200" dirty="0">
                <a:latin typeface="Times New Roman"/>
                <a:cs typeface="Times New Roman"/>
              </a:rPr>
              <a:t>Simaris </a:t>
            </a:r>
            <a:r>
              <a:rPr sz="1200" spc="-5" dirty="0">
                <a:latin typeface="Times New Roman"/>
                <a:cs typeface="Times New Roman"/>
              </a:rPr>
              <a:t>sobredimensiona los </a:t>
            </a:r>
            <a:r>
              <a:rPr sz="1200" spc="-5" dirty="0" err="1">
                <a:latin typeface="Times New Roman"/>
                <a:cs typeface="Times New Roman"/>
              </a:rPr>
              <a:t>generadores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y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posible </a:t>
            </a:r>
            <a:r>
              <a:rPr sz="1200" spc="-5" dirty="0">
                <a:latin typeface="Times New Roman"/>
                <a:cs typeface="Times New Roman"/>
              </a:rPr>
              <a:t>ajustarlos manualmente </a:t>
            </a:r>
            <a:r>
              <a:rPr sz="1200" dirty="0">
                <a:latin typeface="Times New Roman"/>
                <a:cs typeface="Times New Roman"/>
              </a:rPr>
              <a:t>a potencias más </a:t>
            </a:r>
            <a:r>
              <a:rPr sz="1200" spc="-5" dirty="0">
                <a:latin typeface="Times New Roman"/>
                <a:cs typeface="Times New Roman"/>
              </a:rPr>
              <a:t>acordes con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nominal demandada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instalación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aunque </a:t>
            </a:r>
            <a:r>
              <a:rPr sz="1200" dirty="0">
                <a:latin typeface="Times New Roman"/>
                <a:cs typeface="Times New Roman"/>
              </a:rPr>
              <a:t>también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habitual que cuando un grupo </a:t>
            </a:r>
            <a:r>
              <a:rPr sz="1200" spc="-5" dirty="0">
                <a:latin typeface="Times New Roman"/>
                <a:cs typeface="Times New Roman"/>
              </a:rPr>
              <a:t>actúa como “prime”, </a:t>
            </a:r>
            <a:r>
              <a:rPr sz="1200" spc="-5" dirty="0" err="1">
                <a:latin typeface="Times New Roman"/>
                <a:cs typeface="Times New Roman"/>
              </a:rPr>
              <a:t>este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trabaje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poco</a:t>
            </a:r>
            <a:r>
              <a:rPr sz="1200" dirty="0">
                <a:latin typeface="Times New Roman"/>
                <a:cs typeface="Times New Roman"/>
              </a:rPr>
              <a:t> por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debajo de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potencia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nominal.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3360" y="1920239"/>
            <a:ext cx="4448175" cy="3361944"/>
          </a:xfrm>
          <a:prstGeom prst="rect">
            <a:avLst/>
          </a:prstGeom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178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3426078"/>
            <a:ext cx="5786755" cy="215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167: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características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los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generadores.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697865">
              <a:spcBef>
                <a:spcPts val="5"/>
              </a:spcBef>
            </a:pPr>
            <a:r>
              <a:rPr sz="1200" b="1" dirty="0">
                <a:latin typeface="Times New Roman"/>
                <a:cs typeface="Times New Roman"/>
              </a:rPr>
              <a:t>7.3.6.3.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ACOPLAMIENTO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99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acoplamiento </a:t>
            </a:r>
            <a:r>
              <a:rPr sz="1200" dirty="0">
                <a:latin typeface="Times New Roman"/>
                <a:cs typeface="Times New Roman"/>
              </a:rPr>
              <a:t>unidireccional, </a:t>
            </a:r>
            <a:r>
              <a:rPr sz="1200" spc="-5" dirty="0">
                <a:latin typeface="Times New Roman"/>
                <a:cs typeface="Times New Roman"/>
              </a:rPr>
              <a:t>en el sentido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 indica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168</a:t>
            </a:r>
            <a:r>
              <a:rPr sz="1200" dirty="0">
                <a:latin typeface="Times New Roman"/>
                <a:cs typeface="Times New Roman"/>
              </a:rPr>
              <a:t>. La </a:t>
            </a:r>
            <a:r>
              <a:rPr sz="1200" spc="-5" dirty="0" err="1">
                <a:latin typeface="Times New Roman"/>
                <a:cs typeface="Times New Roman"/>
              </a:rPr>
              <a:t>lógica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sigue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sus dos </a:t>
            </a:r>
            <a:r>
              <a:rPr sz="1200" dirty="0">
                <a:latin typeface="Times New Roman"/>
                <a:cs typeface="Times New Roman"/>
              </a:rPr>
              <a:t>modos de </a:t>
            </a:r>
            <a:r>
              <a:rPr sz="1200" spc="-5" dirty="0">
                <a:latin typeface="Times New Roman"/>
                <a:cs typeface="Times New Roman"/>
              </a:rPr>
              <a:t>operación se </a:t>
            </a:r>
            <a:r>
              <a:rPr sz="1200" dirty="0">
                <a:latin typeface="Times New Roman"/>
                <a:cs typeface="Times New Roman"/>
              </a:rPr>
              <a:t>puede </a:t>
            </a:r>
            <a:r>
              <a:rPr sz="1200" spc="-5" dirty="0">
                <a:latin typeface="Times New Roman"/>
                <a:cs typeface="Times New Roman"/>
              </a:rPr>
              <a:t>ver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169</a:t>
            </a:r>
            <a:r>
              <a:rPr sz="1200" dirty="0">
                <a:latin typeface="Times New Roman"/>
                <a:cs typeface="Times New Roman"/>
              </a:rPr>
              <a:t>. En modo </a:t>
            </a:r>
            <a:r>
              <a:rPr sz="1200" spc="-5" dirty="0">
                <a:latin typeface="Times New Roman"/>
                <a:cs typeface="Times New Roman"/>
              </a:rPr>
              <a:t>normal,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interruptor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acoplamiento y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tres transformadores está </a:t>
            </a:r>
            <a:r>
              <a:rPr sz="1200" dirty="0">
                <a:latin typeface="Times New Roman"/>
                <a:cs typeface="Times New Roman"/>
              </a:rPr>
              <a:t>cerrado, </a:t>
            </a:r>
            <a:r>
              <a:rPr sz="1200" spc="-5" dirty="0" err="1">
                <a:latin typeface="Times New Roman"/>
                <a:cs typeface="Times New Roman"/>
              </a:rPr>
              <a:t>alimentando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circuito</a:t>
            </a:r>
            <a:r>
              <a:rPr sz="1200" spc="-3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desde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mientras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generadores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estarían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desconectados.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En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modo de </a:t>
            </a:r>
            <a:r>
              <a:rPr sz="1200" spc="-5" dirty="0">
                <a:latin typeface="Times New Roman"/>
                <a:cs typeface="Times New Roman"/>
              </a:rPr>
              <a:t>emergencia, el interruptor del acoplamiento está abierto, así como el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 err="1">
                <a:latin typeface="Times New Roman"/>
                <a:cs typeface="Times New Roman"/>
              </a:rPr>
              <a:t>los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transformadores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 no </a:t>
            </a:r>
            <a:r>
              <a:rPr sz="1200" spc="-5" dirty="0">
                <a:latin typeface="Times New Roman"/>
                <a:cs typeface="Times New Roman"/>
              </a:rPr>
              <a:t>tener tensión en el CGT. Por tanto </a:t>
            </a:r>
            <a:r>
              <a:rPr sz="1200" dirty="0">
                <a:latin typeface="Times New Roman"/>
                <a:cs typeface="Times New Roman"/>
              </a:rPr>
              <a:t>el suministro </a:t>
            </a:r>
            <a:r>
              <a:rPr sz="1200" spc="-5" dirty="0">
                <a:latin typeface="Times New Roman"/>
                <a:cs typeface="Times New Roman"/>
              </a:rPr>
              <a:t>eléctrico </a:t>
            </a:r>
            <a:r>
              <a:rPr sz="1200" dirty="0" err="1">
                <a:latin typeface="Times New Roman"/>
                <a:cs typeface="Times New Roman"/>
              </a:rPr>
              <a:t>proviene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 generadores con sus interruptores </a:t>
            </a:r>
            <a:r>
              <a:rPr sz="1200" dirty="0">
                <a:latin typeface="Times New Roman"/>
                <a:cs typeface="Times New Roman"/>
              </a:rPr>
              <a:t>cerrados, y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a partir </a:t>
            </a:r>
            <a:r>
              <a:rPr sz="1200" spc="-5" dirty="0">
                <a:latin typeface="Times New Roman"/>
                <a:cs typeface="Times New Roman"/>
              </a:rPr>
              <a:t>del CGG desde </a:t>
            </a:r>
            <a:r>
              <a:rPr sz="1200" dirty="0" err="1">
                <a:latin typeface="Times New Roman"/>
                <a:cs typeface="Times New Roman"/>
              </a:rPr>
              <a:t>donde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se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alimenta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 la</a:t>
            </a:r>
            <a:r>
              <a:rPr sz="1200" spc="-5" dirty="0">
                <a:latin typeface="Times New Roman"/>
                <a:cs typeface="Times New Roman"/>
              </a:rPr>
              <a:t> instalación.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2563" y="7797546"/>
            <a:ext cx="24701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168: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acoplamiento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unidireccional</a:t>
            </a:r>
            <a:r>
              <a:rPr sz="900" i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25385" y="900684"/>
            <a:ext cx="3517392" cy="242735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07786" y="5807067"/>
            <a:ext cx="5759450" cy="1916990"/>
          </a:xfrm>
          <a:prstGeom prst="rect">
            <a:avLst/>
          </a:prstGeom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426211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7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9159" y="6754749"/>
            <a:ext cx="20783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169: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modos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operación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786" y="900684"/>
            <a:ext cx="5759450" cy="5871591"/>
          </a:xfrm>
          <a:prstGeom prst="rect">
            <a:avLst/>
          </a:prstGeom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60959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100761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180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100761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10078211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5"/>
                </a:lnTo>
                <a:lnTo>
                  <a:pt x="5797041" y="6095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4" y="1078739"/>
            <a:ext cx="5784850" cy="2492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7.3.6.4. </a:t>
            </a:r>
            <a:r>
              <a:rPr sz="1200" b="1" spc="-5" dirty="0">
                <a:latin typeface="Times New Roman"/>
                <a:cs typeface="Times New Roman"/>
              </a:rPr>
              <a:t>CUADROS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-5" dirty="0">
                <a:latin typeface="Times New Roman"/>
                <a:cs typeface="Times New Roman"/>
              </a:rPr>
              <a:t>total se </a:t>
            </a:r>
            <a:r>
              <a:rPr sz="1200" dirty="0">
                <a:latin typeface="Times New Roman"/>
                <a:cs typeface="Times New Roman"/>
              </a:rPr>
              <a:t>ha distribuido </a:t>
            </a:r>
            <a:r>
              <a:rPr sz="1200" spc="-5" dirty="0">
                <a:latin typeface="Times New Roman"/>
                <a:cs typeface="Times New Roman"/>
              </a:rPr>
              <a:t>el circuito en </a:t>
            </a:r>
            <a:r>
              <a:rPr sz="1200" dirty="0">
                <a:latin typeface="Times New Roman"/>
                <a:cs typeface="Times New Roman"/>
              </a:rPr>
              <a:t>15 cuadros, </a:t>
            </a:r>
            <a:r>
              <a:rPr sz="1200" spc="-5" dirty="0">
                <a:latin typeface="Times New Roman"/>
                <a:cs typeface="Times New Roman"/>
              </a:rPr>
              <a:t>cuyas características se detallan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figuras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continuación.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200" b="1" i="1" spc="-5" dirty="0">
                <a:latin typeface="Times New Roman"/>
                <a:cs typeface="Times New Roman"/>
              </a:rPr>
              <a:t>CGT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</a:pPr>
            <a:r>
              <a:rPr sz="1200" dirty="0">
                <a:latin typeface="Times New Roman"/>
                <a:cs typeface="Times New Roman"/>
              </a:rPr>
              <a:t>Este cuadro </a:t>
            </a:r>
            <a:r>
              <a:rPr sz="1200" spc="-5" dirty="0">
                <a:latin typeface="Times New Roman"/>
                <a:cs typeface="Times New Roman"/>
              </a:rPr>
              <a:t>situado inmediatamente después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secundario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transformadores es el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recibe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alimentación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red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al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esta conectado el acoplamiento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5" dirty="0">
                <a:latin typeface="Times New Roman"/>
                <a:cs typeface="Times New Roman"/>
              </a:rPr>
              <a:t>dirige </a:t>
            </a:r>
            <a:r>
              <a:rPr sz="1200" dirty="0" err="1" smtClean="0">
                <a:latin typeface="Times New Roman"/>
                <a:cs typeface="Times New Roman"/>
              </a:rPr>
              <a:t>dicha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alimentación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manera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unívoca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demás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distribución.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caso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interrupción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suministro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parte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red, este cuadro se </a:t>
            </a:r>
            <a:r>
              <a:rPr sz="1200" dirty="0">
                <a:latin typeface="Times New Roman"/>
                <a:cs typeface="Times New Roman"/>
              </a:rPr>
              <a:t>quedaría </a:t>
            </a:r>
            <a:r>
              <a:rPr sz="1200" spc="-5" dirty="0">
                <a:latin typeface="Times New Roman"/>
                <a:cs typeface="Times New Roman"/>
              </a:rPr>
              <a:t>sin </a:t>
            </a:r>
            <a:r>
              <a:rPr sz="1200" dirty="0">
                <a:latin typeface="Times New Roman"/>
                <a:cs typeface="Times New Roman"/>
              </a:rPr>
              <a:t>ningún </a:t>
            </a:r>
            <a:r>
              <a:rPr sz="1200" spc="-5" dirty="0" err="1">
                <a:latin typeface="Times New Roman"/>
                <a:cs typeface="Times New Roman"/>
              </a:rPr>
              <a:t>tipo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alimentación</a:t>
            </a:r>
            <a:r>
              <a:rPr sz="1200" spc="-5" dirty="0">
                <a:latin typeface="Times New Roman"/>
                <a:cs typeface="Times New Roman"/>
              </a:rPr>
              <a:t>. 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170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24420" y="6256401"/>
            <a:ext cx="17278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170: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CGT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7377" y="4159377"/>
            <a:ext cx="5619858" cy="2068019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638555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426212"/>
            <a:ext cx="5785485" cy="119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b="1" i="1" spc="-5" dirty="0">
                <a:latin typeface="Times New Roman"/>
                <a:cs typeface="Times New Roman"/>
              </a:rPr>
              <a:t>CGG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7620">
              <a:lnSpc>
                <a:spcPct val="103299"/>
              </a:lnSpc>
            </a:pPr>
            <a:r>
              <a:rPr sz="1200" dirty="0">
                <a:latin typeface="Times New Roman"/>
                <a:cs typeface="Times New Roman"/>
              </a:rPr>
              <a:t>Este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recibe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alimentación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través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acoplamiento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caso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fallo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ésta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recibe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alimentación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generadores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conectan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éste.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171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964928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964928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8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96695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13752" y="3890899"/>
            <a:ext cx="174878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171: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CGG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5" y="4436491"/>
            <a:ext cx="5785485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CGBT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cuadro general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baja </a:t>
            </a:r>
            <a:r>
              <a:rPr sz="1200" dirty="0">
                <a:latin typeface="Times New Roman"/>
                <a:cs typeface="Times New Roman"/>
              </a:rPr>
              <a:t>tensión, que </a:t>
            </a:r>
            <a:r>
              <a:rPr sz="1200" spc="-5" dirty="0">
                <a:latin typeface="Times New Roman"/>
                <a:cs typeface="Times New Roman"/>
              </a:rPr>
              <a:t>se alimenta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>
                <a:latin typeface="Times New Roman"/>
                <a:cs typeface="Times New Roman"/>
              </a:rPr>
              <a:t>red en funcionamiento normal </a:t>
            </a:r>
            <a:r>
              <a:rPr sz="1200" dirty="0">
                <a:latin typeface="Times New Roman"/>
                <a:cs typeface="Times New Roman"/>
              </a:rPr>
              <a:t>o de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generadores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caso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corte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suministro </a:t>
            </a:r>
            <a:r>
              <a:rPr sz="1200" spc="-5" dirty="0">
                <a:latin typeface="Times New Roman"/>
                <a:cs typeface="Times New Roman"/>
              </a:rPr>
              <a:t>normal. </a:t>
            </a:r>
            <a:r>
              <a:rPr sz="1200" dirty="0">
                <a:latin typeface="Times New Roman"/>
                <a:cs typeface="Times New Roman"/>
              </a:rPr>
              <a:t>Este cuadro </a:t>
            </a:r>
            <a:r>
              <a:rPr sz="1200" spc="-5" dirty="0">
                <a:latin typeface="Times New Roman"/>
                <a:cs typeface="Times New Roman"/>
              </a:rPr>
              <a:t>es el </a:t>
            </a:r>
            <a:r>
              <a:rPr sz="1200" dirty="0">
                <a:latin typeface="Times New Roman"/>
                <a:cs typeface="Times New Roman"/>
              </a:rPr>
              <a:t>que distribuye </a:t>
            </a:r>
            <a:r>
              <a:rPr sz="1200" spc="-5" dirty="0" err="1">
                <a:latin typeface="Times New Roman"/>
                <a:cs typeface="Times New Roman"/>
              </a:rPr>
              <a:t>hacia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demás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cuadros </a:t>
            </a:r>
            <a:r>
              <a:rPr sz="1200" spc="-5" dirty="0">
                <a:latin typeface="Times New Roman"/>
                <a:cs typeface="Times New Roman"/>
              </a:rPr>
              <a:t>aguas </a:t>
            </a:r>
            <a:r>
              <a:rPr sz="1200" dirty="0">
                <a:latin typeface="Times New Roman"/>
                <a:cs typeface="Times New Roman"/>
              </a:rPr>
              <a:t>abajo. Está </a:t>
            </a:r>
            <a:r>
              <a:rPr sz="1200" spc="-5" dirty="0">
                <a:latin typeface="Times New Roman"/>
                <a:cs typeface="Times New Roman"/>
              </a:rPr>
              <a:t>situado en el </a:t>
            </a:r>
            <a:r>
              <a:rPr sz="1200" dirty="0">
                <a:latin typeface="Times New Roman"/>
                <a:cs typeface="Times New Roman"/>
              </a:rPr>
              <a:t>cuarto </a:t>
            </a:r>
            <a:r>
              <a:rPr sz="1200" spc="-5" dirty="0">
                <a:latin typeface="Times New Roman"/>
                <a:cs typeface="Times New Roman"/>
              </a:rPr>
              <a:t>técnico, </a:t>
            </a:r>
            <a:r>
              <a:rPr sz="1200" dirty="0">
                <a:latin typeface="Times New Roman"/>
                <a:cs typeface="Times New Roman"/>
              </a:rPr>
              <a:t>y podría colgar de </a:t>
            </a:r>
            <a:r>
              <a:rPr sz="1200" spc="-5" dirty="0">
                <a:latin typeface="Times New Roman"/>
                <a:cs typeface="Times New Roman"/>
              </a:rPr>
              <a:t>él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dirty="0" err="1">
                <a:latin typeface="Times New Roman"/>
                <a:cs typeface="Times New Roman"/>
              </a:rPr>
              <a:t>carga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cuarto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técnico,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bien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espacio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suficiente,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otro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ocuparse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dicha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caso que</a:t>
            </a:r>
            <a:r>
              <a:rPr sz="1200" spc="-5" dirty="0">
                <a:latin typeface="Times New Roman"/>
                <a:cs typeface="Times New Roman"/>
              </a:rPr>
              <a:t> se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considerado.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172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7787" y="1877219"/>
            <a:ext cx="5709501" cy="2031841"/>
          </a:xfrm>
          <a:prstGeom prst="rect">
            <a:avLst/>
          </a:prstGeom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340" y="429261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609600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339" y="694436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182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0510" y="694436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89752" y="6946392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5"/>
                </a:lnTo>
                <a:lnTo>
                  <a:pt x="8929116" y="6095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54516" y="4494658"/>
            <a:ext cx="1798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172: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CGBT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787" y="3179065"/>
            <a:ext cx="9090111" cy="1328547"/>
          </a:xfrm>
          <a:prstGeom prst="rect">
            <a:avLst/>
          </a:prstGeom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70"/>
            <a:ext cx="5785485" cy="1247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b="1" spc="-5" dirty="0">
                <a:latin typeface="Times New Roman"/>
                <a:cs typeface="Times New Roman"/>
              </a:rPr>
              <a:t>HVAC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/>
              <a:cs typeface="Times New Roman"/>
            </a:endParaRPr>
          </a:p>
          <a:p>
            <a:pPr marL="12700" marR="889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subdistribución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cuelga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refrigeración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instalación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Ver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173.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8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6320" y="5193919"/>
            <a:ext cx="18053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173: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HVAC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5738240"/>
            <a:ext cx="5784850" cy="1127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UPS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</a:pP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un cuadro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subdistribución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que solo cuelga la carga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sistema de </a:t>
            </a:r>
            <a:r>
              <a:rPr sz="1200" spc="-5" dirty="0" err="1" smtClean="0">
                <a:latin typeface="Times New Roman"/>
                <a:cs typeface="Times New Roman"/>
              </a:rPr>
              <a:t>alimentación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ininterrumpida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instalación, </a:t>
            </a:r>
            <a:r>
              <a:rPr sz="1200" dirty="0">
                <a:latin typeface="Times New Roman"/>
                <a:cs typeface="Times New Roman"/>
              </a:rPr>
              <a:t>que no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detalla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considera como una </a:t>
            </a:r>
            <a:r>
              <a:rPr sz="1200" spc="-5" dirty="0">
                <a:latin typeface="Times New Roman"/>
                <a:cs typeface="Times New Roman"/>
              </a:rPr>
              <a:t>carga.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dirty="0" err="1" smtClean="0">
                <a:latin typeface="Times New Roman"/>
                <a:cs typeface="Times New Roman"/>
              </a:rPr>
              <a:t>carga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UPS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podría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considera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lugar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restringido.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Ver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lang="es-ES" sz="1200" spc="-5" dirty="0" smtClean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3" action="ppaction://hlinksldjump"/>
              </a:rPr>
              <a:t>174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0633" y="2215895"/>
            <a:ext cx="1661225" cy="2932604"/>
          </a:xfrm>
          <a:prstGeom prst="rect">
            <a:avLst/>
          </a:prstGeo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5" y="880364"/>
            <a:ext cx="3999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 ELÉCTRICAS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184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30515" y="4156075"/>
            <a:ext cx="171703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174: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UPS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0927" y="1240790"/>
            <a:ext cx="1596972" cy="2898927"/>
          </a:xfrm>
          <a:prstGeom prst="rect">
            <a:avLst/>
          </a:prstGeom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54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b="1" i="1" spc="-5" dirty="0">
                <a:latin typeface="Times New Roman"/>
                <a:cs typeface="Times New Roman"/>
              </a:rPr>
              <a:t>S.</a:t>
            </a:r>
            <a:r>
              <a:rPr sz="1200" b="1" i="1" spc="-2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GENERADORES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3299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cuadro </a:t>
            </a:r>
            <a:r>
              <a:rPr sz="1200" dirty="0">
                <a:latin typeface="Times New Roman"/>
                <a:cs typeface="Times New Roman"/>
              </a:rPr>
              <a:t>de subdistribución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que solo cuelga la carga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sala de </a:t>
            </a:r>
            <a:r>
              <a:rPr sz="1200" spc="-5" dirty="0">
                <a:latin typeface="Times New Roman"/>
                <a:cs typeface="Times New Roman"/>
              </a:rPr>
              <a:t>generadores,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detalla </a:t>
            </a:r>
            <a:r>
              <a:rPr sz="1200" dirty="0">
                <a:latin typeface="Times New Roman"/>
                <a:cs typeface="Times New Roman"/>
              </a:rPr>
              <a:t>y solo </a:t>
            </a:r>
            <a:r>
              <a:rPr sz="1200" spc="-5" dirty="0">
                <a:latin typeface="Times New Roman"/>
                <a:cs typeface="Times New Roman"/>
              </a:rPr>
              <a:t>se considera como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carga.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carga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sala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generadores </a:t>
            </a:r>
            <a:r>
              <a:rPr sz="1200" dirty="0">
                <a:latin typeface="Times New Roman"/>
                <a:cs typeface="Times New Roman"/>
              </a:rPr>
              <a:t>podría </a:t>
            </a:r>
            <a:r>
              <a:rPr sz="1200" dirty="0" err="1">
                <a:latin typeface="Times New Roman"/>
                <a:cs typeface="Times New Roman"/>
              </a:rPr>
              <a:t>ir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sin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diferencial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 considera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lugar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acceso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restringido.</a:t>
            </a:r>
            <a:r>
              <a:rPr sz="1200" dirty="0">
                <a:latin typeface="Times New Roman"/>
                <a:cs typeface="Times New Roman"/>
              </a:rPr>
              <a:t> Ver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175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8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93711" y="5572125"/>
            <a:ext cx="23907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175: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cuadro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S.GENERADORES</a:t>
            </a:r>
            <a:r>
              <a:rPr sz="900" i="1" spc="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7319" y="2580132"/>
            <a:ext cx="1908352" cy="2967685"/>
          </a:xfrm>
          <a:prstGeom prst="rect">
            <a:avLst/>
          </a:prstGeom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4"/>
            <a:ext cx="5785485" cy="1653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b="1" i="1" dirty="0">
                <a:latin typeface="Times New Roman"/>
                <a:cs typeface="Times New Roman"/>
              </a:rPr>
              <a:t>C.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TÉCNICOS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99"/>
              </a:lnSpc>
            </a:pP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subdistribución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cuelga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cuarto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ténico,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que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no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detalla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-5" dirty="0">
                <a:latin typeface="Times New Roman"/>
                <a:cs typeface="Times New Roman"/>
              </a:rPr>
              <a:t> 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cuartos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técnicos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podría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colgar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directamente del </a:t>
            </a:r>
            <a:r>
              <a:rPr sz="1200" dirty="0">
                <a:latin typeface="Times New Roman"/>
                <a:cs typeface="Times New Roman"/>
              </a:rPr>
              <a:t>CGBT </a:t>
            </a:r>
            <a:r>
              <a:rPr sz="1200" spc="-5" dirty="0">
                <a:latin typeface="Times New Roman"/>
                <a:cs typeface="Times New Roman"/>
              </a:rPr>
              <a:t>como 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expresado antes, aunque es </a:t>
            </a:r>
            <a:r>
              <a:rPr sz="1200" dirty="0">
                <a:latin typeface="Times New Roman"/>
                <a:cs typeface="Times New Roman"/>
              </a:rPr>
              <a:t>más </a:t>
            </a:r>
            <a:r>
              <a:rPr sz="1200" spc="-5" dirty="0">
                <a:latin typeface="Times New Roman"/>
                <a:cs typeface="Times New Roman"/>
              </a:rPr>
              <a:t>correcto </a:t>
            </a:r>
            <a:r>
              <a:rPr sz="1200" spc="-5" dirty="0" err="1">
                <a:latin typeface="Times New Roman"/>
                <a:cs typeface="Times New Roman"/>
              </a:rPr>
              <a:t>instalar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un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cuadro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aparte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éste.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Además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podría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lugar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acceso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</a:t>
            </a:r>
            <a:r>
              <a:rPr sz="1200" dirty="0">
                <a:latin typeface="Times New Roman"/>
                <a:cs typeface="Times New Roman"/>
              </a:rPr>
              <a:t> especializado.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176.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186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12582" y="5235067"/>
            <a:ext cx="21513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176: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C.TÉCNICOS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5644" y="5779388"/>
            <a:ext cx="5783580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OFICINAS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cuadro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subdistribución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solo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cuelga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oficinas.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carga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oficinas debe </a:t>
            </a:r>
            <a:r>
              <a:rPr sz="1200" dirty="0">
                <a:latin typeface="Times New Roman"/>
                <a:cs typeface="Times New Roman"/>
              </a:rPr>
              <a:t>tener </a:t>
            </a:r>
            <a:r>
              <a:rPr sz="1200" spc="-5" dirty="0">
                <a:latin typeface="Times New Roman"/>
                <a:cs typeface="Times New Roman"/>
              </a:rPr>
              <a:t>diferencial </a:t>
            </a:r>
            <a:r>
              <a:rPr sz="1200" dirty="0">
                <a:latin typeface="Times New Roman"/>
                <a:cs typeface="Times New Roman"/>
              </a:rPr>
              <a:t>ya que </a:t>
            </a:r>
            <a:r>
              <a:rPr sz="1200" spc="-5" dirty="0">
                <a:latin typeface="Times New Roman"/>
                <a:cs typeface="Times New Roman"/>
              </a:rPr>
              <a:t>se considera </a:t>
            </a:r>
            <a:r>
              <a:rPr sz="1200" dirty="0">
                <a:latin typeface="Times New Roman"/>
                <a:cs typeface="Times New Roman"/>
              </a:rPr>
              <a:t>un lugar de </a:t>
            </a:r>
            <a:r>
              <a:rPr sz="1200" spc="-5" dirty="0">
                <a:latin typeface="Times New Roman"/>
                <a:cs typeface="Times New Roman"/>
              </a:rPr>
              <a:t>acceso </a:t>
            </a:r>
            <a:r>
              <a:rPr sz="1200" spc="-5" dirty="0" err="1">
                <a:latin typeface="Times New Roman"/>
                <a:cs typeface="Times New Roman"/>
              </a:rPr>
              <a:t>común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personas </a:t>
            </a:r>
            <a:r>
              <a:rPr sz="1200" dirty="0">
                <a:latin typeface="Times New Roman"/>
                <a:cs typeface="Times New Roman"/>
              </a:rPr>
              <a:t>no especializadas.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177.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81163" y="9286494"/>
            <a:ext cx="20142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177: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OFICINAS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1583" y="2813685"/>
            <a:ext cx="1416079" cy="242950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29032" y="6996683"/>
            <a:ext cx="1117867" cy="2279742"/>
          </a:xfrm>
          <a:prstGeom prst="rect">
            <a:avLst/>
          </a:prstGeom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8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1537462"/>
            <a:ext cx="5786755" cy="1125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P.</a:t>
            </a:r>
            <a:r>
              <a:rPr sz="1200" b="1" i="1" spc="-3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MANDO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cuadro </a:t>
            </a:r>
            <a:r>
              <a:rPr sz="1200" dirty="0">
                <a:latin typeface="Times New Roman"/>
                <a:cs typeface="Times New Roman"/>
              </a:rPr>
              <a:t>de subdistribución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cuelga </a:t>
            </a:r>
            <a:r>
              <a:rPr sz="1200" spc="1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carga </a:t>
            </a:r>
            <a:r>
              <a:rPr sz="1200" dirty="0">
                <a:latin typeface="Times New Roman"/>
                <a:cs typeface="Times New Roman"/>
              </a:rPr>
              <a:t>de la sala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puesto de mando.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carga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puesto </a:t>
            </a:r>
            <a:r>
              <a:rPr sz="1200" dirty="0">
                <a:latin typeface="Times New Roman"/>
                <a:cs typeface="Times New Roman"/>
              </a:rPr>
              <a:t>de mando no </a:t>
            </a:r>
            <a:r>
              <a:rPr sz="1200" spc="-5" dirty="0">
                <a:latin typeface="Times New Roman"/>
                <a:cs typeface="Times New Roman"/>
              </a:rPr>
              <a:t>debe tener diferencial </a:t>
            </a:r>
            <a:r>
              <a:rPr sz="1200" dirty="0">
                <a:latin typeface="Times New Roman"/>
                <a:cs typeface="Times New Roman"/>
              </a:rPr>
              <a:t>ya 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considera un lugar de </a:t>
            </a:r>
            <a:r>
              <a:rPr sz="1200" spc="-5" dirty="0" err="1" smtClean="0">
                <a:latin typeface="Times New Roman"/>
                <a:cs typeface="Times New Roman"/>
              </a:rPr>
              <a:t>acceso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restringido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personas especializadas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busca la </a:t>
            </a:r>
            <a:r>
              <a:rPr sz="1200" spc="-5" dirty="0">
                <a:latin typeface="Times New Roman"/>
                <a:cs typeface="Times New Roman"/>
              </a:rPr>
              <a:t>continuidad del </a:t>
            </a:r>
            <a:r>
              <a:rPr sz="1200" dirty="0">
                <a:latin typeface="Times New Roman"/>
                <a:cs typeface="Times New Roman"/>
              </a:rPr>
              <a:t>servicio </a:t>
            </a:r>
            <a:r>
              <a:rPr sz="1200" spc="-5" dirty="0" err="1">
                <a:latin typeface="Times New Roman"/>
                <a:cs typeface="Times New Roman"/>
              </a:rPr>
              <a:t>como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objetivo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principal</a:t>
            </a:r>
            <a:r>
              <a:rPr sz="1200" spc="-5" dirty="0">
                <a:latin typeface="Times New Roman"/>
                <a:cs typeface="Times New Roman"/>
              </a:rPr>
              <a:t>. 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178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82687" y="5601081"/>
            <a:ext cx="20110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178: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 P.MANDO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5744" y="2944494"/>
            <a:ext cx="1518188" cy="2658694"/>
          </a:xfrm>
          <a:prstGeom prst="rect">
            <a:avLst/>
          </a:prstGeom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80363"/>
            <a:ext cx="5784215" cy="1273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b="1" i="1" spc="-5" dirty="0">
                <a:latin typeface="Times New Roman"/>
                <a:cs typeface="Times New Roman"/>
              </a:rPr>
              <a:t>SS1/SS2/SS3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idénticos,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ellos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cuelga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carga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iluminación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servidores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cual </a:t>
            </a:r>
            <a:r>
              <a:rPr sz="1200" dirty="0">
                <a:latin typeface="Times New Roman"/>
                <a:cs typeface="Times New Roman"/>
              </a:rPr>
              <a:t>puede ir </a:t>
            </a:r>
            <a:r>
              <a:rPr sz="1200" spc="-5" dirty="0">
                <a:latin typeface="Times New Roman"/>
                <a:cs typeface="Times New Roman"/>
              </a:rPr>
              <a:t>con diferencial </a:t>
            </a:r>
            <a:r>
              <a:rPr sz="1200" dirty="0">
                <a:latin typeface="Times New Roman"/>
                <a:cs typeface="Times New Roman"/>
              </a:rPr>
              <a:t>o no. </a:t>
            </a:r>
            <a:r>
              <a:rPr sz="1200" spc="-5" dirty="0">
                <a:latin typeface="Times New Roman"/>
                <a:cs typeface="Times New Roman"/>
              </a:rPr>
              <a:t>También </a:t>
            </a:r>
            <a:r>
              <a:rPr sz="1200" dirty="0">
                <a:latin typeface="Times New Roman"/>
                <a:cs typeface="Times New Roman"/>
              </a:rPr>
              <a:t>cuelga otro </a:t>
            </a:r>
            <a:r>
              <a:rPr sz="1200" spc="-5" dirty="0">
                <a:latin typeface="Times New Roman"/>
                <a:cs typeface="Times New Roman"/>
              </a:rPr>
              <a:t>cuadro </a:t>
            </a:r>
            <a:r>
              <a:rPr sz="1200" dirty="0">
                <a:latin typeface="Times New Roman"/>
                <a:cs typeface="Times New Roman"/>
              </a:rPr>
              <a:t>correspondiente a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spc="-5" dirty="0" err="1" smtClean="0">
                <a:latin typeface="Times New Roman"/>
                <a:cs typeface="Times New Roman"/>
              </a:rPr>
              <a:t>barras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</a:t>
            </a:r>
            <a:r>
              <a:rPr sz="1200" dirty="0">
                <a:latin typeface="Times New Roman"/>
                <a:cs typeface="Times New Roman"/>
              </a:rPr>
              <a:t> que </a:t>
            </a:r>
            <a:r>
              <a:rPr sz="1200" spc="-5" dirty="0">
                <a:latin typeface="Times New Roman"/>
                <a:cs typeface="Times New Roman"/>
              </a:rPr>
              <a:t>dan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</a:t>
            </a:r>
            <a:r>
              <a:rPr sz="1200" dirty="0">
                <a:latin typeface="Times New Roman"/>
                <a:cs typeface="Times New Roman"/>
              </a:rPr>
              <a:t> a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filas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racks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servidores.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179</a:t>
            </a:r>
            <a:r>
              <a:rPr sz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188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0327" y="7390257"/>
            <a:ext cx="16770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179: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 SS1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4932" y="2435478"/>
            <a:ext cx="4246359" cy="4968240"/>
          </a:xfrm>
          <a:prstGeom prst="rect">
            <a:avLst/>
          </a:prstGeom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70"/>
            <a:ext cx="5785485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b="1" i="1" spc="-5" dirty="0">
                <a:latin typeface="Times New Roman"/>
                <a:cs typeface="Times New Roman"/>
              </a:rPr>
              <a:t>CSS1/CSS2/CSS3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6985">
              <a:lnSpc>
                <a:spcPct val="103299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cuadros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idénticos,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ellos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cuelgan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barras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distribución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servicio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filas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racks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servidores. </a:t>
            </a:r>
            <a:r>
              <a:rPr sz="1200" spc="-5" dirty="0">
                <a:latin typeface="Times New Roman"/>
                <a:cs typeface="Times New Roman"/>
              </a:rPr>
              <a:t>Ver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180.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8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10704" y="6434709"/>
            <a:ext cx="175513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180: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cuadro CSS1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787" y="2275459"/>
            <a:ext cx="1868021" cy="4176903"/>
          </a:xfrm>
          <a:prstGeom prst="rect">
            <a:avLst/>
          </a:prstGeom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80363"/>
            <a:ext cx="5786120" cy="27179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CÁLCULO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INSTALACIONES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ELÉCTRICAS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SIMARIS DESIGN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697865"/>
            <a:r>
              <a:rPr sz="1200" b="1" dirty="0">
                <a:latin typeface="Times New Roman"/>
                <a:cs typeface="Times New Roman"/>
              </a:rPr>
              <a:t>7.3.6.5.</a:t>
            </a:r>
            <a:r>
              <a:rPr sz="1200" b="1" spc="-5" dirty="0">
                <a:latin typeface="Times New Roman"/>
                <a:cs typeface="Times New Roman"/>
              </a:rPr>
              <a:t> BARRAS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</a:pP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distribuir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suministro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salas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servidores,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aprovechando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están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dotadas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suelo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técnico,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debajo</a:t>
            </a:r>
            <a:r>
              <a:rPr sz="1200" spc="-5" dirty="0">
                <a:latin typeface="Times New Roman"/>
                <a:cs typeface="Times New Roman"/>
              </a:rPr>
              <a:t> del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ha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instalado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un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sistema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barras.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está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manera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ahorra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cableado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espacio en unas salas generalmente bastante pobladas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cables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 err="1" smtClean="0">
                <a:latin typeface="Times New Roman"/>
                <a:cs typeface="Times New Roman"/>
              </a:rPr>
              <a:t>problemas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espacio.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2700" algn="just"/>
            <a:r>
              <a:rPr sz="1200" b="1" i="1" dirty="0">
                <a:latin typeface="Times New Roman"/>
                <a:cs typeface="Times New Roman"/>
              </a:rPr>
              <a:t>BARRA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SALA</a:t>
            </a:r>
            <a:r>
              <a:rPr sz="1200" b="1" i="1" spc="-5" dirty="0">
                <a:latin typeface="Times New Roman"/>
                <a:cs typeface="Times New Roman"/>
              </a:rPr>
              <a:t> 1/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BARRA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SALA</a:t>
            </a:r>
            <a:r>
              <a:rPr sz="1200" b="1" i="1" spc="-5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2/</a:t>
            </a:r>
            <a:r>
              <a:rPr sz="1200" b="1" i="1" spc="-20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BARRA SALA</a:t>
            </a:r>
            <a:r>
              <a:rPr sz="1200" b="1" i="1" spc="-10" dirty="0">
                <a:latin typeface="Times New Roman"/>
                <a:cs typeface="Times New Roman"/>
              </a:rPr>
              <a:t> </a:t>
            </a:r>
            <a:r>
              <a:rPr sz="1200" b="1" i="1" dirty="0">
                <a:latin typeface="Times New Roman"/>
                <a:cs typeface="Times New Roman"/>
              </a:rPr>
              <a:t>3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3400"/>
              </a:lnSpc>
            </a:pPr>
            <a:r>
              <a:rPr sz="1200" spc="-5" dirty="0">
                <a:latin typeface="Times New Roman"/>
                <a:cs typeface="Times New Roman"/>
              </a:rPr>
              <a:t>Las barras presentes en </a:t>
            </a:r>
            <a:r>
              <a:rPr sz="1200" dirty="0">
                <a:latin typeface="Times New Roman"/>
                <a:cs typeface="Times New Roman"/>
              </a:rPr>
              <a:t>las </a:t>
            </a:r>
            <a:r>
              <a:rPr sz="1200" spc="-5" dirty="0">
                <a:latin typeface="Times New Roman"/>
                <a:cs typeface="Times New Roman"/>
              </a:rPr>
              <a:t>tres </a:t>
            </a:r>
            <a:r>
              <a:rPr sz="1200" dirty="0">
                <a:latin typeface="Times New Roman"/>
                <a:cs typeface="Times New Roman"/>
              </a:rPr>
              <a:t>salas </a:t>
            </a:r>
            <a:r>
              <a:rPr sz="1200" spc="-5" dirty="0">
                <a:latin typeface="Times New Roman"/>
                <a:cs typeface="Times New Roman"/>
              </a:rPr>
              <a:t>son </a:t>
            </a:r>
            <a:r>
              <a:rPr sz="1200" dirty="0">
                <a:latin typeface="Times New Roman"/>
                <a:cs typeface="Times New Roman"/>
              </a:rPr>
              <a:t>idénticas, </a:t>
            </a:r>
            <a:r>
              <a:rPr sz="1200" spc="-5" dirty="0">
                <a:latin typeface="Times New Roman"/>
                <a:cs typeface="Times New Roman"/>
              </a:rPr>
              <a:t>son el sistema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barras “LIA” del </a:t>
            </a:r>
            <a:r>
              <a:rPr sz="1200" spc="-5" dirty="0" err="1" smtClean="0">
                <a:latin typeface="Times New Roman"/>
                <a:cs typeface="Times New Roman"/>
              </a:rPr>
              <a:t>catálogo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longitud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10,4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metros,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cuatro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cargas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cada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fila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racks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distribuidas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distanciadas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metros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-5" dirty="0">
                <a:latin typeface="Times New Roman"/>
                <a:cs typeface="Times New Roman"/>
              </a:rPr>
              <a:t> sí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70 </a:t>
            </a:r>
            <a:r>
              <a:rPr sz="1200" spc="-5" dirty="0">
                <a:latin typeface="Times New Roman"/>
                <a:cs typeface="Times New Roman"/>
              </a:rPr>
              <a:t>centímetros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extremos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barras.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181.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190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40118" y="877569"/>
            <a:ext cx="4641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5645" y="7332344"/>
            <a:ext cx="5785485" cy="24032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181: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sistema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barras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sala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SS1</a:t>
            </a:r>
            <a:r>
              <a:rPr sz="900" i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ejercicio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2.</a:t>
            </a:r>
            <a:endParaRPr sz="9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553085"/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7.3.7</a:t>
            </a:r>
            <a:r>
              <a:rPr sz="12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CONCLUSIONES</a:t>
            </a:r>
            <a:r>
              <a:rPr sz="12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SEGUNDO</a:t>
            </a:r>
            <a:r>
              <a:rPr sz="12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EJERCICIO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461645" marR="5080" algn="just">
              <a:lnSpc>
                <a:spcPts val="1380"/>
              </a:lnSpc>
            </a:pPr>
            <a:r>
              <a:rPr sz="1200" spc="-5" dirty="0">
                <a:latin typeface="Times New Roman"/>
                <a:cs typeface="Times New Roman"/>
              </a:rPr>
              <a:t>Tras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realización del </a:t>
            </a:r>
            <a:r>
              <a:rPr sz="1200" dirty="0">
                <a:latin typeface="Times New Roman"/>
                <a:cs typeface="Times New Roman"/>
              </a:rPr>
              <a:t>concurso, y </a:t>
            </a:r>
            <a:r>
              <a:rPr sz="1200" spc="-5" dirty="0">
                <a:latin typeface="Times New Roman"/>
                <a:cs typeface="Times New Roman"/>
              </a:rPr>
              <a:t>el veredicto del jurado, se </a:t>
            </a:r>
            <a:r>
              <a:rPr sz="1200" dirty="0">
                <a:latin typeface="Times New Roman"/>
                <a:cs typeface="Times New Roman"/>
              </a:rPr>
              <a:t>hicieron una </a:t>
            </a:r>
            <a:r>
              <a:rPr sz="1200" dirty="0" err="1">
                <a:latin typeface="Times New Roman"/>
                <a:cs typeface="Times New Roman"/>
              </a:rPr>
              <a:t>serie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comentarios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referidos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instalación. De </a:t>
            </a:r>
            <a:r>
              <a:rPr sz="1200" dirty="0">
                <a:latin typeface="Times New Roman"/>
                <a:cs typeface="Times New Roman"/>
              </a:rPr>
              <a:t>todos ellos </a:t>
            </a:r>
            <a:r>
              <a:rPr sz="1200" spc="-5" dirty="0">
                <a:latin typeface="Times New Roman"/>
                <a:cs typeface="Times New Roman"/>
              </a:rPr>
              <a:t>se deduce,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 err="1" smtClean="0">
                <a:latin typeface="Times New Roman"/>
                <a:cs typeface="Times New Roman"/>
              </a:rPr>
              <a:t>finalmente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determinó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diferencia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entre el </a:t>
            </a:r>
            <a:r>
              <a:rPr sz="1200" dirty="0">
                <a:latin typeface="Times New Roman"/>
                <a:cs typeface="Times New Roman"/>
              </a:rPr>
              <a:t>ganador y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resto, fue la situación y </a:t>
            </a:r>
            <a:r>
              <a:rPr sz="1200" spc="-5" dirty="0" err="1">
                <a:latin typeface="Times New Roman"/>
                <a:cs typeface="Times New Roman"/>
              </a:rPr>
              <a:t>número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protecciones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diferenciales.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había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considerado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buscaba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continuidad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servicio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encima </a:t>
            </a:r>
            <a:r>
              <a:rPr sz="1200" dirty="0">
                <a:latin typeface="Times New Roman"/>
                <a:cs typeface="Times New Roman"/>
              </a:rPr>
              <a:t>de la protección de </a:t>
            </a:r>
            <a:r>
              <a:rPr sz="1200" spc="-5" dirty="0">
                <a:latin typeface="Times New Roman"/>
                <a:cs typeface="Times New Roman"/>
              </a:rPr>
              <a:t>las personas. Por </a:t>
            </a:r>
            <a:r>
              <a:rPr sz="1200" dirty="0">
                <a:latin typeface="Times New Roman"/>
                <a:cs typeface="Times New Roman"/>
              </a:rPr>
              <a:t>tanto,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 smtClean="0">
                <a:latin typeface="Times New Roman"/>
                <a:cs typeface="Times New Roman"/>
              </a:rPr>
              <a:t>llegó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conclusión </a:t>
            </a:r>
            <a:r>
              <a:rPr sz="1200" dirty="0">
                <a:latin typeface="Times New Roman"/>
                <a:cs typeface="Times New Roman"/>
              </a:rPr>
              <a:t>que solo </a:t>
            </a:r>
            <a:r>
              <a:rPr sz="1200" spc="-5" dirty="0">
                <a:latin typeface="Times New Roman"/>
                <a:cs typeface="Times New Roman"/>
              </a:rPr>
              <a:t>se situaran los diferenciales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zona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oficinas,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 err="1">
                <a:latin typeface="Times New Roman"/>
                <a:cs typeface="Times New Roman"/>
              </a:rPr>
              <a:t>ser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estancia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personal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-5" dirty="0">
                <a:latin typeface="Times New Roman"/>
                <a:cs typeface="Times New Roman"/>
              </a:rPr>
              <a:t> especializado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un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tiempo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relativamente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prolongado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estancias.</a:t>
            </a:r>
            <a:endParaRPr sz="1200" dirty="0">
              <a:latin typeface="Times New Roman"/>
              <a:cs typeface="Times New Roman"/>
            </a:endParaRPr>
          </a:p>
          <a:p>
            <a:pPr marR="10795" algn="ctr">
              <a:spcBef>
                <a:spcPts val="1160"/>
              </a:spcBef>
              <a:tabLst>
                <a:tab pos="5551170" algn="l"/>
              </a:tabLst>
            </a:pPr>
            <a:r>
              <a:rPr sz="1000" spc="-5" dirty="0">
                <a:latin typeface="Times New Roman"/>
                <a:cs typeface="Times New Roman"/>
              </a:rPr>
              <a:t>Adrián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Valdunciel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	191</a:t>
            </a:r>
            <a:endParaRPr sz="10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5895" y="1270000"/>
            <a:ext cx="2985770" cy="6067531"/>
          </a:xfrm>
          <a:prstGeom prst="rect">
            <a:avLst/>
          </a:prstGeom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80364"/>
            <a:ext cx="19989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conclusiones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líneas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futuras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5644" y="1214374"/>
            <a:ext cx="5786120" cy="8589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spcBef>
                <a:spcPts val="95"/>
              </a:spcBef>
              <a:buFont typeface="Times New Roman"/>
              <a:buAutoNum type="arabicPeriod" startAt="8"/>
              <a:tabLst>
                <a:tab pos="24130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CONCLUSIONES GENERALES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Y LÍNEAS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FUTURAS</a:t>
            </a:r>
            <a:endParaRPr sz="16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  <a:buFont typeface="Times New Roman"/>
              <a:buAutoNum type="arabicPeriod" startAt="8"/>
            </a:pPr>
            <a:endParaRPr sz="2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99"/>
              </a:lnSpc>
            </a:pPr>
            <a:r>
              <a:rPr sz="1200" spc="-5" dirty="0">
                <a:latin typeface="Times New Roman"/>
                <a:cs typeface="Times New Roman"/>
              </a:rPr>
              <a:t>Una vez detallados los fundamentos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instalaciones en baja </a:t>
            </a:r>
            <a:r>
              <a:rPr sz="1200" dirty="0">
                <a:latin typeface="Times New Roman"/>
                <a:cs typeface="Times New Roman"/>
              </a:rPr>
              <a:t>tension, la </a:t>
            </a:r>
            <a:r>
              <a:rPr sz="1200" spc="-5" dirty="0" err="1">
                <a:latin typeface="Times New Roman"/>
                <a:cs typeface="Times New Roman"/>
              </a:rPr>
              <a:t>mecánica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programa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realizados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analizados los ejercicios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ejemplo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propios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spc="-5" dirty="0" err="1">
                <a:latin typeface="Times New Roman"/>
                <a:cs typeface="Times New Roman"/>
              </a:rPr>
              <a:t>desafío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 </a:t>
            </a:r>
            <a:r>
              <a:rPr sz="1200" dirty="0">
                <a:latin typeface="Times New Roman"/>
                <a:cs typeface="Times New Roman"/>
              </a:rPr>
              <a:t>capítulo </a:t>
            </a:r>
            <a:r>
              <a:rPr sz="1200" spc="-5" dirty="0">
                <a:latin typeface="Times New Roman"/>
                <a:cs typeface="Times New Roman"/>
              </a:rPr>
              <a:t>se ofrece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resumen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dirty="0">
                <a:latin typeface="Times New Roman"/>
                <a:cs typeface="Times New Roman"/>
              </a:rPr>
              <a:t>conclusiones </a:t>
            </a:r>
            <a:r>
              <a:rPr sz="1200" spc="-5" dirty="0">
                <a:latin typeface="Times New Roman"/>
                <a:cs typeface="Times New Roman"/>
              </a:rPr>
              <a:t>obtenidas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 analiza en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dirty="0" err="1" smtClean="0">
                <a:latin typeface="Times New Roman"/>
                <a:cs typeface="Times New Roman"/>
              </a:rPr>
              <a:t>grado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completitud se </a:t>
            </a:r>
            <a:r>
              <a:rPr sz="1200" dirty="0">
                <a:latin typeface="Times New Roman"/>
                <a:cs typeface="Times New Roman"/>
              </a:rPr>
              <a:t>han logrado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objetivos planteados </a:t>
            </a:r>
            <a:r>
              <a:rPr sz="1200" spc="-5" dirty="0">
                <a:latin typeface="Times New Roman"/>
                <a:cs typeface="Times New Roman"/>
              </a:rPr>
              <a:t>al comienzo del trabajo. Se </a:t>
            </a:r>
            <a:r>
              <a:rPr sz="1200" dirty="0" err="1" smtClean="0">
                <a:latin typeface="Times New Roman"/>
                <a:cs typeface="Times New Roman"/>
              </a:rPr>
              <a:t>expondrán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primer </a:t>
            </a:r>
            <a:r>
              <a:rPr sz="1200" dirty="0">
                <a:latin typeface="Times New Roman"/>
                <a:cs typeface="Times New Roman"/>
              </a:rPr>
              <a:t>lugar </a:t>
            </a:r>
            <a:r>
              <a:rPr sz="1200" spc="-5" dirty="0">
                <a:latin typeface="Times New Roman"/>
                <a:cs typeface="Times New Roman"/>
              </a:rPr>
              <a:t>las conclusiones generales del trabajo en </a:t>
            </a:r>
            <a:r>
              <a:rPr sz="1200" dirty="0">
                <a:latin typeface="Times New Roman"/>
                <a:cs typeface="Times New Roman"/>
              </a:rPr>
              <a:t>sí, para posteriormente </a:t>
            </a:r>
            <a:r>
              <a:rPr sz="1200" spc="-5" dirty="0" err="1">
                <a:latin typeface="Times New Roman"/>
                <a:cs typeface="Times New Roman"/>
              </a:rPr>
              <a:t>plantear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líneas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futuras</a:t>
            </a:r>
            <a:r>
              <a:rPr sz="1200" dirty="0">
                <a:latin typeface="Times New Roman"/>
                <a:cs typeface="Times New Roman"/>
              </a:rPr>
              <a:t> por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podrá seguir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avanzando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proyecto.</a:t>
            </a:r>
            <a:endParaRPr sz="1200" dirty="0">
              <a:latin typeface="Times New Roman"/>
              <a:cs typeface="Times New Roman"/>
            </a:endParaRPr>
          </a:p>
          <a:p>
            <a:pPr marL="643255" lvl="1" indent="-361950">
              <a:spcBef>
                <a:spcPts val="845"/>
              </a:spcBef>
              <a:buAutoNum type="arabicPeriod"/>
              <a:tabLst>
                <a:tab pos="643890" algn="l"/>
              </a:tabLst>
            </a:pPr>
            <a:r>
              <a:rPr sz="1400" b="1" dirty="0">
                <a:latin typeface="Times New Roman"/>
                <a:cs typeface="Times New Roman"/>
              </a:rPr>
              <a:t>6.1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CONCLUSIONES GENRALES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38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A continuación, </a:t>
            </a:r>
            <a:r>
              <a:rPr sz="1200" dirty="0">
                <a:latin typeface="Times New Roman"/>
                <a:cs typeface="Times New Roman"/>
              </a:rPr>
              <a:t>se resumen </a:t>
            </a:r>
            <a:r>
              <a:rPr sz="1200" spc="-5" dirty="0">
                <a:latin typeface="Times New Roman"/>
                <a:cs typeface="Times New Roman"/>
              </a:rPr>
              <a:t>las conclusiones </a:t>
            </a:r>
            <a:r>
              <a:rPr sz="1200" dirty="0">
                <a:latin typeface="Times New Roman"/>
                <a:cs typeface="Times New Roman"/>
              </a:rPr>
              <a:t>a las que se ha </a:t>
            </a:r>
            <a:r>
              <a:rPr sz="1200" spc="-5" dirty="0">
                <a:latin typeface="Times New Roman"/>
                <a:cs typeface="Times New Roman"/>
              </a:rPr>
              <a:t>llegado, </a:t>
            </a:r>
            <a:r>
              <a:rPr sz="1200" dirty="0">
                <a:latin typeface="Times New Roman"/>
                <a:cs typeface="Times New Roman"/>
              </a:rPr>
              <a:t>tras la realización de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ejercicios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Desafío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relacionará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objetivos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marcados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inicio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presente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documento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53085" marR="6350" indent="-228600" algn="just">
              <a:lnSpc>
                <a:spcPct val="103299"/>
              </a:lnSpc>
              <a:spcBef>
                <a:spcPts val="885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realizado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introducción teórico-práctica,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conceptos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ingeniería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eléctrica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aplicable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instalaciones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baja tensión.</a:t>
            </a:r>
          </a:p>
          <a:p>
            <a:pPr marL="553085" marR="5080" indent="-228600" algn="just">
              <a:lnSpc>
                <a:spcPct val="103099"/>
              </a:lnSpc>
              <a:spcBef>
                <a:spcPts val="10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conseguido implementar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herramienta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consulta en </a:t>
            </a:r>
            <a:r>
              <a:rPr sz="1200" dirty="0">
                <a:latin typeface="Times New Roman"/>
                <a:cs typeface="Times New Roman"/>
              </a:rPr>
              <a:t>la que </a:t>
            </a:r>
            <a:r>
              <a:rPr sz="1200" spc="-5" dirty="0" err="1">
                <a:latin typeface="Times New Roman"/>
                <a:cs typeface="Times New Roman"/>
              </a:rPr>
              <a:t>basarse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para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iniciar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 aprendizaje del programa Simaris Design. De cara </a:t>
            </a:r>
            <a:r>
              <a:rPr sz="1200" dirty="0">
                <a:latin typeface="Times New Roman"/>
                <a:cs typeface="Times New Roman"/>
              </a:rPr>
              <a:t>a un </a:t>
            </a:r>
            <a:r>
              <a:rPr sz="1200" spc="-5" dirty="0">
                <a:latin typeface="Times New Roman"/>
                <a:cs typeface="Times New Roman"/>
              </a:rPr>
              <a:t>futuro </a:t>
            </a:r>
            <a:r>
              <a:rPr sz="1200" dirty="0" err="1">
                <a:latin typeface="Times New Roman"/>
                <a:cs typeface="Times New Roman"/>
              </a:rPr>
              <a:t>puede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resultar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útil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vida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laboral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lector,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empezar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manejar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programas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específicos,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así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como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una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terminología </a:t>
            </a:r>
            <a:r>
              <a:rPr sz="1200" dirty="0">
                <a:latin typeface="Times New Roman"/>
                <a:cs typeface="Times New Roman"/>
              </a:rPr>
              <a:t>y una simbología muy </a:t>
            </a:r>
            <a:r>
              <a:rPr sz="1200" spc="-5" dirty="0">
                <a:latin typeface="Times New Roman"/>
                <a:cs typeface="Times New Roman"/>
              </a:rPr>
              <a:t>recurrente en el ámbito </a:t>
            </a:r>
            <a:r>
              <a:rPr sz="1200" dirty="0">
                <a:latin typeface="Times New Roman"/>
                <a:cs typeface="Times New Roman"/>
              </a:rPr>
              <a:t>de la </a:t>
            </a:r>
            <a:r>
              <a:rPr sz="1200" spc="-5" dirty="0" err="1" smtClean="0">
                <a:latin typeface="Times New Roman"/>
                <a:cs typeface="Times New Roman"/>
              </a:rPr>
              <a:t>ingeniería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eléctrica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553085" marR="5080" indent="-228600" algn="just">
              <a:lnSpc>
                <a:spcPct val="103299"/>
              </a:lnSpc>
              <a:spcBef>
                <a:spcPts val="10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realizado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dirty="0">
                <a:latin typeface="Times New Roman"/>
                <a:cs typeface="Times New Roman"/>
              </a:rPr>
              <a:t> eléctricas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planteadas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Desafío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Simaris</a:t>
            </a:r>
            <a:r>
              <a:rPr sz="1200" spc="-5" dirty="0" smtClean="0">
                <a:latin typeface="Times New Roman"/>
                <a:cs typeface="Times New Roman"/>
              </a:rPr>
              <a:t>,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calculando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mismas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errores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buscando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economía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materiales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alternativas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acordes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necesidades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planteadas.</a:t>
            </a:r>
            <a:endParaRPr sz="1200" dirty="0">
              <a:latin typeface="Times New Roman"/>
              <a:cs typeface="Times New Roman"/>
            </a:endParaRPr>
          </a:p>
          <a:p>
            <a:pPr marL="553085" marR="8255" indent="-228600" algn="just">
              <a:lnSpc>
                <a:spcPct val="102899"/>
              </a:lnSpc>
              <a:spcBef>
                <a:spcPts val="10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spc="-5" dirty="0">
                <a:latin typeface="Times New Roman"/>
                <a:cs typeface="Times New Roman"/>
              </a:rPr>
              <a:t>Se han planteado razonamientos paralelos </a:t>
            </a:r>
            <a:r>
              <a:rPr sz="1200" dirty="0">
                <a:latin typeface="Times New Roman"/>
                <a:cs typeface="Times New Roman"/>
              </a:rPr>
              <a:t>y vías </a:t>
            </a:r>
            <a:r>
              <a:rPr sz="1200" spc="-5" dirty="0">
                <a:latin typeface="Times New Roman"/>
                <a:cs typeface="Times New Roman"/>
              </a:rPr>
              <a:t>alternativas en </a:t>
            </a:r>
            <a:r>
              <a:rPr sz="1200" dirty="0">
                <a:latin typeface="Times New Roman"/>
                <a:cs typeface="Times New Roman"/>
              </a:rPr>
              <a:t>la resolución de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ejercicios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para que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lector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la base de conocimiento </a:t>
            </a:r>
            <a:r>
              <a:rPr sz="1200" spc="-5" dirty="0">
                <a:latin typeface="Times New Roman"/>
                <a:cs typeface="Times New Roman"/>
              </a:rPr>
              <a:t>adquirida </a:t>
            </a:r>
            <a:r>
              <a:rPr sz="1200" dirty="0">
                <a:latin typeface="Times New Roman"/>
                <a:cs typeface="Times New Roman"/>
              </a:rPr>
              <a:t>pueda </a:t>
            </a:r>
            <a:r>
              <a:rPr sz="1200" spc="-5" dirty="0" err="1">
                <a:latin typeface="Times New Roman"/>
                <a:cs typeface="Times New Roman"/>
              </a:rPr>
              <a:t>tomar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propias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decisiones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diseño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dirty="0">
                <a:latin typeface="Times New Roman"/>
                <a:cs typeface="Times New Roman"/>
              </a:rPr>
              <a:t> instalaciones.</a:t>
            </a:r>
          </a:p>
          <a:p>
            <a:pPr marL="553085" marR="6350" indent="-228600" algn="just">
              <a:lnSpc>
                <a:spcPct val="103299"/>
              </a:lnSpc>
              <a:spcBef>
                <a:spcPts val="100"/>
              </a:spcBef>
              <a:buFont typeface="Symbol"/>
              <a:buChar char=""/>
              <a:tabLst>
                <a:tab pos="553720" algn="l"/>
              </a:tabLst>
            </a:pPr>
            <a:r>
              <a:rPr sz="1200" dirty="0">
                <a:latin typeface="Times New Roman"/>
                <a:cs typeface="Times New Roman"/>
              </a:rPr>
              <a:t>Este </a:t>
            </a:r>
            <a:r>
              <a:rPr sz="1200" spc="-5" dirty="0">
                <a:latin typeface="Times New Roman"/>
                <a:cs typeface="Times New Roman"/>
              </a:rPr>
              <a:t>trabajo </a:t>
            </a:r>
            <a:r>
              <a:rPr sz="1200" dirty="0">
                <a:latin typeface="Times New Roman"/>
                <a:cs typeface="Times New Roman"/>
              </a:rPr>
              <a:t>fin de grado, </a:t>
            </a:r>
            <a:r>
              <a:rPr sz="1200" spc="-5" dirty="0">
                <a:latin typeface="Times New Roman"/>
                <a:cs typeface="Times New Roman"/>
              </a:rPr>
              <a:t>es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síntesis </a:t>
            </a:r>
            <a:r>
              <a:rPr sz="1200" dirty="0">
                <a:latin typeface="Times New Roman"/>
                <a:cs typeface="Times New Roman"/>
              </a:rPr>
              <a:t>de todo un </a:t>
            </a:r>
            <a:r>
              <a:rPr sz="1200" spc="-5" dirty="0">
                <a:latin typeface="Times New Roman"/>
                <a:cs typeface="Times New Roman"/>
              </a:rPr>
              <a:t>aprendizaje,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 err="1">
                <a:latin typeface="Times New Roman"/>
                <a:cs typeface="Times New Roman"/>
              </a:rPr>
              <a:t>objetivo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más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palpable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dicho </a:t>
            </a:r>
            <a:r>
              <a:rPr sz="1200" spc="-5" dirty="0">
                <a:latin typeface="Times New Roman"/>
                <a:cs typeface="Times New Roman"/>
              </a:rPr>
              <a:t>aprendizaje, </a:t>
            </a:r>
            <a:r>
              <a:rPr sz="1200" spc="5" dirty="0">
                <a:latin typeface="Times New Roman"/>
                <a:cs typeface="Times New Roman"/>
              </a:rPr>
              <a:t>ha </a:t>
            </a:r>
            <a:r>
              <a:rPr sz="1200" dirty="0">
                <a:latin typeface="Times New Roman"/>
                <a:cs typeface="Times New Roman"/>
              </a:rPr>
              <a:t>sido la </a:t>
            </a:r>
            <a:r>
              <a:rPr sz="1200" spc="-5" dirty="0">
                <a:latin typeface="Times New Roman"/>
                <a:cs typeface="Times New Roman"/>
              </a:rPr>
              <a:t>consecución </a:t>
            </a:r>
            <a:r>
              <a:rPr sz="1200" dirty="0">
                <a:latin typeface="Times New Roman"/>
                <a:cs typeface="Times New Roman"/>
              </a:rPr>
              <a:t>de un puesto finalista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desafío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compitiendo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cuarenta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equipos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universidades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toda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España.</a:t>
            </a:r>
          </a:p>
          <a:p>
            <a:pPr marL="12700" marR="7620" algn="just">
              <a:lnSpc>
                <a:spcPct val="103899"/>
              </a:lnSpc>
              <a:spcBef>
                <a:spcPts val="780"/>
              </a:spcBef>
            </a:pPr>
            <a:r>
              <a:rPr sz="1200" spc="-5" dirty="0">
                <a:latin typeface="Times New Roman"/>
                <a:cs typeface="Times New Roman"/>
              </a:rPr>
              <a:t>Pero será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los</a:t>
            </a:r>
            <a:r>
              <a:rPr sz="1200" dirty="0">
                <a:latin typeface="Times New Roman"/>
                <a:cs typeface="Times New Roman"/>
              </a:rPr>
              <a:t> ediciones </a:t>
            </a:r>
            <a:r>
              <a:rPr sz="1200" spc="-5" dirty="0">
                <a:latin typeface="Times New Roman"/>
                <a:cs typeface="Times New Roman"/>
              </a:rPr>
              <a:t>venideras del</a:t>
            </a:r>
            <a:r>
              <a:rPr sz="1200" dirty="0">
                <a:latin typeface="Times New Roman"/>
                <a:cs typeface="Times New Roman"/>
              </a:rPr>
              <a:t> desafío </a:t>
            </a:r>
            <a:r>
              <a:rPr sz="1200" spc="-5" dirty="0">
                <a:latin typeface="Times New Roman"/>
                <a:cs typeface="Times New Roman"/>
              </a:rPr>
              <a:t>Simaris, </a:t>
            </a:r>
            <a:r>
              <a:rPr sz="1200" dirty="0">
                <a:latin typeface="Times New Roman"/>
                <a:cs typeface="Times New Roman"/>
              </a:rPr>
              <a:t>donde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pretende </a:t>
            </a:r>
            <a:r>
              <a:rPr sz="1200" spc="-5" dirty="0" err="1">
                <a:latin typeface="Times New Roman"/>
                <a:cs typeface="Times New Roman"/>
              </a:rPr>
              <a:t>utilizar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documento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 formar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los futuros concursantes, donde se demostrará su verdadero valor, </a:t>
            </a:r>
            <a:r>
              <a:rPr sz="1200" spc="-5" dirty="0" err="1" smtClean="0">
                <a:latin typeface="Times New Roman"/>
                <a:cs typeface="Times New Roman"/>
              </a:rPr>
              <a:t>si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además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acompañado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 </a:t>
            </a:r>
            <a:r>
              <a:rPr sz="1200" spc="-5" dirty="0">
                <a:latin typeface="Times New Roman"/>
                <a:cs typeface="Times New Roman"/>
              </a:rPr>
              <a:t>equipo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ganador que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-5" dirty="0">
                <a:latin typeface="Times New Roman"/>
                <a:cs typeface="Times New Roman"/>
              </a:rPr>
              <a:t> servido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éste.</a:t>
            </a:r>
          </a:p>
          <a:p>
            <a:pPr marL="281940">
              <a:spcBef>
                <a:spcPts val="835"/>
              </a:spcBef>
            </a:pPr>
            <a:r>
              <a:rPr sz="1400" b="1" dirty="0">
                <a:latin typeface="Times New Roman"/>
                <a:cs typeface="Times New Roman"/>
              </a:rPr>
              <a:t>8.2.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6.2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LÍNEAS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FUTURAS</a:t>
            </a:r>
            <a:endParaRPr sz="1400" dirty="0">
              <a:latin typeface="Times New Roman"/>
              <a:cs typeface="Times New Roman"/>
            </a:endParaRPr>
          </a:p>
          <a:p>
            <a:pPr marL="12700" algn="just">
              <a:spcBef>
                <a:spcPts val="65"/>
              </a:spcBef>
            </a:pP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evolución</a:t>
            </a:r>
            <a:r>
              <a:rPr sz="1200" dirty="0">
                <a:latin typeface="Times New Roman"/>
                <a:cs typeface="Times New Roman"/>
              </a:rPr>
              <a:t> de la línea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trabajo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plantea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documento,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puede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dividirse</a:t>
            </a:r>
            <a:r>
              <a:rPr sz="1200" spc="-5" dirty="0">
                <a:latin typeface="Times New Roman"/>
                <a:cs typeface="Times New Roman"/>
              </a:rPr>
              <a:t> 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dos.</a:t>
            </a:r>
          </a:p>
          <a:p>
            <a:pPr marL="12700" marR="6350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Por </a:t>
            </a:r>
            <a:r>
              <a:rPr sz="1200" dirty="0">
                <a:latin typeface="Times New Roman"/>
                <a:cs typeface="Times New Roman"/>
              </a:rPr>
              <a:t>un lado, cabe la posibilidad de </a:t>
            </a:r>
            <a:r>
              <a:rPr sz="1200" spc="-5" dirty="0">
                <a:latin typeface="Times New Roman"/>
                <a:cs typeface="Times New Roman"/>
              </a:rPr>
              <a:t>ampliar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mejorar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información </a:t>
            </a:r>
            <a:r>
              <a:rPr sz="1200" dirty="0">
                <a:latin typeface="Times New Roman"/>
                <a:cs typeface="Times New Roman"/>
              </a:rPr>
              <a:t>sobre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spc="-5" dirty="0" err="1" smtClean="0">
                <a:latin typeface="Times New Roman"/>
                <a:cs typeface="Times New Roman"/>
              </a:rPr>
              <a:t>programa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utilizando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 siguientes ediciones del Desafío Simaris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Siemens pretende celebrar, para </a:t>
            </a:r>
            <a:r>
              <a:rPr sz="1200" spc="-5" dirty="0" err="1" smtClean="0">
                <a:latin typeface="Times New Roman"/>
                <a:cs typeface="Times New Roman"/>
              </a:rPr>
              <a:t>así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dominar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completamente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ganar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desafío,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colaborar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Siemens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mejora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su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programa.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También </a:t>
            </a:r>
            <a:r>
              <a:rPr sz="1200" dirty="0">
                <a:latin typeface="Times New Roman"/>
                <a:cs typeface="Times New Roman"/>
              </a:rPr>
              <a:t>cabe la posibilidad de </a:t>
            </a:r>
            <a:r>
              <a:rPr sz="1200" spc="-5" dirty="0">
                <a:latin typeface="Times New Roman"/>
                <a:cs typeface="Times New Roman"/>
              </a:rPr>
              <a:t>ampliar el </a:t>
            </a:r>
            <a:r>
              <a:rPr sz="1200" dirty="0">
                <a:latin typeface="Times New Roman"/>
                <a:cs typeface="Times New Roman"/>
              </a:rPr>
              <a:t>conocimiento sobre otros </a:t>
            </a:r>
            <a:r>
              <a:rPr sz="1200" spc="-5" dirty="0">
                <a:latin typeface="Times New Roman"/>
                <a:cs typeface="Times New Roman"/>
              </a:rPr>
              <a:t>programas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 smtClean="0">
                <a:latin typeface="Times New Roman"/>
                <a:cs typeface="Times New Roman"/>
              </a:rPr>
              <a:t>Siemens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sobre</a:t>
            </a:r>
            <a:r>
              <a:rPr sz="1200" spc="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baja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interactúan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Design,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como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puede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Curves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</a:p>
          <a:p>
            <a:pPr marL="12700">
              <a:spcBef>
                <a:spcPts val="1150"/>
              </a:spcBef>
              <a:tabLst>
                <a:tab pos="2742565" algn="l"/>
              </a:tabLst>
            </a:pPr>
            <a:r>
              <a:rPr sz="1000" dirty="0">
                <a:latin typeface="Times New Roman"/>
                <a:cs typeface="Times New Roman"/>
              </a:rPr>
              <a:t>192	</a:t>
            </a: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6755" cy="114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600"/>
              </a:lnSpc>
            </a:pPr>
            <a:r>
              <a:rPr sz="1200" spc="-5" dirty="0">
                <a:latin typeface="Times New Roman"/>
                <a:cs typeface="Times New Roman"/>
              </a:rPr>
              <a:t>Simaris Project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forman parte del </a:t>
            </a:r>
            <a:r>
              <a:rPr sz="1200" dirty="0">
                <a:latin typeface="Times New Roman"/>
                <a:cs typeface="Times New Roman"/>
              </a:rPr>
              <a:t>paquete de </a:t>
            </a:r>
            <a:r>
              <a:rPr sz="1200" spc="-5" dirty="0">
                <a:latin typeface="Times New Roman"/>
                <a:cs typeface="Times New Roman"/>
              </a:rPr>
              <a:t>Siemens “Simaris Planning </a:t>
            </a:r>
            <a:r>
              <a:rPr sz="1200" dirty="0">
                <a:latin typeface="Times New Roman"/>
                <a:cs typeface="Times New Roman"/>
              </a:rPr>
              <a:t>Tools”. </a:t>
            </a:r>
            <a:r>
              <a:rPr sz="1200" dirty="0" err="1">
                <a:latin typeface="Times New Roman"/>
                <a:cs typeface="Times New Roman"/>
              </a:rPr>
              <a:t>Esta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línea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sería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interesante</a:t>
            </a:r>
            <a:r>
              <a:rPr sz="1200" dirty="0">
                <a:latin typeface="Times New Roman"/>
                <a:cs typeface="Times New Roman"/>
              </a:rPr>
              <a:t> ya que </a:t>
            </a:r>
            <a:r>
              <a:rPr sz="1200" spc="-5" dirty="0">
                <a:latin typeface="Times New Roman"/>
                <a:cs typeface="Times New Roman"/>
              </a:rPr>
              <a:t>abarcaría en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gran</a:t>
            </a:r>
            <a:r>
              <a:rPr sz="1200" dirty="0">
                <a:latin typeface="Times New Roman"/>
                <a:cs typeface="Times New Roman"/>
              </a:rPr>
              <a:t> medida la </a:t>
            </a:r>
            <a:r>
              <a:rPr sz="1200" spc="-5" dirty="0">
                <a:latin typeface="Times New Roman"/>
                <a:cs typeface="Times New Roman"/>
              </a:rPr>
              <a:t>realización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integral</a:t>
            </a:r>
            <a:r>
              <a:rPr sz="1200" dirty="0">
                <a:latin typeface="Times New Roman"/>
                <a:cs typeface="Times New Roman"/>
              </a:rPr>
              <a:t> de </a:t>
            </a:r>
            <a:r>
              <a:rPr sz="1200" spc="-5" dirty="0" err="1" smtClean="0">
                <a:latin typeface="Times New Roman"/>
                <a:cs typeface="Times New Roman"/>
              </a:rPr>
              <a:t>instalaciones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eléctricas</a:t>
            </a:r>
            <a:r>
              <a:rPr sz="1200" spc="-5" dirty="0">
                <a:latin typeface="Times New Roman"/>
                <a:cs typeface="Times New Roman"/>
              </a:rPr>
              <a:t>, desde el </a:t>
            </a:r>
            <a:r>
              <a:rPr sz="1200" dirty="0">
                <a:latin typeface="Times New Roman"/>
                <a:cs typeface="Times New Roman"/>
              </a:rPr>
              <a:t>diseño y </a:t>
            </a:r>
            <a:r>
              <a:rPr sz="1200" spc="-5" dirty="0">
                <a:latin typeface="Times New Roman"/>
                <a:cs typeface="Times New Roman"/>
              </a:rPr>
              <a:t>cálculos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circuitos, organización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instalación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 smtClean="0">
                <a:latin typeface="Times New Roman"/>
                <a:cs typeface="Times New Roman"/>
              </a:rPr>
              <a:t>material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así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valoración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económica 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proyecto.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9</a:t>
            </a:r>
            <a:r>
              <a:rPr sz="1000" spc="-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44" y="880364"/>
            <a:ext cx="2672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PLANIFICACIÓN TEMPORAL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RESUPUESTO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194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5645" y="1214373"/>
            <a:ext cx="5785485" cy="1511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9.</a:t>
            </a:r>
            <a:r>
              <a:rPr sz="1600" b="1" spc="1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PLANIFICACIÓN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TEMPORAL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Y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RESUPUESTO</a:t>
            </a:r>
            <a:endParaRPr sz="16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99"/>
              </a:lnSpc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presente capítulo </a:t>
            </a:r>
            <a:r>
              <a:rPr sz="1200" dirty="0">
                <a:latin typeface="Times New Roman"/>
                <a:cs typeface="Times New Roman"/>
              </a:rPr>
              <a:t>explica la </a:t>
            </a:r>
            <a:r>
              <a:rPr sz="1200" spc="-5" dirty="0">
                <a:latin typeface="Times New Roman"/>
                <a:cs typeface="Times New Roman"/>
              </a:rPr>
              <a:t>distribución </a:t>
            </a:r>
            <a:r>
              <a:rPr sz="1200" dirty="0">
                <a:latin typeface="Times New Roman"/>
                <a:cs typeface="Times New Roman"/>
              </a:rPr>
              <a:t>cronológica de las </a:t>
            </a:r>
            <a:r>
              <a:rPr sz="1200" spc="-5" dirty="0">
                <a:latin typeface="Times New Roman"/>
                <a:cs typeface="Times New Roman"/>
              </a:rPr>
              <a:t>tareas, </a:t>
            </a:r>
            <a:r>
              <a:rPr sz="1200" dirty="0">
                <a:latin typeface="Times New Roman"/>
                <a:cs typeface="Times New Roman"/>
              </a:rPr>
              <a:t>durante la </a:t>
            </a:r>
            <a:r>
              <a:rPr sz="1200" dirty="0" err="1">
                <a:latin typeface="Times New Roman"/>
                <a:cs typeface="Times New Roman"/>
              </a:rPr>
              <a:t>realización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del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documento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Trabajo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Grado.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elementos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constituido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unidades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cronológicas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 </a:t>
            </a:r>
            <a:r>
              <a:rPr sz="1200" dirty="0">
                <a:latin typeface="Times New Roman"/>
                <a:cs typeface="Times New Roman"/>
              </a:rPr>
              <a:t>desarrollo </a:t>
            </a:r>
            <a:r>
              <a:rPr sz="1200" spc="-5" dirty="0">
                <a:latin typeface="Times New Roman"/>
                <a:cs typeface="Times New Roman"/>
              </a:rPr>
              <a:t>del documento, se </a:t>
            </a:r>
            <a:r>
              <a:rPr sz="1200" dirty="0">
                <a:latin typeface="Times New Roman"/>
                <a:cs typeface="Times New Roman"/>
              </a:rPr>
              <a:t>va a </a:t>
            </a:r>
            <a:r>
              <a:rPr sz="1200" spc="-5" dirty="0">
                <a:latin typeface="Times New Roman"/>
                <a:cs typeface="Times New Roman"/>
              </a:rPr>
              <a:t>mostrar </a:t>
            </a:r>
            <a:r>
              <a:rPr sz="1200" dirty="0">
                <a:latin typeface="Times New Roman"/>
                <a:cs typeface="Times New Roman"/>
              </a:rPr>
              <a:t>una </a:t>
            </a:r>
            <a:r>
              <a:rPr sz="1200" spc="-5" dirty="0">
                <a:latin typeface="Times New Roman"/>
                <a:cs typeface="Times New Roman"/>
              </a:rPr>
              <a:t>Estructura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 err="1" smtClean="0">
                <a:latin typeface="Times New Roman"/>
                <a:cs typeface="Times New Roman"/>
              </a:rPr>
              <a:t>Descomposición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Proyecto </a:t>
            </a:r>
            <a:r>
              <a:rPr sz="1200" dirty="0">
                <a:latin typeface="Times New Roman"/>
                <a:cs typeface="Times New Roman"/>
              </a:rPr>
              <a:t>(EDP) </a:t>
            </a:r>
            <a:r>
              <a:rPr sz="1200" spc="-5" dirty="0">
                <a:latin typeface="Times New Roman"/>
                <a:cs typeface="Times New Roman"/>
              </a:rPr>
              <a:t>con </a:t>
            </a:r>
            <a:r>
              <a:rPr sz="1200" dirty="0">
                <a:latin typeface="Times New Roman"/>
                <a:cs typeface="Times New Roman"/>
              </a:rPr>
              <a:t>dichos </a:t>
            </a:r>
            <a:r>
              <a:rPr sz="1200" spc="-5" dirty="0">
                <a:latin typeface="Times New Roman"/>
                <a:cs typeface="Times New Roman"/>
              </a:rPr>
              <a:t>elementos, </a:t>
            </a:r>
            <a:r>
              <a:rPr sz="1200" dirty="0">
                <a:latin typeface="Times New Roman"/>
                <a:cs typeface="Times New Roman"/>
              </a:rPr>
              <a:t>como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ve bajo </a:t>
            </a:r>
            <a:r>
              <a:rPr sz="1200" spc="-5" dirty="0">
                <a:latin typeface="Times New Roman"/>
                <a:cs typeface="Times New Roman"/>
              </a:rPr>
              <a:t>estas </a:t>
            </a:r>
            <a:r>
              <a:rPr sz="1200" dirty="0">
                <a:latin typeface="Times New Roman"/>
                <a:cs typeface="Times New Roman"/>
              </a:rPr>
              <a:t>líneas </a:t>
            </a:r>
            <a:r>
              <a:rPr sz="1200" spc="-5" dirty="0">
                <a:latin typeface="Times New Roman"/>
                <a:cs typeface="Times New Roman"/>
              </a:rPr>
              <a:t>en </a:t>
            </a:r>
            <a:r>
              <a:rPr sz="1200" dirty="0">
                <a:latin typeface="Times New Roman"/>
                <a:cs typeface="Times New Roman"/>
              </a:rPr>
              <a:t>la figura. </a:t>
            </a:r>
            <a:r>
              <a:rPr sz="1200" dirty="0" smtClean="0">
                <a:latin typeface="Times New Roman"/>
                <a:cs typeface="Times New Roman"/>
              </a:rPr>
              <a:t>Para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después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mostrar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diagrama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Gantt</a:t>
            </a:r>
            <a:r>
              <a:rPr sz="1200" dirty="0">
                <a:latin typeface="Times New Roman"/>
                <a:cs typeface="Times New Roman"/>
              </a:rPr>
              <a:t> y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presupuesto estimado.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95645" y="6952868"/>
            <a:ext cx="5741035" cy="2299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 algn="ctr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 182: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EDP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del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proyecto.</a:t>
            </a: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tanto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estructurado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proyecto</a:t>
            </a:r>
            <a:r>
              <a:rPr sz="1200" dirty="0">
                <a:latin typeface="Times New Roman"/>
                <a:cs typeface="Times New Roman"/>
              </a:rPr>
              <a:t> completo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cinco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etapas:</a:t>
            </a:r>
            <a:endParaRPr sz="1200" dirty="0">
              <a:latin typeface="Times New Roman"/>
              <a:cs typeface="Times New Roman"/>
            </a:endParaRPr>
          </a:p>
          <a:p>
            <a:pPr marL="469265" marR="30480" indent="-228600">
              <a:lnSpc>
                <a:spcPct val="103299"/>
              </a:lnSpc>
              <a:spcBef>
                <a:spcPts val="89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Etapa</a:t>
            </a:r>
            <a:r>
              <a:rPr sz="1200" dirty="0">
                <a:latin typeface="Times New Roman"/>
                <a:cs typeface="Times New Roman"/>
              </a:rPr>
              <a:t> 1: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formación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externa.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Comprende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aquella </a:t>
            </a:r>
            <a:r>
              <a:rPr sz="1200" spc="-5" dirty="0">
                <a:latin typeface="Times New Roman"/>
                <a:cs typeface="Times New Roman"/>
              </a:rPr>
              <a:t>capacitación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5" dirty="0">
                <a:latin typeface="Times New Roman"/>
                <a:cs typeface="Times New Roman"/>
              </a:rPr>
              <a:t>ha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recibido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terceras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entre</a:t>
            </a:r>
            <a:r>
              <a:rPr sz="1200" spc="-5" dirty="0">
                <a:latin typeface="Times New Roman"/>
                <a:cs typeface="Times New Roman"/>
              </a:rPr>
              <a:t> las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cuentan,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charlas,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tutorías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webinar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impartido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por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Siemens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desde </a:t>
            </a:r>
            <a:r>
              <a:rPr sz="1200" dirty="0">
                <a:latin typeface="Times New Roman"/>
                <a:cs typeface="Times New Roman"/>
              </a:rPr>
              <a:t>Alemania.</a:t>
            </a:r>
          </a:p>
          <a:p>
            <a:pPr marL="469265" marR="5080" indent="-228600" algn="just">
              <a:lnSpc>
                <a:spcPct val="102899"/>
              </a:lnSpc>
              <a:spcBef>
                <a:spcPts val="100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Etapa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-5" dirty="0">
                <a:latin typeface="Times New Roman"/>
                <a:cs typeface="Times New Roman"/>
              </a:rPr>
              <a:t>documentación. Abarca </a:t>
            </a:r>
            <a:r>
              <a:rPr sz="1200" dirty="0">
                <a:latin typeface="Times New Roman"/>
                <a:cs typeface="Times New Roman"/>
              </a:rPr>
              <a:t>todo el </a:t>
            </a:r>
            <a:r>
              <a:rPr sz="1200" spc="-5" dirty="0">
                <a:latin typeface="Times New Roman"/>
                <a:cs typeface="Times New Roman"/>
              </a:rPr>
              <a:t>proceso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recogida </a:t>
            </a:r>
            <a:r>
              <a:rPr sz="1200" dirty="0">
                <a:latin typeface="Times New Roman"/>
                <a:cs typeface="Times New Roman"/>
              </a:rPr>
              <a:t>de información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forma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literatura </a:t>
            </a:r>
            <a:r>
              <a:rPr sz="1200" dirty="0">
                <a:latin typeface="Times New Roman"/>
                <a:cs typeface="Times New Roman"/>
              </a:rPr>
              <a:t>sobre </a:t>
            </a:r>
            <a:r>
              <a:rPr sz="1200" spc="-5" dirty="0">
                <a:latin typeface="Times New Roman"/>
                <a:cs typeface="Times New Roman"/>
              </a:rPr>
              <a:t>instalaciones eléctricas </a:t>
            </a:r>
            <a:r>
              <a:rPr sz="1200" dirty="0">
                <a:latin typeface="Times New Roman"/>
                <a:cs typeface="Times New Roman"/>
              </a:rPr>
              <a:t>y por otra parte sobre </a:t>
            </a:r>
            <a:r>
              <a:rPr sz="1200" spc="-5" dirty="0">
                <a:latin typeface="Times New Roman"/>
                <a:cs typeface="Times New Roman"/>
              </a:rPr>
              <a:t>coordinación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 err="1">
                <a:latin typeface="Times New Roman"/>
                <a:cs typeface="Times New Roman"/>
              </a:rPr>
              <a:t>uso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protecciones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eléctricas.</a:t>
            </a:r>
            <a:endParaRPr sz="1200" dirty="0">
              <a:latin typeface="Times New Roman"/>
              <a:cs typeface="Times New Roman"/>
            </a:endParaRPr>
          </a:p>
          <a:p>
            <a:pPr marL="469265" marR="105410" indent="-228600">
              <a:lnSpc>
                <a:spcPct val="103299"/>
              </a:lnSpc>
              <a:spcBef>
                <a:spcPts val="10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Etapa </a:t>
            </a:r>
            <a:r>
              <a:rPr sz="1200" dirty="0">
                <a:latin typeface="Times New Roman"/>
                <a:cs typeface="Times New Roman"/>
              </a:rPr>
              <a:t>3: </a:t>
            </a:r>
            <a:r>
              <a:rPr sz="1200" spc="-5" dirty="0">
                <a:latin typeface="Times New Roman"/>
                <a:cs typeface="Times New Roman"/>
              </a:rPr>
              <a:t>realización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pruebas.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incluye</a:t>
            </a:r>
            <a:r>
              <a:rPr sz="1200" spc="-5" dirty="0">
                <a:latin typeface="Times New Roman"/>
                <a:cs typeface="Times New Roman"/>
              </a:rPr>
              <a:t> 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diseño 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cálculo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ejercicio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ejemplo</a:t>
            </a:r>
            <a:r>
              <a:rPr sz="1200" spc="-5" dirty="0">
                <a:latin typeface="Times New Roman"/>
                <a:cs typeface="Times New Roman"/>
              </a:rPr>
              <a:t>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ejercicio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correspondiente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primera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prueba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clasificatoria 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ejercicio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segundo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correspondiente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Desafío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1637" y="2883986"/>
            <a:ext cx="5617953" cy="3924319"/>
          </a:xfrm>
          <a:prstGeom prst="rect">
            <a:avLst/>
          </a:prstGeom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70"/>
            <a:ext cx="5785485" cy="4822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469265" marR="546735" indent="-228600" algn="just">
              <a:lnSpc>
                <a:spcPct val="103299"/>
              </a:lnSpc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Etapa </a:t>
            </a:r>
            <a:r>
              <a:rPr sz="1200" dirty="0">
                <a:latin typeface="Times New Roman"/>
                <a:cs typeface="Times New Roman"/>
              </a:rPr>
              <a:t>4: </a:t>
            </a:r>
            <a:r>
              <a:rPr sz="1200" spc="-5" dirty="0">
                <a:latin typeface="Times New Roman"/>
                <a:cs typeface="Times New Roman"/>
              </a:rPr>
              <a:t>análisis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pruebas. </a:t>
            </a:r>
            <a:r>
              <a:rPr sz="1200" dirty="0">
                <a:latin typeface="Times New Roman"/>
                <a:cs typeface="Times New Roman"/>
              </a:rPr>
              <a:t>Realización de un </a:t>
            </a:r>
            <a:r>
              <a:rPr sz="1200" spc="-5" dirty="0">
                <a:latin typeface="Times New Roman"/>
                <a:cs typeface="Times New Roman"/>
              </a:rPr>
              <a:t>estudio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las </a:t>
            </a:r>
            <a:r>
              <a:rPr sz="1200" spc="-5" dirty="0" err="1" smtClean="0">
                <a:latin typeface="Times New Roman"/>
                <a:cs typeface="Times New Roman"/>
              </a:rPr>
              <a:t>instalaciones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realizadas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resultados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obtenidos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durante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Desafío </a:t>
            </a:r>
            <a:r>
              <a:rPr sz="1200" spc="-5" dirty="0">
                <a:latin typeface="Times New Roman"/>
                <a:cs typeface="Times New Roman"/>
              </a:rPr>
              <a:t>Simaris.</a:t>
            </a:r>
            <a:endParaRPr sz="1200" dirty="0">
              <a:latin typeface="Times New Roman"/>
              <a:cs typeface="Times New Roman"/>
            </a:endParaRPr>
          </a:p>
          <a:p>
            <a:pPr marL="469265" marR="553085" indent="-228600" algn="just">
              <a:lnSpc>
                <a:spcPct val="102899"/>
              </a:lnSpc>
              <a:spcBef>
                <a:spcPts val="105"/>
              </a:spcBef>
              <a:buFont typeface="Symbol"/>
              <a:buChar char=""/>
              <a:tabLst>
                <a:tab pos="469900" algn="l"/>
              </a:tabLst>
            </a:pPr>
            <a:r>
              <a:rPr sz="1200" spc="-5" dirty="0">
                <a:latin typeface="Times New Roman"/>
                <a:cs typeface="Times New Roman"/>
              </a:rPr>
              <a:t>Etapa </a:t>
            </a:r>
            <a:r>
              <a:rPr sz="1200" dirty="0">
                <a:latin typeface="Times New Roman"/>
                <a:cs typeface="Times New Roman"/>
              </a:rPr>
              <a:t>5: </a:t>
            </a:r>
            <a:r>
              <a:rPr sz="1200" spc="-5" dirty="0">
                <a:latin typeface="Times New Roman"/>
                <a:cs typeface="Times New Roman"/>
              </a:rPr>
              <a:t>redacción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TFG. Recopilación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redacción </a:t>
            </a:r>
            <a:r>
              <a:rPr sz="1200" dirty="0">
                <a:latin typeface="Times New Roman"/>
                <a:cs typeface="Times New Roman"/>
              </a:rPr>
              <a:t>de todo </a:t>
            </a:r>
            <a:r>
              <a:rPr sz="1200" spc="-5" dirty="0">
                <a:latin typeface="Times New Roman"/>
                <a:cs typeface="Times New Roman"/>
              </a:rPr>
              <a:t>el material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dirty="0" smtClean="0">
                <a:latin typeface="Times New Roman"/>
                <a:cs typeface="Times New Roman"/>
              </a:rPr>
              <a:t>la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experiencia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en formato </a:t>
            </a:r>
            <a:r>
              <a:rPr sz="1200" dirty="0">
                <a:latin typeface="Times New Roman"/>
                <a:cs typeface="Times New Roman"/>
              </a:rPr>
              <a:t>físico y digital siguiendo una </a:t>
            </a:r>
            <a:r>
              <a:rPr sz="1200" spc="-5" dirty="0">
                <a:latin typeface="Times New Roman"/>
                <a:cs typeface="Times New Roman"/>
              </a:rPr>
              <a:t>estructura </a:t>
            </a:r>
            <a:r>
              <a:rPr sz="1200" dirty="0">
                <a:latin typeface="Times New Roman"/>
                <a:cs typeface="Times New Roman"/>
              </a:rPr>
              <a:t>adaptada a </a:t>
            </a:r>
            <a:r>
              <a:rPr sz="1200" dirty="0" err="1" smtClean="0">
                <a:latin typeface="Times New Roman"/>
                <a:cs typeface="Times New Roman"/>
              </a:rPr>
              <a:t>los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requerimientos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normativa de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UPM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TFG.</a:t>
            </a:r>
            <a:endParaRPr sz="1200" dirty="0">
              <a:latin typeface="Times New Roman"/>
              <a:cs typeface="Times New Roman"/>
            </a:endParaRPr>
          </a:p>
          <a:p>
            <a:pPr marL="281940">
              <a:spcBef>
                <a:spcPts val="840"/>
              </a:spcBef>
            </a:pPr>
            <a:r>
              <a:rPr sz="1400" b="1" dirty="0">
                <a:latin typeface="Times New Roman"/>
                <a:cs typeface="Times New Roman"/>
              </a:rPr>
              <a:t>9.1.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DIAGRAMA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GANTT</a:t>
            </a:r>
            <a:endParaRPr sz="14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899"/>
              </a:lnSpc>
            </a:pPr>
            <a:r>
              <a:rPr sz="1200" dirty="0">
                <a:latin typeface="Times New Roman"/>
                <a:cs typeface="Times New Roman"/>
              </a:rPr>
              <a:t>En la </a:t>
            </a:r>
            <a:r>
              <a:rPr sz="1200" spc="-5" dirty="0">
                <a:latin typeface="Times New Roman"/>
                <a:cs typeface="Times New Roman"/>
              </a:rPr>
              <a:t>siguiente páginas </a:t>
            </a:r>
            <a:r>
              <a:rPr sz="1200" spc="-10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muestra </a:t>
            </a:r>
            <a:r>
              <a:rPr sz="1200" spc="-5" dirty="0">
                <a:latin typeface="Times New Roman"/>
                <a:cs typeface="Times New Roman"/>
              </a:rPr>
              <a:t>el diagrama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Gantt, en el cual se representa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 err="1">
                <a:latin typeface="Times New Roman"/>
                <a:cs typeface="Times New Roman"/>
              </a:rPr>
              <a:t>duración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tiempo </a:t>
            </a:r>
            <a:r>
              <a:rPr sz="1200" dirty="0">
                <a:latin typeface="Times New Roman"/>
                <a:cs typeface="Times New Roman"/>
              </a:rPr>
              <a:t>de todas </a:t>
            </a:r>
            <a:r>
              <a:rPr sz="1200" spc="-5" dirty="0">
                <a:latin typeface="Times New Roman"/>
                <a:cs typeface="Times New Roman"/>
              </a:rPr>
              <a:t>las tareas </a:t>
            </a:r>
            <a:r>
              <a:rPr sz="1200" dirty="0">
                <a:latin typeface="Times New Roman"/>
                <a:cs typeface="Times New Roman"/>
              </a:rPr>
              <a:t>que ha </a:t>
            </a:r>
            <a:r>
              <a:rPr sz="1200" spc="-5" dirty="0">
                <a:latin typeface="Times New Roman"/>
                <a:cs typeface="Times New Roman"/>
              </a:rPr>
              <a:t>conllevado el proyecto. </a:t>
            </a:r>
            <a:r>
              <a:rPr sz="1200" dirty="0">
                <a:latin typeface="Times New Roman"/>
                <a:cs typeface="Times New Roman"/>
              </a:rPr>
              <a:t>Cada </a:t>
            </a:r>
            <a:r>
              <a:rPr sz="1200" spc="-5" dirty="0">
                <a:latin typeface="Times New Roman"/>
                <a:cs typeface="Times New Roman"/>
              </a:rPr>
              <a:t>tarea </a:t>
            </a:r>
            <a:r>
              <a:rPr sz="1200" dirty="0">
                <a:latin typeface="Times New Roman"/>
                <a:cs typeface="Times New Roman"/>
              </a:rPr>
              <a:t>está englobada </a:t>
            </a:r>
            <a:r>
              <a:rPr sz="1200" spc="-5" dirty="0" err="1">
                <a:latin typeface="Times New Roman"/>
                <a:cs typeface="Times New Roman"/>
              </a:rPr>
              <a:t>en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etapas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anteriormente </a:t>
            </a:r>
            <a:r>
              <a:rPr sz="1200" dirty="0">
                <a:latin typeface="Times New Roman"/>
                <a:cs typeface="Times New Roman"/>
              </a:rPr>
              <a:t>detalladas </a:t>
            </a:r>
            <a:r>
              <a:rPr sz="1200" spc="-5" dirty="0">
                <a:latin typeface="Times New Roman"/>
                <a:cs typeface="Times New Roman"/>
              </a:rPr>
              <a:t>en</a:t>
            </a:r>
            <a:r>
              <a:rPr sz="1200" dirty="0">
                <a:latin typeface="Times New Roman"/>
                <a:cs typeface="Times New Roman"/>
              </a:rPr>
              <a:t> la </a:t>
            </a:r>
            <a:r>
              <a:rPr sz="1200" spc="-5" dirty="0">
                <a:latin typeface="Times New Roman"/>
                <a:cs typeface="Times New Roman"/>
              </a:rPr>
              <a:t>EDP.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840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proyecto</a:t>
            </a:r>
            <a:r>
              <a:rPr sz="1200" dirty="0">
                <a:latin typeface="Times New Roman"/>
                <a:cs typeface="Times New Roman"/>
              </a:rPr>
              <a:t> total, </a:t>
            </a:r>
            <a:r>
              <a:rPr sz="1200" spc="-5" dirty="0">
                <a:latin typeface="Times New Roman"/>
                <a:cs typeface="Times New Roman"/>
              </a:rPr>
              <a:t>comenzó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8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Octubre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2018 y </a:t>
            </a:r>
            <a:r>
              <a:rPr sz="1200" spc="-5" dirty="0">
                <a:latin typeface="Times New Roman"/>
                <a:cs typeface="Times New Roman"/>
              </a:rPr>
              <a:t>finalizó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26 de Agosto </a:t>
            </a:r>
            <a:r>
              <a:rPr sz="1200" spc="5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2019.</a:t>
            </a:r>
          </a:p>
          <a:p>
            <a:pPr marL="12700" marR="7620">
              <a:lnSpc>
                <a:spcPct val="103299"/>
              </a:lnSpc>
              <a:spcBef>
                <a:spcPts val="805"/>
              </a:spcBef>
            </a:pPr>
            <a:r>
              <a:rPr sz="1200" spc="-5" dirty="0">
                <a:latin typeface="Times New Roman"/>
                <a:cs typeface="Times New Roman"/>
              </a:rPr>
              <a:t>Cada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etapa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está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representada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diferentes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colores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hacer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más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sencilla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distinción,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siendo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asignación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cromática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siguiente:</a:t>
            </a:r>
            <a:endParaRPr sz="1200" dirty="0">
              <a:latin typeface="Times New Roman"/>
              <a:cs typeface="Times New Roman"/>
            </a:endParaRPr>
          </a:p>
          <a:p>
            <a:pPr marL="12700" marR="3534410">
              <a:lnSpc>
                <a:spcPct val="1588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Formación Externa:</a:t>
            </a:r>
            <a:r>
              <a:rPr sz="1200" dirty="0">
                <a:latin typeface="Times New Roman"/>
                <a:cs typeface="Times New Roman"/>
              </a:rPr>
              <a:t> color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>
                <a:latin typeface="Times New Roman"/>
                <a:cs typeface="Times New Roman"/>
              </a:rPr>
              <a:t>azul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Documentación</a:t>
            </a:r>
            <a:r>
              <a:rPr sz="1200" spc="-5" dirty="0">
                <a:latin typeface="Times New Roman"/>
                <a:cs typeface="Times New Roman"/>
              </a:rPr>
              <a:t>: color </a:t>
            </a:r>
            <a:r>
              <a:rPr sz="1200" dirty="0" err="1">
                <a:latin typeface="Times New Roman"/>
                <a:cs typeface="Times New Roman"/>
              </a:rPr>
              <a:t>naranja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Realización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Pruebas: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verde.</a:t>
            </a:r>
            <a:endParaRPr sz="1200" dirty="0">
              <a:latin typeface="Times New Roman"/>
              <a:cs typeface="Times New Roman"/>
            </a:endParaRPr>
          </a:p>
          <a:p>
            <a:pPr marL="12700" marR="2739390">
              <a:lnSpc>
                <a:spcPts val="2290"/>
              </a:lnSpc>
              <a:spcBef>
                <a:spcPts val="110"/>
              </a:spcBef>
            </a:pPr>
            <a:r>
              <a:rPr sz="1200" spc="-5" dirty="0">
                <a:latin typeface="Times New Roman"/>
                <a:cs typeface="Times New Roman"/>
              </a:rPr>
              <a:t>Análisis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Resultados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-5" dirty="0">
                <a:latin typeface="Times New Roman"/>
                <a:cs typeface="Times New Roman"/>
              </a:rPr>
              <a:t> Pruebas: </a:t>
            </a:r>
            <a:r>
              <a:rPr sz="1200" dirty="0">
                <a:latin typeface="Times New Roman"/>
                <a:cs typeface="Times New Roman"/>
              </a:rPr>
              <a:t>color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morado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Redacción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TFG:</a:t>
            </a:r>
            <a:r>
              <a:rPr sz="1200" dirty="0">
                <a:latin typeface="Times New Roman"/>
                <a:cs typeface="Times New Roman"/>
              </a:rPr>
              <a:t> color </a:t>
            </a:r>
            <a:r>
              <a:rPr sz="1200" spc="-5" dirty="0">
                <a:latin typeface="Times New Roman"/>
                <a:cs typeface="Times New Roman"/>
              </a:rPr>
              <a:t>amarillo.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9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339" y="880618"/>
            <a:ext cx="2672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PLANIFICACIÓN TEMPORAL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RESUPUESTO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89752" y="1059434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6"/>
                </a:lnTo>
                <a:lnTo>
                  <a:pt x="8929116" y="6096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339" y="6494780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196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0510" y="6494780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89752" y="6496812"/>
            <a:ext cx="8929370" cy="6350"/>
          </a:xfrm>
          <a:custGeom>
            <a:avLst/>
            <a:gdLst/>
            <a:ahLst/>
            <a:cxnLst/>
            <a:rect l="l" t="t" r="r" b="b"/>
            <a:pathLst>
              <a:path w="8929370" h="6350">
                <a:moveTo>
                  <a:pt x="8929116" y="0"/>
                </a:moveTo>
                <a:lnTo>
                  <a:pt x="0" y="0"/>
                </a:lnTo>
                <a:lnTo>
                  <a:pt x="0" y="6095"/>
                </a:lnTo>
                <a:lnTo>
                  <a:pt x="8929116" y="6095"/>
                </a:lnTo>
                <a:lnTo>
                  <a:pt x="892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99295" y="5782819"/>
            <a:ext cx="15087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Figura</a:t>
            </a:r>
            <a:r>
              <a:rPr sz="900" i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183: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diagrama</a:t>
            </a:r>
            <a:r>
              <a:rPr sz="900" i="1" spc="-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Times New Roman"/>
                <a:cs typeface="Times New Roman"/>
              </a:rPr>
              <a:t>de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Gantt.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786" y="1531620"/>
            <a:ext cx="8890000" cy="4148836"/>
          </a:xfrm>
          <a:prstGeom prst="rect">
            <a:avLst/>
          </a:prstGeom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8025" cy="31697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281940"/>
            <a:r>
              <a:rPr sz="1400" b="1" dirty="0">
                <a:latin typeface="Times New Roman"/>
                <a:cs typeface="Times New Roman"/>
              </a:rPr>
              <a:t>9.2.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PRESUPUESTO</a:t>
            </a:r>
            <a:endParaRPr sz="1400" dirty="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38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En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este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apartado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ofrece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breve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análisis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viabilidad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económica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proyecto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 err="1">
                <a:latin typeface="Times New Roman"/>
                <a:cs typeface="Times New Roman"/>
              </a:rPr>
              <a:t>través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presentación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>
                <a:latin typeface="Times New Roman"/>
                <a:cs typeface="Times New Roman"/>
              </a:rPr>
              <a:t>un presupuesto </a:t>
            </a:r>
            <a:r>
              <a:rPr sz="1200" spc="-5" dirty="0">
                <a:latin typeface="Times New Roman"/>
                <a:cs typeface="Times New Roman"/>
              </a:rPr>
              <a:t>estimado. </a:t>
            </a:r>
            <a:r>
              <a:rPr sz="1200" dirty="0">
                <a:latin typeface="Times New Roman"/>
                <a:cs typeface="Times New Roman"/>
              </a:rPr>
              <a:t>Dado que este </a:t>
            </a:r>
            <a:r>
              <a:rPr sz="1200" spc="-5" dirty="0">
                <a:latin typeface="Times New Roman"/>
                <a:cs typeface="Times New Roman"/>
              </a:rPr>
              <a:t>proyecto es </a:t>
            </a:r>
            <a:r>
              <a:rPr sz="1200" spc="5" dirty="0">
                <a:latin typeface="Times New Roman"/>
                <a:cs typeface="Times New Roman"/>
              </a:rPr>
              <a:t>de </a:t>
            </a:r>
            <a:r>
              <a:rPr sz="1200" dirty="0" err="1">
                <a:latin typeface="Times New Roman"/>
                <a:cs typeface="Times New Roman"/>
              </a:rPr>
              <a:t>carácter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teórico</a:t>
            </a:r>
            <a:r>
              <a:rPr sz="1200" spc="-5" dirty="0" smtClean="0">
                <a:latin typeface="Times New Roman"/>
                <a:cs typeface="Times New Roman"/>
              </a:rPr>
              <a:t>-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práctico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basado </a:t>
            </a:r>
            <a:r>
              <a:rPr sz="1200" spc="-5" dirty="0">
                <a:latin typeface="Times New Roman"/>
                <a:cs typeface="Times New Roman"/>
              </a:rPr>
              <a:t>en el uso </a:t>
            </a:r>
            <a:r>
              <a:rPr sz="1200" dirty="0">
                <a:latin typeface="Times New Roman"/>
                <a:cs typeface="Times New Roman"/>
              </a:rPr>
              <a:t>de un </a:t>
            </a:r>
            <a:r>
              <a:rPr sz="1200" spc="-5" dirty="0">
                <a:latin typeface="Times New Roman"/>
                <a:cs typeface="Times New Roman"/>
              </a:rPr>
              <a:t>programa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ordenador </a:t>
            </a:r>
            <a:r>
              <a:rPr sz="1200" dirty="0">
                <a:latin typeface="Times New Roman"/>
                <a:cs typeface="Times New Roman"/>
              </a:rPr>
              <a:t>ya </a:t>
            </a:r>
            <a:r>
              <a:rPr sz="1200" spc="-5" dirty="0">
                <a:latin typeface="Times New Roman"/>
                <a:cs typeface="Times New Roman"/>
              </a:rPr>
              <a:t>desarrollado </a:t>
            </a:r>
            <a:r>
              <a:rPr sz="1200" dirty="0" err="1">
                <a:latin typeface="Times New Roman"/>
                <a:cs typeface="Times New Roman"/>
              </a:rPr>
              <a:t>por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Siemens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con licencia gratuita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estudiante), los costes derivados </a:t>
            </a:r>
            <a:r>
              <a:rPr sz="1200" dirty="0">
                <a:latin typeface="Times New Roman"/>
                <a:cs typeface="Times New Roman"/>
              </a:rPr>
              <a:t>de adquisición de </a:t>
            </a:r>
            <a:r>
              <a:rPr sz="1200" spc="-5" dirty="0">
                <a:latin typeface="Times New Roman"/>
                <a:cs typeface="Times New Roman"/>
              </a:rPr>
              <a:t>equipos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dirty="0" smtClean="0">
                <a:latin typeface="Times New Roman"/>
                <a:cs typeface="Times New Roman"/>
              </a:rPr>
              <a:t>de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materias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primas </a:t>
            </a:r>
            <a:r>
              <a:rPr sz="1200" spc="-5" dirty="0">
                <a:latin typeface="Times New Roman"/>
                <a:cs typeface="Times New Roman"/>
              </a:rPr>
              <a:t>son</a:t>
            </a:r>
            <a:r>
              <a:rPr sz="1200" dirty="0">
                <a:latin typeface="Times New Roman"/>
                <a:cs typeface="Times New Roman"/>
              </a:rPr>
              <a:t> casi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inexistentes.</a:t>
            </a:r>
            <a:endParaRPr sz="1200" dirty="0">
              <a:latin typeface="Times New Roman"/>
              <a:cs typeface="Times New Roman"/>
            </a:endParaRPr>
          </a:p>
          <a:p>
            <a:pPr marL="12700" marR="6985" algn="just">
              <a:lnSpc>
                <a:spcPct val="95900"/>
              </a:lnSpc>
              <a:spcBef>
                <a:spcPts val="755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proyecto </a:t>
            </a:r>
            <a:r>
              <a:rPr sz="1200" dirty="0">
                <a:latin typeface="Times New Roman"/>
                <a:cs typeface="Times New Roman"/>
              </a:rPr>
              <a:t>ha sido </a:t>
            </a:r>
            <a:r>
              <a:rPr sz="1200" spc="-5" dirty="0">
                <a:latin typeface="Times New Roman"/>
                <a:cs typeface="Times New Roman"/>
              </a:rPr>
              <a:t>desarrollado haciendo uso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equipos informáticos </a:t>
            </a:r>
            <a:r>
              <a:rPr sz="1200" dirty="0">
                <a:latin typeface="Times New Roman"/>
                <a:cs typeface="Times New Roman"/>
              </a:rPr>
              <a:t>tanto propios </a:t>
            </a:r>
            <a:r>
              <a:rPr sz="1200" spc="-5" dirty="0" err="1">
                <a:latin typeface="Times New Roman"/>
                <a:cs typeface="Times New Roman"/>
              </a:rPr>
              <a:t>como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ofrecer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presupuesto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integral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recoja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todos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costes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que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permitan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realización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 </a:t>
            </a:r>
            <a:r>
              <a:rPr sz="1200" spc="-5" dirty="0">
                <a:latin typeface="Times New Roman"/>
                <a:cs typeface="Times New Roman"/>
              </a:rPr>
              <a:t>proyecto desde </a:t>
            </a:r>
            <a:r>
              <a:rPr sz="1200" dirty="0">
                <a:latin typeface="Times New Roman"/>
                <a:cs typeface="Times New Roman"/>
              </a:rPr>
              <a:t>cero,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dirty="0">
                <a:latin typeface="Times New Roman"/>
                <a:cs typeface="Times New Roman"/>
              </a:rPr>
              <a:t>ha </a:t>
            </a:r>
            <a:r>
              <a:rPr sz="1200" spc="-5" dirty="0">
                <a:latin typeface="Times New Roman"/>
                <a:cs typeface="Times New Roman"/>
              </a:rPr>
              <a:t>decidido </a:t>
            </a:r>
            <a:r>
              <a:rPr sz="1200" dirty="0">
                <a:latin typeface="Times New Roman"/>
                <a:cs typeface="Times New Roman"/>
              </a:rPr>
              <a:t>incluir </a:t>
            </a:r>
            <a:r>
              <a:rPr sz="1200" spc="-5" dirty="0">
                <a:latin typeface="Times New Roman"/>
                <a:cs typeface="Times New Roman"/>
              </a:rPr>
              <a:t>en el </a:t>
            </a:r>
            <a:r>
              <a:rPr sz="1200" dirty="0">
                <a:latin typeface="Times New Roman"/>
                <a:cs typeface="Times New Roman"/>
              </a:rPr>
              <a:t>tanto </a:t>
            </a:r>
            <a:r>
              <a:rPr sz="1200" spc="-5" dirty="0">
                <a:latin typeface="Times New Roman"/>
                <a:cs typeface="Times New Roman"/>
              </a:rPr>
              <a:t>el coste </a:t>
            </a:r>
            <a:r>
              <a:rPr sz="1200" spc="5" dirty="0">
                <a:latin typeface="Times New Roman"/>
                <a:cs typeface="Times New Roman"/>
              </a:rPr>
              <a:t>del </a:t>
            </a:r>
            <a:r>
              <a:rPr sz="1200" spc="-5" dirty="0" err="1">
                <a:latin typeface="Times New Roman"/>
                <a:cs typeface="Times New Roman"/>
              </a:rPr>
              <a:t>equipo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informático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individual </a:t>
            </a:r>
            <a:r>
              <a:rPr sz="1200" spc="-5" dirty="0">
                <a:latin typeface="Times New Roman"/>
                <a:cs typeface="Times New Roman"/>
              </a:rPr>
              <a:t>como los </a:t>
            </a:r>
            <a:r>
              <a:rPr sz="1200" dirty="0">
                <a:latin typeface="Times New Roman"/>
                <a:cs typeface="Times New Roman"/>
              </a:rPr>
              <a:t>costes de </a:t>
            </a:r>
            <a:r>
              <a:rPr sz="1200" spc="-5" dirty="0">
                <a:latin typeface="Times New Roman"/>
                <a:cs typeface="Times New Roman"/>
              </a:rPr>
              <a:t>las licencias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programas utilizados. </a:t>
            </a:r>
            <a:r>
              <a:rPr sz="1200" dirty="0">
                <a:latin typeface="Times New Roman"/>
                <a:cs typeface="Times New Roman"/>
              </a:rPr>
              <a:t>En </a:t>
            </a:r>
            <a:r>
              <a:rPr sz="1200" spc="5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siguiente </a:t>
            </a:r>
            <a:r>
              <a:rPr sz="1200" dirty="0" err="1">
                <a:latin typeface="Times New Roman"/>
                <a:cs typeface="Times New Roman"/>
              </a:rPr>
              <a:t>tabla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</a:rPr>
              <a:t>muestra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una aproximación </a:t>
            </a:r>
            <a:r>
              <a:rPr sz="1200" spc="-5" dirty="0">
                <a:latin typeface="Times New Roman"/>
                <a:cs typeface="Times New Roman"/>
              </a:rPr>
              <a:t>del número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horas empleadas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alumno </a:t>
            </a:r>
            <a:r>
              <a:rPr sz="1200" dirty="0">
                <a:latin typeface="Times New Roman"/>
                <a:cs typeface="Times New Roman"/>
              </a:rPr>
              <a:t>y por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tutor. </a:t>
            </a:r>
            <a:r>
              <a:rPr sz="1200" spc="-5" dirty="0">
                <a:latin typeface="Times New Roman"/>
                <a:cs typeface="Times New Roman"/>
              </a:rPr>
              <a:t>Se </a:t>
            </a:r>
            <a:r>
              <a:rPr sz="1200" spc="-5" dirty="0" err="1" smtClean="0">
                <a:latin typeface="Times New Roman"/>
                <a:cs typeface="Times New Roman"/>
              </a:rPr>
              <a:t>han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estimado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las horas empleadas </a:t>
            </a:r>
            <a:r>
              <a:rPr sz="1200" dirty="0">
                <a:latin typeface="Times New Roman"/>
                <a:cs typeface="Times New Roman"/>
              </a:rPr>
              <a:t>por </a:t>
            </a:r>
            <a:r>
              <a:rPr sz="1200" spc="-5" dirty="0">
                <a:latin typeface="Times New Roman"/>
                <a:cs typeface="Times New Roman"/>
              </a:rPr>
              <a:t>el </a:t>
            </a:r>
            <a:r>
              <a:rPr sz="1200" dirty="0">
                <a:latin typeface="Times New Roman"/>
                <a:cs typeface="Times New Roman"/>
              </a:rPr>
              <a:t>tutor </a:t>
            </a:r>
            <a:r>
              <a:rPr sz="1200" spc="-5" dirty="0">
                <a:latin typeface="Times New Roman"/>
                <a:cs typeface="Times New Roman"/>
              </a:rPr>
              <a:t>del trabajo como </a:t>
            </a:r>
            <a:r>
              <a:rPr sz="1200" spc="10" dirty="0">
                <a:latin typeface="Times New Roman"/>
                <a:cs typeface="Times New Roman"/>
              </a:rPr>
              <a:t>un </a:t>
            </a:r>
            <a:r>
              <a:rPr sz="1200" dirty="0">
                <a:latin typeface="Times New Roman"/>
                <a:cs typeface="Times New Roman"/>
              </a:rPr>
              <a:t>10% de </a:t>
            </a:r>
            <a:r>
              <a:rPr sz="1200" spc="-5" dirty="0">
                <a:latin typeface="Times New Roman"/>
                <a:cs typeface="Times New Roman"/>
              </a:rPr>
              <a:t>las horas </a:t>
            </a:r>
            <a:r>
              <a:rPr sz="1200" spc="-5" dirty="0" err="1" smtClean="0">
                <a:latin typeface="Times New Roman"/>
                <a:cs typeface="Times New Roman"/>
              </a:rPr>
              <a:t>totales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empleadas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alumno: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9</a:t>
            </a:r>
            <a:r>
              <a:rPr sz="1000" spc="-5" dirty="0"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608345" y="4088002"/>
          <a:ext cx="5753735" cy="12740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7452">
                <a:tc>
                  <a:txBody>
                    <a:bodyPr/>
                    <a:lstStyle/>
                    <a:p>
                      <a:pPr marL="337820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ETAPA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DEL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POYECTO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ALUMNO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TUTOR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7">
                <a:tc>
                  <a:txBody>
                    <a:bodyPr/>
                    <a:lstStyle/>
                    <a:p>
                      <a:pPr marL="68580">
                        <a:lnSpc>
                          <a:spcPts val="130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ETAPA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1: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Formación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Externa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ETAPA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2: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Documentación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ETAPA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Realización</a:t>
                      </a:r>
                      <a:r>
                        <a:rPr sz="12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de Pruebas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ETAPA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4: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Análisis Pruebas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ETAPA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5: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Redacción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TFG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595644" y="5633084"/>
            <a:ext cx="5784850" cy="5588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just">
              <a:lnSpc>
                <a:spcPts val="1380"/>
              </a:lnSpc>
              <a:spcBef>
                <a:spcPts val="195"/>
              </a:spcBef>
            </a:pPr>
            <a:r>
              <a:rPr sz="1200" spc="-5" dirty="0">
                <a:latin typeface="Times New Roman"/>
                <a:cs typeface="Times New Roman"/>
              </a:rPr>
              <a:t>De acuerdo con el </a:t>
            </a:r>
            <a:r>
              <a:rPr sz="1200" dirty="0">
                <a:latin typeface="Times New Roman"/>
                <a:cs typeface="Times New Roman"/>
              </a:rPr>
              <a:t>número de horas </a:t>
            </a:r>
            <a:r>
              <a:rPr sz="1200" spc="-5" dirty="0">
                <a:latin typeface="Times New Roman"/>
                <a:cs typeface="Times New Roman"/>
              </a:rPr>
              <a:t>reflejado en </a:t>
            </a:r>
            <a:r>
              <a:rPr sz="1200" dirty="0">
                <a:latin typeface="Times New Roman"/>
                <a:cs typeface="Times New Roman"/>
              </a:rPr>
              <a:t>la </a:t>
            </a:r>
            <a:r>
              <a:rPr sz="1200" spc="-5" dirty="0">
                <a:latin typeface="Times New Roman"/>
                <a:cs typeface="Times New Roman"/>
              </a:rPr>
              <a:t>anterior tabla, </a:t>
            </a:r>
            <a:r>
              <a:rPr sz="1200" dirty="0">
                <a:latin typeface="Times New Roman"/>
                <a:cs typeface="Times New Roman"/>
              </a:rPr>
              <a:t>incluyendo </a:t>
            </a:r>
            <a:r>
              <a:rPr sz="1200" spc="-5" dirty="0">
                <a:latin typeface="Times New Roman"/>
                <a:cs typeface="Times New Roman"/>
              </a:rPr>
              <a:t>el coste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dirty="0" smtClean="0">
                <a:latin typeface="Times New Roman"/>
                <a:cs typeface="Times New Roman"/>
              </a:rPr>
              <a:t>las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herramientas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utilizadas </a:t>
            </a:r>
            <a:r>
              <a:rPr sz="1200" dirty="0">
                <a:latin typeface="Times New Roman"/>
                <a:cs typeface="Times New Roman"/>
              </a:rPr>
              <a:t>y </a:t>
            </a:r>
            <a:r>
              <a:rPr sz="1200" spc="-5" dirty="0">
                <a:latin typeface="Times New Roman"/>
                <a:cs typeface="Times New Roman"/>
              </a:rPr>
              <a:t>el desplazamiento </a:t>
            </a:r>
            <a:r>
              <a:rPr sz="1200" dirty="0">
                <a:latin typeface="Times New Roman"/>
                <a:cs typeface="Times New Roman"/>
              </a:rPr>
              <a:t>a la prueba </a:t>
            </a:r>
            <a:r>
              <a:rPr sz="1200" spc="-5" dirty="0">
                <a:latin typeface="Times New Roman"/>
                <a:cs typeface="Times New Roman"/>
              </a:rPr>
              <a:t>final, </a:t>
            </a:r>
            <a:r>
              <a:rPr sz="1200" dirty="0">
                <a:latin typeface="Times New Roman"/>
                <a:cs typeface="Times New Roman"/>
              </a:rPr>
              <a:t>se </a:t>
            </a:r>
            <a:r>
              <a:rPr sz="1200" spc="-5" dirty="0">
                <a:latin typeface="Times New Roman"/>
                <a:cs typeface="Times New Roman"/>
              </a:rPr>
              <a:t>presenta </a:t>
            </a: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 err="1">
                <a:latin typeface="Times New Roman"/>
                <a:cs typeface="Times New Roman"/>
              </a:rPr>
              <a:t>presupuesto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final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estimado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Trabajo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</a:t>
            </a:r>
            <a:r>
              <a:rPr sz="1200" dirty="0">
                <a:latin typeface="Times New Roman"/>
                <a:cs typeface="Times New Roman"/>
              </a:rPr>
              <a:t> 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Grado: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608345" y="6284340"/>
          <a:ext cx="5754370" cy="1800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7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CONCEPTO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304800" marR="298450" algn="ctr">
                        <a:lnSpc>
                          <a:spcPts val="1380"/>
                        </a:lnSpc>
                      </a:pP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COSTE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UNITARIO</a:t>
                      </a:r>
                      <a:r>
                        <a:rPr lang="es-ES" sz="12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€/UNI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UNIDADES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COSTE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(€)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08">
                <a:tc>
                  <a:txBody>
                    <a:bodyPr/>
                    <a:lstStyle/>
                    <a:p>
                      <a:pPr marL="68580">
                        <a:lnSpc>
                          <a:spcPts val="130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Ordenador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ASUS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marL="604520">
                        <a:lnSpc>
                          <a:spcPts val="130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5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Billete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Tren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83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3,65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5">
                <a:tc>
                  <a:txBody>
                    <a:bodyPr/>
                    <a:lstStyle/>
                    <a:p>
                      <a:pPr marL="68580" marR="60960">
                        <a:lnSpc>
                          <a:spcPts val="1380"/>
                        </a:lnSpc>
                        <a:tabLst>
                          <a:tab pos="869315" algn="l"/>
                        </a:tabLst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Lic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ia	</a:t>
                      </a:r>
                      <a:r>
                        <a:rPr sz="1200" b="1" dirty="0" err="1" smtClean="0">
                          <a:latin typeface="Times New Roman"/>
                          <a:cs typeface="Times New Roman"/>
                        </a:rPr>
                        <a:t>Si</a:t>
                      </a:r>
                      <a:r>
                        <a:rPr sz="1200" b="1" spc="5" dirty="0" err="1" smtClean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 err="1" smtClean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b="1" spc="-5" dirty="0" err="1" smtClean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b="1" dirty="0" err="1" smtClean="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lang="es-ES" sz="12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latin typeface="Times New Roman"/>
                          <a:cs typeface="Times New Roman"/>
                        </a:rPr>
                        <a:t>Design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737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Alumno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262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5550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Horas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Tutor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marL="642620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1147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marL="452120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TOTAL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7560,65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8D08D"/>
                      </a:solidFill>
                      <a:prstDash val="solid"/>
                    </a:lnL>
                    <a:lnR w="6350">
                      <a:solidFill>
                        <a:srgbClr val="A8D08D"/>
                      </a:solidFill>
                      <a:prstDash val="solid"/>
                    </a:lnR>
                    <a:lnT w="63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595644" y="8355329"/>
            <a:ext cx="42329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El </a:t>
            </a:r>
            <a:r>
              <a:rPr sz="1200" spc="-5" dirty="0">
                <a:latin typeface="Times New Roman"/>
                <a:cs typeface="Times New Roman"/>
              </a:rPr>
              <a:t>presupuesto</a:t>
            </a:r>
            <a:r>
              <a:rPr sz="1200" dirty="0">
                <a:latin typeface="Times New Roman"/>
                <a:cs typeface="Times New Roman"/>
              </a:rPr>
              <a:t> total </a:t>
            </a:r>
            <a:r>
              <a:rPr sz="1200" spc="-5" dirty="0">
                <a:latin typeface="Times New Roman"/>
                <a:cs typeface="Times New Roman"/>
              </a:rPr>
              <a:t>del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proyecto</a:t>
            </a:r>
            <a:r>
              <a:rPr sz="1200" dirty="0">
                <a:latin typeface="Times New Roman"/>
                <a:cs typeface="Times New Roman"/>
              </a:rPr>
              <a:t> completo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sido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7560,65 </a:t>
            </a:r>
            <a:r>
              <a:rPr sz="1200" spc="-5" dirty="0">
                <a:latin typeface="Times New Roman"/>
                <a:cs typeface="Times New Roman"/>
              </a:rPr>
              <a:t>euros.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4" y="880364"/>
            <a:ext cx="5784850" cy="8923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bibliografía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tabLst>
                <a:tab pos="469265" algn="l"/>
              </a:tabLst>
            </a:pPr>
            <a:r>
              <a:rPr sz="1600" b="1" dirty="0">
                <a:latin typeface="Times New Roman"/>
                <a:cs typeface="Times New Roman"/>
              </a:rPr>
              <a:t>10.	</a:t>
            </a:r>
            <a:r>
              <a:rPr sz="1600" b="1" spc="-5" dirty="0">
                <a:latin typeface="Times New Roman"/>
                <a:cs typeface="Times New Roman"/>
              </a:rPr>
              <a:t>BIBLIOGRAFÍA</a:t>
            </a:r>
            <a:endParaRPr sz="16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/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Normativa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795"/>
              </a:spcBef>
            </a:pPr>
            <a:r>
              <a:rPr sz="1200" b="1" spc="-5" dirty="0">
                <a:latin typeface="Times New Roman"/>
                <a:cs typeface="Times New Roman"/>
              </a:rPr>
              <a:t>UNE-EN 60439-2:2001 </a:t>
            </a:r>
            <a:r>
              <a:rPr sz="1200" b="1" dirty="0">
                <a:latin typeface="Times New Roman"/>
                <a:cs typeface="Times New Roman"/>
              </a:rPr>
              <a:t>Conjuntos </a:t>
            </a:r>
            <a:r>
              <a:rPr sz="1200" b="1" spc="-5" dirty="0">
                <a:latin typeface="Times New Roman"/>
                <a:cs typeface="Times New Roman"/>
              </a:rPr>
              <a:t>de aparamenta de </a:t>
            </a:r>
            <a:r>
              <a:rPr sz="1200" b="1" dirty="0">
                <a:latin typeface="Times New Roman"/>
                <a:cs typeface="Times New Roman"/>
              </a:rPr>
              <a:t>baja tensión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Parte </a:t>
            </a:r>
            <a:r>
              <a:rPr sz="1200" dirty="0">
                <a:latin typeface="Times New Roman"/>
                <a:cs typeface="Times New Roman"/>
              </a:rPr>
              <a:t>2: </a:t>
            </a:r>
            <a:r>
              <a:rPr sz="1200" spc="-5" dirty="0" err="1" smtClean="0">
                <a:latin typeface="Times New Roman"/>
                <a:cs typeface="Times New Roman"/>
              </a:rPr>
              <a:t>Requisitos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particulares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</a:t>
            </a:r>
            <a:r>
              <a:rPr sz="1200" spc="-5" dirty="0">
                <a:latin typeface="Times New Roman"/>
                <a:cs typeface="Times New Roman"/>
              </a:rPr>
              <a:t> las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canalizaciones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prefabricadas.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805"/>
              </a:spcBef>
            </a:pPr>
            <a:r>
              <a:rPr sz="1200" b="1" spc="-5" dirty="0">
                <a:latin typeface="Times New Roman"/>
                <a:cs typeface="Times New Roman"/>
              </a:rPr>
              <a:t>UNE-EN 60439-3:1994 Conjuntos de aparamenta de </a:t>
            </a:r>
            <a:r>
              <a:rPr sz="1200" b="1" dirty="0">
                <a:latin typeface="Times New Roman"/>
                <a:cs typeface="Times New Roman"/>
              </a:rPr>
              <a:t>baja tensión</a:t>
            </a:r>
            <a:r>
              <a:rPr sz="1200" dirty="0">
                <a:latin typeface="Times New Roman"/>
                <a:cs typeface="Times New Roman"/>
              </a:rPr>
              <a:t>. </a:t>
            </a:r>
            <a:r>
              <a:rPr sz="1200" spc="-5" dirty="0">
                <a:latin typeface="Times New Roman"/>
                <a:cs typeface="Times New Roman"/>
              </a:rPr>
              <a:t>Parte </a:t>
            </a:r>
            <a:r>
              <a:rPr sz="1200" dirty="0">
                <a:latin typeface="Times New Roman"/>
                <a:cs typeface="Times New Roman"/>
              </a:rPr>
              <a:t>3: </a:t>
            </a:r>
            <a:r>
              <a:rPr sz="1200" spc="-5" dirty="0" err="1" smtClean="0">
                <a:latin typeface="Times New Roman"/>
                <a:cs typeface="Times New Roman"/>
              </a:rPr>
              <a:t>Requisitos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particulares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 </a:t>
            </a:r>
            <a:r>
              <a:rPr sz="1200" spc="-5" dirty="0">
                <a:latin typeface="Times New Roman"/>
                <a:cs typeface="Times New Roman"/>
              </a:rPr>
              <a:t>los </a:t>
            </a:r>
            <a:r>
              <a:rPr sz="1200" dirty="0">
                <a:latin typeface="Times New Roman"/>
                <a:cs typeface="Times New Roman"/>
              </a:rPr>
              <a:t>conjuntos de </a:t>
            </a:r>
            <a:r>
              <a:rPr sz="1200" spc="-5" dirty="0">
                <a:latin typeface="Times New Roman"/>
                <a:cs typeface="Times New Roman"/>
              </a:rPr>
              <a:t>aparamenta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baja </a:t>
            </a:r>
            <a:r>
              <a:rPr sz="1200" dirty="0">
                <a:latin typeface="Times New Roman"/>
                <a:cs typeface="Times New Roman"/>
              </a:rPr>
              <a:t>tensión </a:t>
            </a:r>
            <a:r>
              <a:rPr sz="1200" spc="-5" dirty="0">
                <a:latin typeface="Times New Roman"/>
                <a:cs typeface="Times New Roman"/>
              </a:rPr>
              <a:t>destinados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estar </a:t>
            </a:r>
            <a:r>
              <a:rPr sz="1200" spc="-5" dirty="0" err="1">
                <a:latin typeface="Times New Roman"/>
                <a:cs typeface="Times New Roman"/>
              </a:rPr>
              <a:t>instalados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en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lugares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accesibles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</a:t>
            </a:r>
            <a:r>
              <a:rPr sz="1200" dirty="0">
                <a:latin typeface="Times New Roman"/>
                <a:cs typeface="Times New Roman"/>
              </a:rPr>
              <a:t> no </a:t>
            </a:r>
            <a:r>
              <a:rPr sz="1200" spc="-5" dirty="0">
                <a:latin typeface="Times New Roman"/>
                <a:cs typeface="Times New Roman"/>
              </a:rPr>
              <a:t>cualificado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durante </a:t>
            </a:r>
            <a:r>
              <a:rPr sz="1200" spc="-5" dirty="0">
                <a:latin typeface="Times New Roman"/>
                <a:cs typeface="Times New Roman"/>
              </a:rPr>
              <a:t>su</a:t>
            </a:r>
            <a:r>
              <a:rPr sz="1200" dirty="0">
                <a:latin typeface="Times New Roman"/>
                <a:cs typeface="Times New Roman"/>
              </a:rPr>
              <a:t> utilización.</a:t>
            </a:r>
          </a:p>
          <a:p>
            <a:pPr marL="12700" marR="50800" algn="just">
              <a:lnSpc>
                <a:spcPct val="159200"/>
              </a:lnSpc>
            </a:pPr>
            <a:r>
              <a:rPr sz="1200" b="1" spc="-5" dirty="0">
                <a:latin typeface="Times New Roman"/>
                <a:cs typeface="Times New Roman"/>
              </a:rPr>
              <a:t>UNE-EN 60947-2:1998 Aparamenta de baja tensión. Parte </a:t>
            </a:r>
            <a:r>
              <a:rPr sz="1200" b="1" dirty="0">
                <a:latin typeface="Times New Roman"/>
                <a:cs typeface="Times New Roman"/>
              </a:rPr>
              <a:t>2: </a:t>
            </a:r>
            <a:r>
              <a:rPr sz="1200" b="1" spc="-5" dirty="0" err="1">
                <a:latin typeface="Times New Roman"/>
                <a:cs typeface="Times New Roman"/>
              </a:rPr>
              <a:t>Interruptores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automáticos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UNE-HD</a:t>
            </a:r>
            <a:r>
              <a:rPr sz="1200" b="1" spc="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60364-6:2009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eléctricas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baja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tensión.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Parte </a:t>
            </a:r>
            <a:r>
              <a:rPr sz="1200" b="1" spc="5" dirty="0">
                <a:latin typeface="Times New Roman"/>
                <a:cs typeface="Times New Roman"/>
              </a:rPr>
              <a:t>6: </a:t>
            </a:r>
            <a:r>
              <a:rPr sz="1200" b="1" dirty="0">
                <a:latin typeface="Times New Roman"/>
                <a:cs typeface="Times New Roman"/>
              </a:rPr>
              <a:t>Verificación.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805"/>
              </a:spcBef>
            </a:pPr>
            <a:r>
              <a:rPr sz="1200" b="1" spc="-5" dirty="0">
                <a:latin typeface="Times New Roman"/>
                <a:cs typeface="Times New Roman"/>
              </a:rPr>
              <a:t>UNE-EN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61000-1-2:2016: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Generalidades</a:t>
            </a:r>
            <a:r>
              <a:rPr sz="1200" spc="-5" dirty="0">
                <a:latin typeface="Times New Roman"/>
                <a:cs typeface="Times New Roman"/>
              </a:rPr>
              <a:t>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Metodología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logro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seguridad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funcional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los sistemas eléctricos </a:t>
            </a:r>
            <a:r>
              <a:rPr sz="1200" dirty="0">
                <a:latin typeface="Times New Roman"/>
                <a:cs typeface="Times New Roman"/>
              </a:rPr>
              <a:t>y electrónicos, </a:t>
            </a:r>
            <a:r>
              <a:rPr sz="1200" spc="-5" dirty="0">
                <a:latin typeface="Times New Roman"/>
                <a:cs typeface="Times New Roman"/>
              </a:rPr>
              <a:t>incluyendo los equipos con respecto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 err="1" smtClean="0">
                <a:latin typeface="Times New Roman"/>
                <a:cs typeface="Times New Roman"/>
              </a:rPr>
              <a:t>los</a:t>
            </a:r>
            <a:r>
              <a:rPr lang="es-ES"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</a:rPr>
              <a:t>fenómenos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electromagnéticos</a:t>
            </a:r>
            <a:endParaRPr sz="1200" dirty="0">
              <a:latin typeface="Times New Roman"/>
              <a:cs typeface="Times New Roman"/>
            </a:endParaRPr>
          </a:p>
          <a:p>
            <a:pPr marL="241300" marR="15875" indent="-228600" algn="just">
              <a:lnSpc>
                <a:spcPct val="158300"/>
              </a:lnSpc>
              <a:spcBef>
                <a:spcPts val="10"/>
              </a:spcBef>
            </a:pPr>
            <a:r>
              <a:rPr sz="1200" b="1" spc="-5" dirty="0">
                <a:latin typeface="Times New Roman"/>
                <a:cs typeface="Times New Roman"/>
              </a:rPr>
              <a:t>Reglamento Electrotécnico </a:t>
            </a:r>
            <a:r>
              <a:rPr sz="1200" b="1" dirty="0">
                <a:latin typeface="Times New Roman"/>
                <a:cs typeface="Times New Roman"/>
              </a:rPr>
              <a:t>para Baja Tensión. </a:t>
            </a:r>
            <a:r>
              <a:rPr sz="1200" b="1" spc="-5" dirty="0">
                <a:latin typeface="Times New Roman"/>
                <a:cs typeface="Times New Roman"/>
              </a:rPr>
              <a:t>Instrucciones Técnicas </a:t>
            </a:r>
            <a:r>
              <a:rPr sz="1200" b="1" spc="-5" dirty="0" err="1">
                <a:latin typeface="Times New Roman"/>
                <a:cs typeface="Times New Roman"/>
              </a:rPr>
              <a:t>complementarias</a:t>
            </a:r>
            <a:r>
              <a:rPr sz="1200" b="1" spc="-5" dirty="0" smtClean="0">
                <a:latin typeface="Times New Roman"/>
                <a:cs typeface="Times New Roman"/>
              </a:rPr>
              <a:t>: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ITC-BT-01</a:t>
            </a:r>
            <a:r>
              <a:rPr sz="1200" b="1" spc="-5" dirty="0">
                <a:latin typeface="Times New Roman"/>
                <a:cs typeface="Times New Roman"/>
              </a:rPr>
              <a:t>. Terminología</a:t>
            </a:r>
            <a:endParaRPr sz="1200" dirty="0">
              <a:latin typeface="Times New Roman"/>
              <a:cs typeface="Times New Roman"/>
            </a:endParaRPr>
          </a:p>
          <a:p>
            <a:pPr marL="241300" marR="667385">
              <a:lnSpc>
                <a:spcPts val="2290"/>
              </a:lnSpc>
              <a:spcBef>
                <a:spcPts val="220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ITC-BT-02.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Normas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referencia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el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Reglamento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Electrotécnico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Baja</a:t>
            </a:r>
            <a:r>
              <a:rPr lang="es-ES" sz="1200" b="1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241300">
              <a:spcBef>
                <a:spcPts val="640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ITC-BT-06.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Redes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aéreas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para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distribución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 </a:t>
            </a:r>
            <a:r>
              <a:rPr sz="1200" b="1" dirty="0">
                <a:latin typeface="Times New Roman"/>
                <a:cs typeface="Times New Roman"/>
              </a:rPr>
              <a:t>Baja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241300" marR="935355">
              <a:lnSpc>
                <a:spcPts val="2290"/>
              </a:lnSpc>
              <a:spcBef>
                <a:spcPts val="209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ITC-BT-07.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Redes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subterráneas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para</a:t>
            </a:r>
            <a:r>
              <a:rPr sz="1200" b="1" dirty="0">
                <a:latin typeface="Times New Roman"/>
                <a:cs typeface="Times New Roman"/>
              </a:rPr>
              <a:t> distribución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Baja </a:t>
            </a:r>
            <a:r>
              <a:rPr sz="1200" b="1" spc="-5" dirty="0" err="1" smtClean="0">
                <a:latin typeface="Times New Roman"/>
                <a:cs typeface="Times New Roman"/>
              </a:rPr>
              <a:t>Tensión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ITC-BT-08</a:t>
            </a:r>
            <a:r>
              <a:rPr sz="1200" b="1" spc="-5" dirty="0">
                <a:latin typeface="Times New Roman"/>
                <a:cs typeface="Times New Roman"/>
              </a:rPr>
              <a:t>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Sistemas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conexión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del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neutro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y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las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masas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redes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10" dirty="0" smtClean="0">
                <a:latin typeface="Times New Roman"/>
                <a:cs typeface="Times New Roman"/>
              </a:rPr>
              <a:t>de</a:t>
            </a:r>
            <a:r>
              <a:rPr lang="es-ES"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distribución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energía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eléctrica</a:t>
            </a:r>
            <a:endParaRPr sz="1200" dirty="0">
              <a:latin typeface="Times New Roman"/>
              <a:cs typeface="Times New Roman"/>
            </a:endParaRPr>
          </a:p>
          <a:p>
            <a:pPr marL="241300">
              <a:spcBef>
                <a:spcPts val="635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ITC-BT-09.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alumbrado </a:t>
            </a:r>
            <a:r>
              <a:rPr sz="1200" b="1" spc="-5" dirty="0">
                <a:latin typeface="Times New Roman"/>
                <a:cs typeface="Times New Roman"/>
              </a:rPr>
              <a:t>exterior</a:t>
            </a:r>
            <a:endParaRPr sz="1200" dirty="0">
              <a:latin typeface="Times New Roman"/>
              <a:cs typeface="Times New Roman"/>
            </a:endParaRPr>
          </a:p>
          <a:p>
            <a:pPr marL="241300">
              <a:spcBef>
                <a:spcPts val="840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ITC-BT-10.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Previsión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de</a:t>
            </a:r>
            <a:r>
              <a:rPr sz="1200" b="1" spc="-5" dirty="0">
                <a:latin typeface="Times New Roman"/>
                <a:cs typeface="Times New Roman"/>
              </a:rPr>
              <a:t> cargas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para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suministros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Baja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Tensión</a:t>
            </a:r>
            <a:endParaRPr sz="1200" dirty="0">
              <a:latin typeface="Times New Roman"/>
              <a:cs typeface="Times New Roman"/>
            </a:endParaRPr>
          </a:p>
          <a:p>
            <a:pPr marL="241300" marR="1191260">
              <a:lnSpc>
                <a:spcPct val="158900"/>
              </a:lnSpc>
              <a:spcBef>
                <a:spcPts val="10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ITC-BT-11.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Redes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distribución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energía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eléctrica.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Acometidas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ITC-BT-13</a:t>
            </a:r>
            <a:r>
              <a:rPr sz="1200" b="1" spc="-5" dirty="0">
                <a:latin typeface="Times New Roman"/>
                <a:cs typeface="Times New Roman"/>
              </a:rPr>
              <a:t>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enlace.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Cajas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generales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protección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ITC-BT-14</a:t>
            </a:r>
            <a:r>
              <a:rPr sz="1200" b="1" spc="-5" dirty="0">
                <a:latin typeface="Times New Roman"/>
                <a:cs typeface="Times New Roman"/>
              </a:rPr>
              <a:t>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enlace.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Línea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general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alimentación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ITC-BT-15</a:t>
            </a:r>
            <a:r>
              <a:rPr sz="1200" b="1" spc="-5" dirty="0">
                <a:latin typeface="Times New Roman"/>
                <a:cs typeface="Times New Roman"/>
              </a:rPr>
              <a:t>.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enlace.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Derivaciones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individuales</a:t>
            </a:r>
            <a:endParaRPr sz="1200" dirty="0">
              <a:latin typeface="Times New Roman"/>
              <a:cs typeface="Times New Roman"/>
            </a:endParaRPr>
          </a:p>
          <a:p>
            <a:pPr marL="241300" marR="795020">
              <a:lnSpc>
                <a:spcPct val="159200"/>
              </a:lnSpc>
            </a:pPr>
            <a:r>
              <a:rPr sz="1200" b="1" spc="-5" dirty="0">
                <a:latin typeface="Times New Roman"/>
                <a:cs typeface="Times New Roman"/>
              </a:rPr>
              <a:t>ITC-BT-16.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enlace.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Contadores: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Ubicación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y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sistemas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de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dirty="0" err="1" smtClean="0">
                <a:latin typeface="Times New Roman"/>
                <a:cs typeface="Times New Roman"/>
              </a:rPr>
              <a:t>instalación</a:t>
            </a:r>
            <a:endParaRPr sz="1200" dirty="0">
              <a:latin typeface="Times New Roman"/>
              <a:cs typeface="Times New Roman"/>
            </a:endParaRPr>
          </a:p>
          <a:p>
            <a:pPr marL="241300">
              <a:spcBef>
                <a:spcPts val="850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ITC-BT-17.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enlace.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Dispositivos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generales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individuales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  <a:tabLst>
                <a:tab pos="2742565" algn="l"/>
              </a:tabLst>
            </a:pPr>
            <a:r>
              <a:rPr sz="1000" dirty="0">
                <a:latin typeface="Times New Roman"/>
                <a:cs typeface="Times New Roman"/>
              </a:rPr>
              <a:t>198	</a:t>
            </a: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5485" cy="531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 marL="241300" marR="1940560">
              <a:lnSpc>
                <a:spcPct val="159200"/>
              </a:lnSpc>
              <a:spcBef>
                <a:spcPts val="610"/>
              </a:spcBef>
            </a:pPr>
            <a:r>
              <a:rPr sz="1200" b="1" dirty="0">
                <a:latin typeface="Times New Roman"/>
                <a:cs typeface="Times New Roman"/>
              </a:rPr>
              <a:t>mando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y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protección.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Interruptor de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control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potencia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ITC-BT-18</a:t>
            </a:r>
            <a:r>
              <a:rPr sz="1200" b="1" spc="-5" dirty="0">
                <a:latin typeface="Times New Roman"/>
                <a:cs typeface="Times New Roman"/>
              </a:rPr>
              <a:t>.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puesta</a:t>
            </a:r>
            <a:r>
              <a:rPr sz="1200" b="1" dirty="0">
                <a:latin typeface="Times New Roman"/>
                <a:cs typeface="Times New Roman"/>
              </a:rPr>
              <a:t> a </a:t>
            </a:r>
            <a:r>
              <a:rPr sz="1200" b="1" spc="-5" dirty="0">
                <a:latin typeface="Times New Roman"/>
                <a:cs typeface="Times New Roman"/>
              </a:rPr>
              <a:t>tierra</a:t>
            </a:r>
            <a:endParaRPr sz="1200" dirty="0">
              <a:latin typeface="Times New Roman"/>
              <a:cs typeface="Times New Roman"/>
            </a:endParaRPr>
          </a:p>
          <a:p>
            <a:pPr marL="241300" marR="714375">
              <a:lnSpc>
                <a:spcPct val="159200"/>
              </a:lnSpc>
            </a:pPr>
            <a:r>
              <a:rPr sz="1200" b="1" spc="-5" dirty="0">
                <a:latin typeface="Times New Roman"/>
                <a:cs typeface="Times New Roman"/>
              </a:rPr>
              <a:t>ITC-BT-19.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interiores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receptoras.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5" dirty="0" err="1">
                <a:latin typeface="Times New Roman"/>
                <a:cs typeface="Times New Roman"/>
              </a:rPr>
              <a:t>Prescripciones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generales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ITC-BT-20</a:t>
            </a:r>
            <a:r>
              <a:rPr sz="1200" b="1" spc="-5" dirty="0">
                <a:latin typeface="Times New Roman"/>
                <a:cs typeface="Times New Roman"/>
              </a:rPr>
              <a:t>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Instalaciones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interiores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receptoras.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Sistemas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instalación</a:t>
            </a:r>
            <a:endParaRPr sz="1200" dirty="0">
              <a:latin typeface="Times New Roman"/>
              <a:cs typeface="Times New Roman"/>
            </a:endParaRPr>
          </a:p>
          <a:p>
            <a:pPr marL="241300" marR="493395" algn="just">
              <a:lnSpc>
                <a:spcPts val="2290"/>
              </a:lnSpc>
              <a:spcBef>
                <a:spcPts val="209"/>
              </a:spcBef>
            </a:pPr>
            <a:r>
              <a:rPr sz="1200" b="1" spc="-5" dirty="0">
                <a:latin typeface="Times New Roman"/>
                <a:cs typeface="Times New Roman"/>
              </a:rPr>
              <a:t>ITC-BT-21. Instalaciones interiores </a:t>
            </a:r>
            <a:r>
              <a:rPr sz="1200" b="1" dirty="0">
                <a:latin typeface="Times New Roman"/>
                <a:cs typeface="Times New Roman"/>
              </a:rPr>
              <a:t>o </a:t>
            </a:r>
            <a:r>
              <a:rPr sz="1200" b="1" spc="-5" dirty="0">
                <a:latin typeface="Times New Roman"/>
                <a:cs typeface="Times New Roman"/>
              </a:rPr>
              <a:t>receptoras. Tubos </a:t>
            </a:r>
            <a:r>
              <a:rPr sz="1200" b="1" dirty="0">
                <a:latin typeface="Times New Roman"/>
                <a:cs typeface="Times New Roman"/>
              </a:rPr>
              <a:t>y </a:t>
            </a:r>
            <a:r>
              <a:rPr sz="1200" b="1" spc="-5" dirty="0" err="1">
                <a:latin typeface="Times New Roman"/>
                <a:cs typeface="Times New Roman"/>
              </a:rPr>
              <a:t>canales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" dirty="0" err="1" smtClean="0">
                <a:latin typeface="Times New Roman"/>
                <a:cs typeface="Times New Roman"/>
              </a:rPr>
              <a:t>protectoras</a:t>
            </a:r>
            <a:r>
              <a:rPr lang="es-ES"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ITC-BT-38</a:t>
            </a:r>
            <a:r>
              <a:rPr sz="1200" b="1" spc="-5" dirty="0">
                <a:latin typeface="Times New Roman"/>
                <a:cs typeface="Times New Roman"/>
              </a:rPr>
              <a:t>. Instalaciones con fines especiales. Requisitos particulares para </a:t>
            </a:r>
            <a:r>
              <a:rPr sz="1200" b="1" dirty="0" smtClean="0">
                <a:latin typeface="Times New Roman"/>
                <a:cs typeface="Times New Roman"/>
              </a:rPr>
              <a:t>la</a:t>
            </a:r>
            <a:r>
              <a:rPr lang="es-ES" sz="1200" b="1" dirty="0" smtClean="0">
                <a:latin typeface="Times New Roman"/>
                <a:cs typeface="Times New Roman"/>
              </a:rPr>
              <a:t> </a:t>
            </a:r>
            <a:r>
              <a:rPr sz="1200" b="1" dirty="0" err="1" smtClean="0">
                <a:latin typeface="Times New Roman"/>
                <a:cs typeface="Times New Roman"/>
              </a:rPr>
              <a:t>instalación</a:t>
            </a:r>
            <a:r>
              <a:rPr sz="1200" b="1" spc="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eléctrica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en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quirófanos</a:t>
            </a:r>
            <a:r>
              <a:rPr sz="1200" b="1" dirty="0">
                <a:latin typeface="Times New Roman"/>
                <a:cs typeface="Times New Roman"/>
              </a:rPr>
              <a:t> y </a:t>
            </a:r>
            <a:r>
              <a:rPr sz="1200" b="1" spc="-5" dirty="0">
                <a:latin typeface="Times New Roman"/>
                <a:cs typeface="Times New Roman"/>
              </a:rPr>
              <a:t>salas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 intervención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40"/>
              </a:spcBef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Libros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40"/>
              </a:spcBef>
            </a:pPr>
            <a:r>
              <a:rPr sz="1200" spc="-5" dirty="0">
                <a:latin typeface="Times New Roman"/>
                <a:cs typeface="Times New Roman"/>
              </a:rPr>
              <a:t>J.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Rofer,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Riera,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Roldán.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Tecnología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Eléctrica. </a:t>
            </a:r>
            <a:r>
              <a:rPr sz="1200" dirty="0">
                <a:latin typeface="Times New Roman"/>
                <a:cs typeface="Times New Roman"/>
              </a:rPr>
              <a:t>Ed.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Síntesis.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2000.</a:t>
            </a:r>
          </a:p>
          <a:p>
            <a:pPr marL="12700" marR="240665">
              <a:lnSpc>
                <a:spcPct val="159200"/>
              </a:lnSpc>
            </a:pPr>
            <a:r>
              <a:rPr sz="1200" spc="-5" dirty="0">
                <a:latin typeface="Times New Roman"/>
                <a:cs typeface="Times New Roman"/>
              </a:rPr>
              <a:t>J.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GarcíaTrasancos,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Instalciones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Eléctricas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en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Media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y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Baja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Tensión,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Paraninfo,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2016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u="sng" spc="-5" dirty="0" err="1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Guías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50"/>
              </a:spcBef>
            </a:pPr>
            <a:r>
              <a:rPr sz="1200" spc="-5" dirty="0">
                <a:latin typeface="Times New Roman"/>
                <a:cs typeface="Times New Roman"/>
              </a:rPr>
              <a:t>Schneider Electric,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Guía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de </a:t>
            </a:r>
            <a:r>
              <a:rPr sz="1200" i="1" spc="-5" dirty="0">
                <a:latin typeface="Times New Roman"/>
                <a:cs typeface="Times New Roman"/>
              </a:rPr>
              <a:t>Diseño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de Instalaciones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Eléctricas</a:t>
            </a:r>
            <a:r>
              <a:rPr sz="1200" i="1" spc="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de Schneider</a:t>
            </a: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2010.</a:t>
            </a:r>
          </a:p>
          <a:p>
            <a:pPr marL="12700">
              <a:spcBef>
                <a:spcPts val="840"/>
              </a:spcBef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Páginas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Web</a:t>
            </a:r>
            <a:endParaRPr sz="1200" dirty="0">
              <a:latin typeface="Times New Roman"/>
              <a:cs typeface="Times New Roman"/>
            </a:endParaRPr>
          </a:p>
          <a:p>
            <a:pPr marL="12700" marR="576580">
              <a:lnSpc>
                <a:spcPct val="103299"/>
              </a:lnSpc>
              <a:spcBef>
                <a:spcPts val="805"/>
              </a:spcBef>
            </a:pP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https://</a:t>
            </a:r>
            <a:r>
              <a:rPr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www.bender.es/informacion-tecnica/tecnologia/sistema-it/comparacion-entre-</a:t>
            </a:r>
            <a:r>
              <a:rPr lang="es-ES"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200" u="sng" spc="-5" dirty="0" err="1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esquemas</a:t>
            </a:r>
            <a:r>
              <a:rPr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-de-</a:t>
            </a:r>
            <a:r>
              <a:rPr sz="1200" u="sng" spc="-5" dirty="0" err="1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conexion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855"/>
              </a:spcBef>
            </a:pP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http://www.tecnicaindustrial.es/tiadmin/numeros/11/39/a39.pdf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  <a:spcBef>
                <a:spcPts val="805"/>
              </a:spcBef>
            </a:pP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https://</a:t>
            </a:r>
            <a:r>
              <a:rPr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riunet.upv.es/bitstream/handle/10251/75534/Apuntes%20de%20Instalaciones%20Elect</a:t>
            </a:r>
            <a:r>
              <a:rPr lang="es-ES"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ricas%20de%20BT.pdf?sequence=1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5" dirty="0">
                <a:latin typeface="Times New Roman"/>
                <a:cs typeface="Times New Roman"/>
              </a:rPr>
              <a:t>9</a:t>
            </a:r>
            <a:r>
              <a:rPr sz="1000" spc="-5" dirty="0">
                <a:latin typeface="Times New Roman"/>
                <a:cs typeface="Times New Roman"/>
              </a:rPr>
              <a:t>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880364"/>
            <a:ext cx="5782945" cy="9058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índice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figuras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tabLst>
                <a:tab pos="469265" algn="l"/>
              </a:tabLst>
            </a:pPr>
            <a:r>
              <a:rPr sz="1600" b="1" dirty="0">
                <a:latin typeface="Times New Roman"/>
                <a:cs typeface="Times New Roman"/>
              </a:rPr>
              <a:t>11.	</a:t>
            </a:r>
            <a:r>
              <a:rPr sz="1600" b="1" spc="-5" dirty="0">
                <a:latin typeface="Times New Roman"/>
                <a:cs typeface="Times New Roman"/>
              </a:rPr>
              <a:t>ÍNDICE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FIGURAS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spcBef>
                <a:spcPts val="85"/>
              </a:spcBef>
            </a:pPr>
            <a:r>
              <a:rPr sz="1200" spc="-15" dirty="0">
                <a:latin typeface="Times New Roman"/>
                <a:cs typeface="Times New Roman"/>
              </a:rPr>
              <a:t>F</a:t>
            </a:r>
            <a:r>
              <a:rPr sz="1200" dirty="0">
                <a:latin typeface="Times New Roman"/>
                <a:cs typeface="Times New Roman"/>
              </a:rPr>
              <a:t>igura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1: c</a:t>
            </a:r>
            <a:r>
              <a:rPr sz="1200" spc="5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iente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spc="5" dirty="0">
                <a:latin typeface="Times New Roman"/>
                <a:cs typeface="Times New Roman"/>
              </a:rPr>
              <a:t>f</a:t>
            </a:r>
            <a:r>
              <a:rPr sz="1200" spc="-5" dirty="0">
                <a:latin typeface="Times New Roman"/>
                <a:cs typeface="Times New Roman"/>
              </a:rPr>
              <a:t>ec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11</a:t>
            </a:r>
          </a:p>
          <a:p>
            <a:pPr marL="12700" marR="8255">
              <a:lnSpc>
                <a:spcPct val="103299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Figura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variación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 </a:t>
            </a:r>
            <a:r>
              <a:rPr sz="1200" spc="-5" dirty="0">
                <a:latin typeface="Times New Roman"/>
                <a:cs typeface="Times New Roman"/>
              </a:rPr>
              <a:t>potencial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sobre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terreno.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11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3: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neutro</a:t>
            </a:r>
            <a:r>
              <a:rPr sz="1200" spc="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aislado............................................................................................................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3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4: neut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o</a:t>
            </a:r>
            <a:r>
              <a:rPr sz="1200" spc="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on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t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do a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tier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a</a:t>
            </a:r>
            <a:r>
              <a:rPr sz="1200" spc="60" dirty="0">
                <a:latin typeface="Times New Roman"/>
                <a:cs typeface="Times New Roman"/>
                <a:hlinkClick r:id="rId3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5: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masa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aislada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200" spc="1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tierra................................................................................................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6: m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asa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on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tada a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ti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</a:t>
            </a:r>
            <a:r>
              <a:rPr sz="1200" spc="-16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15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7: designación esquemas de</a:t>
            </a:r>
            <a:r>
              <a:rPr sz="1200" spc="-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distribución......................................................................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5" action="ppaction://hlinksldjump"/>
              </a:rPr>
              <a:t>16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6" action="ppaction://hlinksldjump"/>
              </a:rPr>
              <a:t>F</a:t>
            </a:r>
            <a:r>
              <a:rPr sz="1200" spc="-5" dirty="0" err="1" smtClean="0">
                <a:latin typeface="Times New Roman"/>
                <a:cs typeface="Times New Roman"/>
                <a:hlinkClick r:id="rId6" action="ppaction://hlinksldjump"/>
              </a:rPr>
              <a:t>i</a:t>
            </a:r>
            <a:r>
              <a:rPr sz="1200" dirty="0" err="1" smtClean="0">
                <a:latin typeface="Times New Roman"/>
                <a:cs typeface="Times New Roman"/>
                <a:hlinkClick r:id="rId6" action="ppaction://hlinksldjump"/>
              </a:rPr>
              <a:t>gura</a:t>
            </a:r>
            <a:r>
              <a:rPr sz="1200" spc="-10" dirty="0" smtClean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8: esq</a:t>
            </a:r>
            <a:r>
              <a:rPr sz="1200" spc="5" dirty="0">
                <a:latin typeface="Times New Roman"/>
                <a:cs typeface="Times New Roman"/>
                <a:hlinkClick r:id="rId6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ma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T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T.</a:t>
            </a:r>
            <a:r>
              <a:rPr sz="1200" spc="-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17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9: esq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ma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TN-S.</a:t>
            </a: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10: esq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ma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TN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C.</a:t>
            </a:r>
            <a:r>
              <a:rPr sz="1200" spc="-16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11: esq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ma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TN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-S.</a:t>
            </a:r>
            <a:r>
              <a:rPr sz="1200" spc="-2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12: esq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ma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-20" dirty="0">
                <a:latin typeface="Times New Roman"/>
                <a:cs typeface="Times New Roman"/>
                <a:hlinkClick r:id="rId8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T</a:t>
            </a:r>
            <a:r>
              <a:rPr sz="1200" spc="25" dirty="0">
                <a:latin typeface="Times New Roman"/>
                <a:cs typeface="Times New Roman"/>
                <a:hlinkClick r:id="rId8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19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13: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variación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 de 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la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resistencia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un conductor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con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 la temperatura.</a:t>
            </a:r>
            <a:r>
              <a:rPr sz="1200" spc="-4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............................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9" action="ppaction://hlinksldjump"/>
              </a:rPr>
              <a:t>23</a:t>
            </a:r>
            <a:r>
              <a:rPr lang="es-ES" sz="1200" dirty="0" smtClean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9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9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14: ej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mplo 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ída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tensi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ó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n</a:t>
            </a:r>
            <a:r>
              <a:rPr sz="1200" spc="45" dirty="0">
                <a:latin typeface="Times New Roman"/>
                <a:cs typeface="Times New Roman"/>
                <a:hlinkClick r:id="rId9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23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15" dirty="0">
                <a:latin typeface="Times New Roman"/>
                <a:cs typeface="Times New Roman"/>
                <a:hlinkClick r:id="rId1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15: 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ída de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tens</a:t>
            </a:r>
            <a:r>
              <a:rPr sz="1200" spc="10" dirty="0">
                <a:latin typeface="Times New Roman"/>
                <a:cs typeface="Times New Roman"/>
                <a:hlinkClick r:id="rId10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ón r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l y a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p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roxim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ac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ión</a:t>
            </a:r>
            <a:r>
              <a:rPr sz="1200" spc="35" dirty="0">
                <a:latin typeface="Times New Roman"/>
                <a:cs typeface="Times New Roman"/>
                <a:hlinkClick r:id="rId10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10" action="ppaction://hlinksldjump"/>
              </a:rPr>
              <a:t>24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11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11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16: 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ídas de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tens</a:t>
            </a:r>
            <a:r>
              <a:rPr sz="1200" spc="10" dirty="0">
                <a:latin typeface="Times New Roman"/>
                <a:cs typeface="Times New Roman"/>
                <a:hlinkClick r:id="rId11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ón.</a:t>
            </a:r>
            <a:r>
              <a:rPr sz="1200" spc="-15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25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15" dirty="0">
                <a:latin typeface="Times New Roman"/>
                <a:cs typeface="Times New Roman"/>
                <a:hlinkClick r:id="rId1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17: </a:t>
            </a:r>
            <a:r>
              <a:rPr sz="1200" spc="5" dirty="0">
                <a:latin typeface="Times New Roman"/>
                <a:cs typeface="Times New Roman"/>
                <a:hlinkClick r:id="rId12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ídas de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tens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ón 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on tr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nsfo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r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m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dor 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media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tensión.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12" action="ppaction://hlinksldjump"/>
              </a:rPr>
              <a:t>26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13" action="ppaction://hlinksldjump"/>
              </a:rPr>
              <a:t>Figura</a:t>
            </a:r>
            <a:r>
              <a:rPr sz="1200" spc="-10" dirty="0" smtClean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18: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caída de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tesnión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en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cargas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distribuidas.</a:t>
            </a:r>
            <a:r>
              <a:rPr sz="1200" spc="-17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27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19: caída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200" spc="-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tensión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con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cargas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en</a:t>
            </a:r>
            <a:r>
              <a:rPr sz="1200" spc="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anillo......................................................................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28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20:</a:t>
            </a:r>
            <a:r>
              <a:rPr sz="1200" spc="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cortocircuito</a:t>
            </a:r>
            <a:r>
              <a:rPr sz="1200" spc="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fase-neutro.</a:t>
            </a:r>
            <a:r>
              <a:rPr sz="1200" spc="-17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31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21: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cortocircuito</a:t>
            </a:r>
            <a:r>
              <a:rPr sz="1200" spc="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bifásico.</a:t>
            </a:r>
            <a:r>
              <a:rPr sz="1200" spc="-8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31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Figura</a:t>
            </a:r>
            <a:r>
              <a:rPr sz="1200" spc="5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22:</a:t>
            </a:r>
            <a:r>
              <a:rPr sz="1200" spc="15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cortocircuito</a:t>
            </a:r>
            <a:r>
              <a:rPr sz="1200" spc="2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trifásico..............................................................................................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32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23: vent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17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ini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</a:t>
            </a:r>
            <a:r>
              <a:rPr sz="1200" spc="5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l de p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oy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ec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to..</a:t>
            </a:r>
            <a:r>
              <a:rPr sz="1200" spc="-10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34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24: 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creación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 de un</a:t>
            </a:r>
            <a:r>
              <a:rPr sz="1200" spc="5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nuevo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proyecto.</a:t>
            </a:r>
            <a:r>
              <a:rPr sz="1200" spc="-6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35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</a:rPr>
              <a:t>F</a:t>
            </a:r>
            <a:r>
              <a:rPr sz="1200" dirty="0">
                <a:latin typeface="Times New Roman"/>
                <a:cs typeface="Times New Roman"/>
              </a:rPr>
              <a:t>igura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25: </a:t>
            </a:r>
            <a:r>
              <a:rPr sz="1200" spc="5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ra</a:t>
            </a: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te</a:t>
            </a:r>
            <a:r>
              <a:rPr sz="1200" spc="-10" dirty="0">
                <a:latin typeface="Times New Roman"/>
                <a:cs typeface="Times New Roman"/>
              </a:rPr>
              <a:t>r</a:t>
            </a:r>
            <a:r>
              <a:rPr sz="1200" spc="-5" dirty="0">
                <a:latin typeface="Times New Roman"/>
                <a:cs typeface="Times New Roman"/>
              </a:rPr>
              <a:t>íst</a:t>
            </a:r>
            <a:r>
              <a:rPr sz="1200" dirty="0">
                <a:latin typeface="Times New Roman"/>
                <a:cs typeface="Times New Roman"/>
              </a:rPr>
              <a:t>ic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media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tensión</a:t>
            </a:r>
            <a:r>
              <a:rPr sz="1200" spc="30" dirty="0">
                <a:latin typeface="Times New Roman"/>
                <a:cs typeface="Times New Roman"/>
              </a:rPr>
              <a:t>.</a:t>
            </a:r>
            <a:r>
              <a:rPr sz="1200" dirty="0">
                <a:latin typeface="Times New Roman"/>
                <a:cs typeface="Times New Roman"/>
              </a:rPr>
              <a:t>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35</a:t>
            </a: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26:</a:t>
            </a:r>
            <a:r>
              <a:rPr sz="1200" spc="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características</a:t>
            </a:r>
            <a:r>
              <a:rPr sz="1200" spc="2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baja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tensión.................................................................................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36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27: 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proyecto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 de 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demostración.</a:t>
            </a:r>
            <a:r>
              <a:rPr sz="1200" spc="-13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37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28: ventana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con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 los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pasos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principales.</a:t>
            </a:r>
            <a:r>
              <a:rPr sz="1200" spc="-13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38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29: vent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22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spc="10" dirty="0">
                <a:latin typeface="Times New Roman"/>
                <a:cs typeface="Times New Roman"/>
                <a:hlinkClick r:id="rId22" action="ppaction://hlinksldjump"/>
              </a:rPr>
              <a:t>d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ini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ión del p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oy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ec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to.</a:t>
            </a:r>
            <a:r>
              <a:rPr sz="1200" spc="-13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39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30: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ventana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de diseño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red.........................................................................................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39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ts val="150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 31: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ventana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documentación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del</a:t>
            </a:r>
            <a:r>
              <a:rPr sz="1200" spc="1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proyecto.................................................................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23" action="ppaction://hlinksldjump"/>
              </a:rPr>
              <a:t>40</a:t>
            </a:r>
            <a:r>
              <a:rPr lang="es-ES" sz="1200" dirty="0" smtClean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23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23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32: datos prin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i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p</a:t>
            </a:r>
            <a:r>
              <a:rPr sz="1200" spc="5" dirty="0">
                <a:latin typeface="Times New Roman"/>
                <a:cs typeface="Times New Roman"/>
                <a:hlinkClick r:id="rId23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les.</a:t>
            </a:r>
            <a:r>
              <a:rPr sz="1200" spc="-6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40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sz="1200" spc="-15" dirty="0">
                <a:latin typeface="Times New Roman"/>
                <a:cs typeface="Times New Roman"/>
                <a:hlinkClick r:id="rId2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33: datos prin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i</a:t>
            </a:r>
            <a:r>
              <a:rPr sz="1200" spc="10" dirty="0">
                <a:latin typeface="Times New Roman"/>
                <a:cs typeface="Times New Roman"/>
                <a:hlinkClick r:id="rId24" action="ppaction://hlinksldjump"/>
              </a:rPr>
              <a:t>p</a:t>
            </a:r>
            <a:r>
              <a:rPr sz="1200" spc="5" dirty="0">
                <a:latin typeface="Times New Roman"/>
                <a:cs typeface="Times New Roman"/>
                <a:hlinkClick r:id="rId24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les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n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ca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jetín.</a:t>
            </a:r>
            <a:r>
              <a:rPr sz="1200" spc="-17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41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34: datos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li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n</a:t>
            </a:r>
            <a:r>
              <a:rPr sz="1200" spc="10" dirty="0">
                <a:latin typeface="Times New Roman"/>
                <a:cs typeface="Times New Roman"/>
                <a:hlinkClick r:id="rId24" action="ppaction://hlinksldjump"/>
              </a:rPr>
              <a:t>t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.</a:t>
            </a:r>
            <a:r>
              <a:rPr sz="1200" spc="-8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41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35:</a:t>
            </a:r>
            <a:r>
              <a:rPr sz="1200" spc="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datos cliente en cajetín............................................................................................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41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36: catálogo...................................................................................................................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25" action="ppaction://hlinksldjump"/>
              </a:rPr>
              <a:t>44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6" action="ppaction://hlinksldjump"/>
              </a:rPr>
              <a:t>Figura</a:t>
            </a:r>
            <a:r>
              <a:rPr sz="1200" spc="-10" dirty="0" smtClean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37:</a:t>
            </a:r>
            <a:r>
              <a:rPr sz="1200" spc="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transformador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con</a:t>
            </a:r>
            <a:r>
              <a:rPr sz="1200" spc="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media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tensión............................................................................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45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38: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características</a:t>
            </a:r>
            <a:r>
              <a:rPr sz="1200" spc="2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transformador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con</a:t>
            </a:r>
            <a:r>
              <a:rPr sz="1200" spc="1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media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tensión.</a:t>
            </a:r>
            <a:r>
              <a:rPr sz="1200" spc="-9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27" action="ppaction://hlinksldjump"/>
              </a:rPr>
              <a:t>46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28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28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39: 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siste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mas de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spc="10" dirty="0">
                <a:latin typeface="Times New Roman"/>
                <a:cs typeface="Times New Roman"/>
                <a:hlinkClick r:id="rId28" action="ppaction://hlinksldjump"/>
              </a:rPr>
              <a:t>b</a:t>
            </a:r>
            <a:r>
              <a:rPr sz="1200" spc="5" dirty="0">
                <a:latin typeface="Times New Roman"/>
                <a:cs typeface="Times New Roman"/>
                <a:hlinkClick r:id="rId28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as.</a:t>
            </a:r>
            <a:r>
              <a:rPr sz="1200" spc="-75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48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Figura</a:t>
            </a:r>
            <a:r>
              <a:rPr sz="1200" spc="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40:unifilar</a:t>
            </a:r>
            <a:r>
              <a:rPr sz="1200" spc="2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transformador</a:t>
            </a:r>
            <a:r>
              <a:rPr sz="1200" spc="2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con</a:t>
            </a:r>
            <a:r>
              <a:rPr sz="1200" spc="3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media</a:t>
            </a:r>
            <a:r>
              <a:rPr sz="1200" spc="1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tensión................................................................</a:t>
            </a:r>
            <a:r>
              <a:rPr sz="1200" spc="-9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49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41: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transformador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sin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media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tensión.............................................................................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49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ts val="1500"/>
              </a:lnSpc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Figura 42:características</a:t>
            </a:r>
            <a:r>
              <a:rPr sz="1200" spc="2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transformador</a:t>
            </a:r>
            <a:r>
              <a:rPr sz="1200" spc="1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sin</a:t>
            </a:r>
            <a:r>
              <a:rPr sz="1200" spc="1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media</a:t>
            </a:r>
            <a:r>
              <a:rPr sz="1200" spc="1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tensión.</a:t>
            </a:r>
            <a:r>
              <a:rPr sz="1200" spc="-14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30" action="ppaction://hlinksldjump"/>
              </a:rPr>
              <a:t>50</a:t>
            </a:r>
            <a:r>
              <a:rPr lang="es-ES" sz="1200" dirty="0" smtClean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30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30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43: ge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3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d</a:t>
            </a:r>
            <a:r>
              <a:rPr sz="1200" spc="10" dirty="0">
                <a:latin typeface="Times New Roman"/>
                <a:cs typeface="Times New Roman"/>
                <a:hlinkClick r:id="rId30" action="ppaction://hlinksldjump"/>
              </a:rPr>
              <a:t>o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r.</a:t>
            </a:r>
            <a:r>
              <a:rPr sz="1200" spc="-5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...............................................................................................................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50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165"/>
              </a:spcBef>
              <a:tabLst>
                <a:tab pos="2742565" algn="l"/>
              </a:tabLst>
            </a:pPr>
            <a:r>
              <a:rPr sz="1000" dirty="0">
                <a:latin typeface="Times New Roman"/>
                <a:cs typeface="Times New Roman"/>
              </a:rPr>
              <a:t>200	</a:t>
            </a: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877570"/>
            <a:ext cx="5785485" cy="9151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44:</a:t>
            </a:r>
            <a:r>
              <a:rPr sz="1200" spc="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características</a:t>
            </a:r>
            <a:r>
              <a:rPr sz="1200" spc="3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del</a:t>
            </a:r>
            <a:r>
              <a:rPr sz="1200" spc="1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generador...................................................................................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51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45: unifil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r 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g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dor</a:t>
            </a:r>
            <a:r>
              <a:rPr sz="1200" spc="25" dirty="0">
                <a:latin typeface="Times New Roman"/>
                <a:cs typeface="Times New Roman"/>
                <a:hlinkClick r:id="rId2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51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3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46: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d.</a:t>
            </a:r>
            <a:r>
              <a:rPr sz="1200" spc="-8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52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47: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configuración</a:t>
            </a:r>
            <a:r>
              <a:rPr sz="1200" spc="1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 red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mediante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impedancias...........................................................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52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</a:pP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48: 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ra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te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íst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ic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s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la 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 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imp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</a:t>
            </a:r>
            <a:r>
              <a:rPr sz="1200" spc="-12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4" action="ppaction://hlinksldjump"/>
              </a:rPr>
              <a:t>53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5" action="ppaction://hlinksldjump"/>
              </a:rPr>
              <a:t>Figura</a:t>
            </a:r>
            <a:r>
              <a:rPr sz="1200" dirty="0" smtClean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49:</a:t>
            </a:r>
            <a:r>
              <a:rPr sz="1200" spc="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configuración</a:t>
            </a:r>
            <a:r>
              <a:rPr sz="1200" spc="2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de</a:t>
            </a:r>
            <a:r>
              <a:rPr sz="1200" spc="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red</a:t>
            </a:r>
            <a:r>
              <a:rPr sz="1200" spc="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mediante</a:t>
            </a:r>
            <a:r>
              <a:rPr sz="1200" spc="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impedancia</a:t>
            </a:r>
            <a:r>
              <a:rPr sz="1200" spc="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equivalente.........................................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54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50: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configuración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red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mediante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corrientes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de cortocircuito..................................... </a:t>
            </a:r>
            <a:r>
              <a:rPr sz="1200" dirty="0" smtClean="0">
                <a:latin typeface="Times New Roman"/>
                <a:cs typeface="Times New Roman"/>
                <a:hlinkClick r:id="rId6" action="ppaction://hlinksldjump"/>
              </a:rPr>
              <a:t>55</a:t>
            </a:r>
            <a:r>
              <a:rPr lang="es-ES" sz="1200" dirty="0" smtClean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6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6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51: co</a:t>
            </a:r>
            <a:r>
              <a:rPr sz="1200" spc="5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figu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rac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ión</a:t>
            </a:r>
            <a:r>
              <a:rPr sz="12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d.</a:t>
            </a:r>
            <a:r>
              <a:rPr sz="1200" spc="-7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55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 52: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armario/tablero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de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distribución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general.</a:t>
            </a:r>
            <a:r>
              <a:rPr sz="1200" spc="-12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56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53: CGBT incluido en 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oplamiento.</a:t>
            </a:r>
            <a:r>
              <a:rPr sz="1200" spc="-7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56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54: acoplamiento...........................................................................................................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57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55: 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oplamiento</a:t>
            </a:r>
            <a:r>
              <a:rPr sz="1200" spc="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bidir</a:t>
            </a:r>
            <a:r>
              <a:rPr sz="1200" spc="-10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cc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ional.</a:t>
            </a:r>
            <a:r>
              <a:rPr sz="1200" spc="-17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58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56:</a:t>
            </a:r>
            <a:r>
              <a:rPr sz="1200" spc="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sentido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energía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en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acoplamiento</a:t>
            </a:r>
            <a:r>
              <a:rPr sz="1200" spc="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bidireccional.......................................................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58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57: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protecciones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y</a:t>
            </a:r>
            <a:r>
              <a:rPr sz="1200" spc="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longitud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del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acoplamiento.</a:t>
            </a:r>
            <a:r>
              <a:rPr sz="1200" spc="-3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59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3299"/>
              </a:lnSpc>
            </a:pPr>
            <a:r>
              <a:rPr sz="1200" spc="-15" dirty="0">
                <a:latin typeface="Times New Roman"/>
                <a:cs typeface="Times New Roman"/>
                <a:hlinkClick r:id="rId1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58: ci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uito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on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ec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tado 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on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l 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oplamiento</a:t>
            </a:r>
            <a:r>
              <a:rPr sz="1200" spc="60" dirty="0">
                <a:latin typeface="Times New Roman"/>
                <a:cs typeface="Times New Roman"/>
                <a:hlinkClick r:id="rId10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10" action="ppaction://hlinksldjump"/>
              </a:rPr>
              <a:t>59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11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59: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características del elemento conectado al acoplamiento.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....................................... </a:t>
            </a:r>
            <a:r>
              <a:rPr sz="1200" dirty="0" smtClean="0">
                <a:latin typeface="Times New Roman"/>
                <a:cs typeface="Times New Roman"/>
                <a:hlinkClick r:id="rId11" action="ppaction://hlinksldjump"/>
              </a:rPr>
              <a:t>60</a:t>
            </a:r>
            <a:r>
              <a:rPr lang="es-ES" sz="1200" dirty="0" smtClean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11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11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60: 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oplamiento</a:t>
            </a:r>
            <a:r>
              <a:rPr sz="1200" spc="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n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l unifil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r.</a:t>
            </a:r>
            <a:r>
              <a:rPr sz="1200" spc="-4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60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61: modos de funcionamiento.......................................................................................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61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1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62: </a:t>
            </a:r>
            <a:r>
              <a:rPr sz="1200" spc="5" dirty="0">
                <a:latin typeface="Times New Roman"/>
                <a:cs typeface="Times New Roman"/>
                <a:hlinkClick r:id="rId12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oplamiento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unidir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ecc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ional.</a:t>
            </a:r>
            <a:r>
              <a:rPr sz="1200" spc="-18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61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63: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sentido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normal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energía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acoplamiento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unidireccional.</a:t>
            </a:r>
            <a:r>
              <a:rPr sz="1200" spc="-5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62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64:sentido</a:t>
            </a:r>
            <a:r>
              <a:rPr sz="1200" spc="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opuesto</a:t>
            </a:r>
            <a:r>
              <a:rPr sz="1200" spc="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energía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acoplamiento</a:t>
            </a:r>
            <a:r>
              <a:rPr sz="1200" spc="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unidireccional.</a:t>
            </a:r>
            <a:r>
              <a:rPr sz="1200" spc="-3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13" action="ppaction://hlinksldjump"/>
              </a:rPr>
              <a:t>62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14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14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65: 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rm</a:t>
            </a:r>
            <a:r>
              <a:rPr sz="1200" spc="-10" dirty="0">
                <a:latin typeface="Times New Roman"/>
                <a:cs typeface="Times New Roman"/>
                <a:hlinkClick r:id="rId1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rios de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d</a:t>
            </a:r>
            <a:r>
              <a:rPr sz="1200" spc="10" dirty="0">
                <a:latin typeface="Times New Roman"/>
                <a:cs typeface="Times New Roman"/>
                <a:hlinkClick r:id="rId14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stribución.</a:t>
            </a:r>
            <a:r>
              <a:rPr sz="1200" spc="-2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63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66: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punto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de conexión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cuadro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secundario................................................................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63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67:</a:t>
            </a:r>
            <a:r>
              <a:rPr sz="1200" spc="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características</a:t>
            </a:r>
            <a:r>
              <a:rPr sz="1200" spc="1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cuadro</a:t>
            </a:r>
            <a:r>
              <a:rPr sz="1200" spc="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secundario.</a:t>
            </a:r>
            <a:r>
              <a:rPr sz="1200" spc="2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64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68:</a:t>
            </a:r>
            <a:r>
              <a:rPr sz="1200" spc="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tipo</a:t>
            </a:r>
            <a:r>
              <a:rPr sz="1200" spc="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1200" spc="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interruptor</a:t>
            </a:r>
            <a:r>
              <a:rPr sz="1200" spc="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subdistribución.....................................................................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65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1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69: unifil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r </a:t>
            </a:r>
            <a:r>
              <a:rPr sz="1200" spc="5" dirty="0">
                <a:latin typeface="Times New Roman"/>
                <a:cs typeface="Times New Roman"/>
                <a:hlinkClick r:id="rId17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la subdistribu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ión.</a:t>
            </a:r>
            <a:r>
              <a:rPr sz="1200" spc="-9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66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70: c</a:t>
            </a:r>
            <a:r>
              <a:rPr sz="1200" spc="5" dirty="0">
                <a:latin typeface="Times New Roman"/>
                <a:cs typeface="Times New Roman"/>
                <a:hlinkClick r:id="rId17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dro c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il</a:t>
            </a:r>
            <a:r>
              <a:rPr sz="1200" spc="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D</a:t>
            </a:r>
            <a:r>
              <a:rPr sz="1200" spc="-20" dirty="0">
                <a:latin typeface="Times New Roman"/>
                <a:cs typeface="Times New Roman"/>
                <a:hlinkClick r:id="rId17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 de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subdistribución. 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66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Figura</a:t>
            </a:r>
            <a:r>
              <a:rPr sz="1200" spc="5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71:</a:t>
            </a:r>
            <a:r>
              <a:rPr sz="1200" spc="15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canalización</a:t>
            </a:r>
            <a:r>
              <a:rPr sz="1200" spc="15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eléctrica..............................................................................................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67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72: distribución 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 cargas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en</a:t>
            </a:r>
            <a:r>
              <a:rPr sz="1200" spc="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el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ducto...........................................................................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68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73: unifil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 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b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s.</a:t>
            </a:r>
            <a:r>
              <a:rPr sz="1200" spc="-14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69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74: unifil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 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b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más b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.</a:t>
            </a:r>
            <a:r>
              <a:rPr sz="1200" spc="-16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69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75: ducto de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spc="10" dirty="0">
                <a:latin typeface="Times New Roman"/>
                <a:cs typeface="Times New Roman"/>
                <a:hlinkClick r:id="rId21" action="ppaction://hlinksldjump"/>
              </a:rPr>
              <a:t>b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rra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on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ac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ometida int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rm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d</a:t>
            </a:r>
            <a:r>
              <a:rPr sz="1200" spc="10" dirty="0">
                <a:latin typeface="Times New Roman"/>
                <a:cs typeface="Times New Roman"/>
                <a:hlinkClick r:id="rId21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.</a:t>
            </a:r>
            <a:r>
              <a:rPr sz="1200" spc="-1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70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76: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unifilar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del ducto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barra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con</a:t>
            </a:r>
            <a:r>
              <a:rPr sz="1200" spc="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acometida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 intermedia.</a:t>
            </a:r>
            <a:r>
              <a:rPr sz="1200" spc="15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70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5"/>
              </a:spcBef>
            </a:pP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77: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sistema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distribución al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final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blindobarra.</a:t>
            </a:r>
            <a:r>
              <a:rPr sz="1200" spc="-12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71</a:t>
            </a:r>
            <a:endParaRPr sz="1200" dirty="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3299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78: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unifilar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de la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distribución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al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final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blindobarra.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 </a:t>
            </a:r>
            <a:r>
              <a:rPr sz="1200" dirty="0" smtClean="0">
                <a:latin typeface="Times New Roman"/>
                <a:cs typeface="Times New Roman"/>
                <a:hlinkClick r:id="rId2" action="ppaction://hlinksldjump"/>
              </a:rPr>
              <a:t>71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2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79: 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características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de la 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impedancia con circuito eléctrico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equivalente. ...................... </a:t>
            </a:r>
            <a:r>
              <a:rPr sz="1200" dirty="0" smtClean="0">
                <a:latin typeface="Times New Roman"/>
                <a:cs typeface="Times New Roman"/>
                <a:hlinkClick r:id="rId22" action="ppaction://hlinksldjump"/>
              </a:rPr>
              <a:t>72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23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23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80: ci</a:t>
            </a:r>
            <a:r>
              <a:rPr sz="1200" spc="5" dirty="0">
                <a:latin typeface="Times New Roman"/>
                <a:cs typeface="Times New Roman"/>
                <a:hlinkClick r:id="rId23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uit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os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 fin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l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es.</a:t>
            </a:r>
            <a:r>
              <a:rPr sz="1200" spc="-18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73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81:</a:t>
            </a:r>
            <a:r>
              <a:rPr sz="1200" spc="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características</a:t>
            </a:r>
            <a:r>
              <a:rPr sz="1200" spc="1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carga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estacionaria.</a:t>
            </a:r>
            <a:r>
              <a:rPr sz="1200" spc="-8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74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82: 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características</a:t>
            </a:r>
            <a:r>
              <a:rPr sz="1200" spc="1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 las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tomas</a:t>
            </a:r>
            <a:r>
              <a:rPr sz="1200" spc="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corriente.</a:t>
            </a:r>
            <a:r>
              <a:rPr sz="1200" spc="-18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75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6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83:co</a:t>
            </a:r>
            <a:r>
              <a:rPr sz="1200" spc="5" dirty="0">
                <a:latin typeface="Times New Roman"/>
                <a:cs typeface="Times New Roman"/>
                <a:hlinkClick r:id="rId26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xión del</a:t>
            </a:r>
            <a:r>
              <a:rPr sz="1200" spc="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motor </a:t>
            </a:r>
            <a:r>
              <a:rPr sz="1200" spc="-10" dirty="0">
                <a:latin typeface="Times New Roman"/>
                <a:cs typeface="Times New Roman"/>
                <a:hlinkClick r:id="rId26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l ci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rc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uito.</a:t>
            </a:r>
            <a:r>
              <a:rPr sz="1200" spc="-114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76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84: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configuración</a:t>
            </a:r>
            <a:r>
              <a:rPr sz="1200" spc="2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arranque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 motor.................................................................................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78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 85:</a:t>
            </a:r>
            <a:r>
              <a:rPr sz="1200" spc="15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selección</a:t>
            </a:r>
            <a:r>
              <a:rPr sz="1200" spc="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de</a:t>
            </a:r>
            <a:r>
              <a:rPr sz="1200" spc="15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un</a:t>
            </a:r>
            <a:r>
              <a:rPr sz="1200" spc="15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convertidor</a:t>
            </a:r>
            <a:r>
              <a:rPr sz="1200" spc="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de</a:t>
            </a:r>
            <a:r>
              <a:rPr sz="1200" spc="15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frecuencia..............................................................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79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86: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configuración</a:t>
            </a:r>
            <a:r>
              <a:rPr sz="1200" spc="2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arranque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 motor.................................................................................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81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spcBef>
                <a:spcPts val="1100"/>
              </a:spcBef>
              <a:tabLst>
                <a:tab pos="5563870" algn="l"/>
              </a:tabLst>
            </a:pPr>
            <a:r>
              <a:rPr sz="1000" spc="-5" dirty="0">
                <a:latin typeface="Times New Roman"/>
                <a:cs typeface="Times New Roman"/>
              </a:rPr>
              <a:t>Adrián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Valdunciel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	201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880364"/>
            <a:ext cx="5782945" cy="90719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índice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figuras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87: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características</a:t>
            </a:r>
            <a:r>
              <a:rPr sz="1200" spc="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unidad de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carga...........................................................................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83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</a:rPr>
              <a:t>F</a:t>
            </a:r>
            <a:r>
              <a:rPr sz="1200" dirty="0">
                <a:latin typeface="Times New Roman"/>
                <a:cs typeface="Times New Roman"/>
              </a:rPr>
              <a:t>igura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88: tipos de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unid</a:t>
            </a:r>
            <a:r>
              <a:rPr sz="1200" spc="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d de</a:t>
            </a:r>
            <a:r>
              <a:rPr sz="1200" spc="-5" dirty="0">
                <a:latin typeface="Times New Roman"/>
                <a:cs typeface="Times New Roman"/>
              </a:rPr>
              <a:t> ca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5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84</a:t>
            </a: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3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89: comp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en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s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ac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ión</a:t>
            </a:r>
            <a:r>
              <a:rPr sz="1200" spc="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individual.</a:t>
            </a:r>
            <a:r>
              <a:rPr sz="1200" spc="-9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86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90: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compensación</a:t>
            </a:r>
            <a:r>
              <a:rPr sz="1200" spc="1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por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grupos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o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parcial.</a:t>
            </a:r>
            <a:r>
              <a:rPr sz="1200" spc="-3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86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91: comp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en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s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ión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global.</a:t>
            </a:r>
            <a:r>
              <a:rPr sz="1200" spc="-2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87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 92:</a:t>
            </a:r>
            <a:r>
              <a:rPr sz="1200" spc="1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características</a:t>
            </a:r>
            <a:r>
              <a:rPr sz="1200" spc="2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200" spc="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la</a:t>
            </a:r>
            <a:r>
              <a:rPr sz="1200" spc="1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batería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de</a:t>
            </a:r>
            <a:r>
              <a:rPr sz="1200" spc="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condensadores........................................................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88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93:</a:t>
            </a:r>
            <a:r>
              <a:rPr sz="1200" spc="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características</a:t>
            </a:r>
            <a:r>
              <a:rPr sz="1200" spc="2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carga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spc="5" dirty="0">
                <a:latin typeface="Times New Roman"/>
                <a:cs typeface="Times New Roman"/>
                <a:hlinkClick r:id="rId5" action="ppaction://hlinksldjump"/>
              </a:rPr>
              <a:t>de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reserva...............................................................................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89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6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94: vent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6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in</a:t>
            </a:r>
            <a:r>
              <a:rPr sz="1200" spc="10" dirty="0">
                <a:latin typeface="Times New Roman"/>
                <a:cs typeface="Times New Roman"/>
                <a:hlinkClick r:id="rId6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ic</a:t>
            </a:r>
            <a:r>
              <a:rPr sz="1200" spc="-10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iones.</a:t>
            </a:r>
            <a:r>
              <a:rPr sz="1200" spc="-10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90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95: elemento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seleccionado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del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circuito.</a:t>
            </a:r>
            <a:r>
              <a:rPr sz="1200" spc="-17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96: el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m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nto ya s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le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io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do.</a:t>
            </a:r>
            <a:r>
              <a:rPr sz="1200" spc="-8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97:</a:t>
            </a:r>
            <a:r>
              <a:rPr sz="1200" spc="1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propiedades</a:t>
            </a:r>
            <a:r>
              <a:rPr sz="1200" spc="2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del</a:t>
            </a:r>
            <a:r>
              <a:rPr sz="1200" spc="1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elemento</a:t>
            </a:r>
            <a:r>
              <a:rPr sz="1200" spc="1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seleccionado..................................................................</a:t>
            </a:r>
            <a:r>
              <a:rPr sz="1200" spc="-9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92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98: b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spc="10" dirty="0">
                <a:latin typeface="Times New Roman"/>
                <a:cs typeface="Times New Roman"/>
                <a:hlinkClick r:id="rId9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h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rami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ntas</a:t>
            </a:r>
            <a:r>
              <a:rPr sz="1200" spc="55" dirty="0">
                <a:latin typeface="Times New Roman"/>
                <a:cs typeface="Times New Roman"/>
                <a:hlinkClick r:id="rId9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93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99: vent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m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o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dos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op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ra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ión.</a:t>
            </a:r>
            <a:r>
              <a:rPr sz="1200" spc="-17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94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100: vent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10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t</a:t>
            </a:r>
            <a:r>
              <a:rPr sz="1200" spc="15" dirty="0">
                <a:latin typeface="Times New Roman"/>
                <a:cs typeface="Times New Roman"/>
                <a:hlinkClick r:id="rId10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pos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do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umentos.</a:t>
            </a:r>
            <a:r>
              <a:rPr sz="1200" spc="-7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96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1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101: vent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11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l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 op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iones de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s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lida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10" dirty="0">
                <a:latin typeface="Times New Roman"/>
                <a:cs typeface="Times New Roman"/>
                <a:hlinkClick r:id="rId11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o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umentos.</a:t>
            </a:r>
            <a:r>
              <a:rPr sz="1200" spc="-6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98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  <a:spcBef>
                <a:spcPts val="15"/>
              </a:spcBef>
            </a:pPr>
            <a:r>
              <a:rPr sz="1200" spc="-15" dirty="0">
                <a:latin typeface="Times New Roman"/>
                <a:cs typeface="Times New Roman"/>
                <a:hlinkClick r:id="rId1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102: envolv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n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t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es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 los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 puntos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dispa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o</a:t>
            </a:r>
            <a:r>
              <a:rPr sz="1200" spc="10" dirty="0">
                <a:latin typeface="Times New Roman"/>
                <a:cs typeface="Times New Roman"/>
                <a:hlinkClick r:id="rId12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12" action="ppaction://hlinksldjump"/>
              </a:rPr>
              <a:t>99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13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13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103: zo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as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 di</a:t>
            </a:r>
            <a:r>
              <a:rPr sz="1200" spc="5" dirty="0">
                <a:latin typeface="Times New Roman"/>
                <a:cs typeface="Times New Roman"/>
                <a:hlinkClick r:id="rId13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ro</a:t>
            </a:r>
            <a:r>
              <a:rPr sz="1200" spc="50" dirty="0">
                <a:latin typeface="Times New Roman"/>
                <a:cs typeface="Times New Roman"/>
                <a:hlinkClick r:id="rId13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100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104:</a:t>
            </a:r>
            <a:r>
              <a:rPr sz="1200" spc="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curva</a:t>
            </a:r>
            <a:r>
              <a:rPr sz="1200" spc="-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B................................................................................................................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101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105:</a:t>
            </a:r>
            <a:r>
              <a:rPr sz="1200" spc="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curva</a:t>
            </a:r>
            <a:r>
              <a:rPr sz="1200" spc="-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C................................................................................................................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102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6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106: c</a:t>
            </a:r>
            <a:r>
              <a:rPr sz="1200" spc="5" dirty="0">
                <a:latin typeface="Times New Roman"/>
                <a:cs typeface="Times New Roman"/>
                <a:hlinkClick r:id="rId16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D</a:t>
            </a:r>
            <a:r>
              <a:rPr sz="1200" spc="20" dirty="0">
                <a:latin typeface="Times New Roman"/>
                <a:cs typeface="Times New Roman"/>
                <a:hlinkClick r:id="rId16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103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1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107: c</a:t>
            </a:r>
            <a:r>
              <a:rPr sz="1200" spc="5" dirty="0">
                <a:latin typeface="Times New Roman"/>
                <a:cs typeface="Times New Roman"/>
                <a:hlinkClick r:id="rId17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MA.</a:t>
            </a:r>
            <a:r>
              <a:rPr sz="1200" spc="-145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104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108: c</a:t>
            </a:r>
            <a:r>
              <a:rPr sz="1200" spc="5" dirty="0">
                <a:latin typeface="Times New Roman"/>
                <a:cs typeface="Times New Roman"/>
                <a:hlinkClick r:id="rId18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Z.</a:t>
            </a:r>
            <a:r>
              <a:rPr sz="1200" spc="-145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...............................................................................................................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105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109: c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ESA.</a:t>
            </a:r>
            <a:r>
              <a:rPr sz="1200" spc="-12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106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110: c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int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ptor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dif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e</a:t>
            </a:r>
            <a:r>
              <a:rPr sz="1200" spc="10" dirty="0">
                <a:latin typeface="Times New Roman"/>
                <a:cs typeface="Times New Roman"/>
                <a:hlinkClick r:id="rId20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ial.</a:t>
            </a:r>
            <a:r>
              <a:rPr sz="1200" spc="-85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107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111: c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fusibl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e</a:t>
            </a:r>
            <a:r>
              <a:rPr sz="1200" spc="15" dirty="0">
                <a:latin typeface="Times New Roman"/>
                <a:cs typeface="Times New Roman"/>
                <a:hlinkClick r:id="rId21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108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2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112: c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rva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fusible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ac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ompañ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mi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nto.</a:t>
            </a:r>
            <a:r>
              <a:rPr sz="1200" spc="-6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110</a:t>
            </a:r>
            <a:endParaRPr sz="12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113: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selectividad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amperimétrica</a:t>
            </a:r>
            <a:r>
              <a:rPr sz="1200" spc="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para cortocircuitos</a:t>
            </a:r>
            <a:r>
              <a:rPr sz="1200" spc="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de distinta</a:t>
            </a:r>
            <a:r>
              <a:rPr sz="1200" spc="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intensidad.</a:t>
            </a:r>
            <a:r>
              <a:rPr sz="1200" spc="-7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..............</a:t>
            </a:r>
            <a:r>
              <a:rPr sz="1200" spc="-105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23" action="ppaction://hlinksldjump"/>
              </a:rPr>
              <a:t>112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4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114: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selectividad amperimétrica en cortocircuitos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intensidad similar.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.................. </a:t>
            </a:r>
            <a:r>
              <a:rPr sz="1200" dirty="0" smtClean="0">
                <a:latin typeface="Times New Roman"/>
                <a:cs typeface="Times New Roman"/>
                <a:hlinkClick r:id="rId24" action="ppaction://hlinksldjump"/>
              </a:rPr>
              <a:t>113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25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115:</a:t>
            </a:r>
            <a:r>
              <a:rPr sz="1200" spc="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selectividad</a:t>
            </a:r>
            <a:r>
              <a:rPr sz="1200" spc="1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cronométrica.</a:t>
            </a:r>
            <a:r>
              <a:rPr sz="1200" spc="-114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114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116:</a:t>
            </a:r>
            <a:r>
              <a:rPr sz="1200" spc="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unifilar</a:t>
            </a:r>
            <a:r>
              <a:rPr sz="1200" spc="1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con</a:t>
            </a:r>
            <a:r>
              <a:rPr sz="1200" spc="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colores</a:t>
            </a:r>
            <a:r>
              <a:rPr sz="1200" spc="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selectividad.</a:t>
            </a:r>
            <a:r>
              <a:rPr sz="1200" spc="-3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116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117: c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rv</a:t>
            </a:r>
            <a:r>
              <a:rPr sz="1200" spc="-10" dirty="0">
                <a:latin typeface="Times New Roman"/>
                <a:cs typeface="Times New Roman"/>
                <a:hlinkClick r:id="rId27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 di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ro </a:t>
            </a:r>
            <a:r>
              <a:rPr sz="1200" spc="-10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n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im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aris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1.</a:t>
            </a:r>
            <a:r>
              <a:rPr sz="1200" spc="-5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117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118: c</a:t>
            </a:r>
            <a:r>
              <a:rPr sz="1200" spc="5" dirty="0">
                <a:latin typeface="Times New Roman"/>
                <a:cs typeface="Times New Roman"/>
                <a:hlinkClick r:id="rId28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rv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 di</a:t>
            </a:r>
            <a:r>
              <a:rPr sz="1200" spc="5" dirty="0">
                <a:latin typeface="Times New Roman"/>
                <a:cs typeface="Times New Roman"/>
                <a:hlinkClick r:id="rId28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ro 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n 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im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aris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 2.</a:t>
            </a:r>
            <a:r>
              <a:rPr sz="1200" spc="-4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118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119: co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n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figu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ra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dor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 c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urv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s.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119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120: c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u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rv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 di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ro 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n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im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aris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 3.</a:t>
            </a:r>
            <a:r>
              <a:rPr sz="1200" spc="-4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119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121: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transformador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con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media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tensión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ejemplo..........................................................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124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3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122: co</a:t>
            </a:r>
            <a:r>
              <a:rPr sz="1200" spc="5" dirty="0">
                <a:latin typeface="Times New Roman"/>
                <a:cs typeface="Times New Roman"/>
                <a:hlinkClick r:id="rId31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xión cuadro 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s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e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und</a:t>
            </a:r>
            <a:r>
              <a:rPr sz="1200" spc="5" dirty="0">
                <a:latin typeface="Times New Roman"/>
                <a:cs typeface="Times New Roman"/>
                <a:hlinkClick r:id="rId3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rio 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jemplo</a:t>
            </a:r>
            <a:r>
              <a:rPr sz="1200" spc="30" dirty="0">
                <a:latin typeface="Times New Roman"/>
                <a:cs typeface="Times New Roman"/>
                <a:hlinkClick r:id="rId31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125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123:</a:t>
            </a:r>
            <a:r>
              <a:rPr sz="1200" spc="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características</a:t>
            </a:r>
            <a:r>
              <a:rPr sz="1200" spc="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los</a:t>
            </a:r>
            <a:r>
              <a:rPr sz="1200" spc="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conductores</a:t>
            </a:r>
            <a:r>
              <a:rPr sz="1200" spc="1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ejemplo.</a:t>
            </a:r>
            <a:r>
              <a:rPr sz="1200" spc="-14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126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33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124: co</a:t>
            </a:r>
            <a:r>
              <a:rPr sz="1200" spc="5" dirty="0">
                <a:latin typeface="Times New Roman"/>
                <a:cs typeface="Times New Roman"/>
                <a:hlinkClick r:id="rId33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33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xión cuadro </a:t>
            </a:r>
            <a:r>
              <a:rPr sz="1200" spc="-5" dirty="0">
                <a:latin typeface="Times New Roman"/>
                <a:cs typeface="Times New Roman"/>
                <a:hlinkClick r:id="rId33" action="ppaction://hlinksldjump"/>
              </a:rPr>
              <a:t>CG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33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jemplo.</a:t>
            </a:r>
            <a:r>
              <a:rPr sz="1200" spc="-4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127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125: </a:t>
            </a: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características conductores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seleccionadas </a:t>
            </a: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ejemplo.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........................................... </a:t>
            </a:r>
            <a:r>
              <a:rPr sz="1200" dirty="0" smtClean="0">
                <a:latin typeface="Times New Roman"/>
                <a:cs typeface="Times New Roman"/>
                <a:hlinkClick r:id="rId34" action="ppaction://hlinksldjump"/>
              </a:rPr>
              <a:t>128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35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35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126: co</a:t>
            </a:r>
            <a:r>
              <a:rPr sz="1200" spc="5" dirty="0">
                <a:latin typeface="Times New Roman"/>
                <a:cs typeface="Times New Roman"/>
                <a:hlinkClick r:id="rId35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xión cuadro 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A</a:t>
            </a:r>
            <a:r>
              <a:rPr sz="1200" spc="-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jemplo.</a:t>
            </a:r>
            <a:r>
              <a:rPr sz="1200" spc="-14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129</a:t>
            </a:r>
            <a:endParaRPr sz="1200" dirty="0">
              <a:latin typeface="Times New Roman"/>
              <a:cs typeface="Times New Roman"/>
            </a:endParaRPr>
          </a:p>
          <a:p>
            <a:pPr marL="12700" marR="8255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127: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características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conductores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de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CG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hasta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A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ejemplo.</a:t>
            </a:r>
            <a:r>
              <a:rPr sz="1200" spc="-12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36" action="ppaction://hlinksldjump"/>
              </a:rPr>
              <a:t>130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37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37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128: motor 50 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CV</a:t>
            </a:r>
            <a:r>
              <a:rPr sz="1200" spc="10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jemplo.</a:t>
            </a:r>
            <a:r>
              <a:rPr sz="1200" spc="-55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131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3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129: motor 20 </a:t>
            </a:r>
            <a:r>
              <a:rPr sz="1200" spc="-5" dirty="0">
                <a:latin typeface="Times New Roman"/>
                <a:cs typeface="Times New Roman"/>
                <a:hlinkClick r:id="rId38" action="ppaction://hlinksldjump"/>
              </a:rPr>
              <a:t>CV</a:t>
            </a:r>
            <a:r>
              <a:rPr sz="1200" spc="1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jemplo.</a:t>
            </a:r>
            <a:r>
              <a:rPr sz="1200" spc="-55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132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3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130: motor de</a:t>
            </a:r>
            <a:r>
              <a:rPr sz="1200" spc="-1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8 </a:t>
            </a:r>
            <a:r>
              <a:rPr sz="1200" spc="10" dirty="0">
                <a:latin typeface="Times New Roman"/>
                <a:cs typeface="Times New Roman"/>
                <a:hlinkClick r:id="rId39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39" action="ppaction://hlinksldjump"/>
              </a:rPr>
              <a:t>V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3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jemplo</a:t>
            </a:r>
            <a:r>
              <a:rPr sz="1200" spc="20" dirty="0">
                <a:latin typeface="Times New Roman"/>
                <a:cs typeface="Times New Roman"/>
                <a:hlinkClick r:id="rId39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133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730"/>
              </a:spcBef>
              <a:tabLst>
                <a:tab pos="2742565" algn="l"/>
              </a:tabLst>
            </a:pPr>
            <a:r>
              <a:rPr sz="1000" dirty="0">
                <a:latin typeface="Times New Roman"/>
                <a:cs typeface="Times New Roman"/>
              </a:rPr>
              <a:t>202	</a:t>
            </a: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5645" y="877570"/>
            <a:ext cx="5785485" cy="89663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131: motor de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3 </a:t>
            </a:r>
            <a:r>
              <a:rPr sz="1200" spc="10" dirty="0">
                <a:latin typeface="Times New Roman"/>
                <a:cs typeface="Times New Roman"/>
                <a:hlinkClick r:id="rId2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V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jemplo</a:t>
            </a:r>
            <a:r>
              <a:rPr sz="1200" spc="20" dirty="0">
                <a:latin typeface="Times New Roman"/>
                <a:cs typeface="Times New Roman"/>
                <a:hlinkClick r:id="rId2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134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132: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fluorescentes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ejemplo.</a:t>
            </a:r>
            <a:r>
              <a:rPr sz="1200" spc="-4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135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133: modos de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o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ión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jemplo.</a:t>
            </a:r>
            <a:r>
              <a:rPr sz="1200" spc="-7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136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134: tipos de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coordinación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en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SImaris,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ejemplo......................................................... </a:t>
            </a:r>
            <a:r>
              <a:rPr sz="1200" dirty="0" smtClean="0">
                <a:latin typeface="Times New Roman"/>
                <a:cs typeface="Times New Roman"/>
                <a:hlinkClick r:id="rId5" action="ppaction://hlinksldjump"/>
              </a:rPr>
              <a:t>137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6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135:</a:t>
            </a:r>
            <a:r>
              <a:rPr sz="12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unifilar</a:t>
            </a:r>
            <a:r>
              <a:rPr sz="12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del</a:t>
            </a:r>
            <a:r>
              <a:rPr sz="12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ejemplo.............................................................................................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138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136: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hos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pit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l ej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icio 1.</a:t>
            </a:r>
            <a:r>
              <a:rPr sz="1200" spc="-17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142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137: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parámetros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 media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tensión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ejemplo</a:t>
            </a:r>
            <a:r>
              <a:rPr sz="1200" spc="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143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138: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parámetros 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baja tensión ejemplo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1................................................................. </a:t>
            </a:r>
            <a:r>
              <a:rPr sz="1200" dirty="0" smtClean="0">
                <a:latin typeface="Times New Roman"/>
                <a:cs typeface="Times New Roman"/>
                <a:hlinkClick r:id="rId9" action="ppaction://hlinksldjump"/>
              </a:rPr>
              <a:t>144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10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139: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propiedades</a:t>
            </a:r>
            <a:r>
              <a:rPr sz="1200" spc="1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transformador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media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tensión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ejercicio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1.</a:t>
            </a:r>
            <a:r>
              <a:rPr sz="1200" spc="-6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146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ts val="1490"/>
              </a:lnSpc>
              <a:spcBef>
                <a:spcPts val="55"/>
              </a:spcBef>
            </a:pPr>
            <a:r>
              <a:rPr sz="1200" spc="-15" dirty="0">
                <a:latin typeface="Times New Roman"/>
                <a:cs typeface="Times New Roman"/>
                <a:hlinkClick r:id="rId1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140: unifil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r t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an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s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fo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mador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media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10" dirty="0">
                <a:latin typeface="Times New Roman"/>
                <a:cs typeface="Times New Roman"/>
                <a:hlinkClick r:id="rId11" action="ppaction://hlinksldjump"/>
              </a:rPr>
              <a:t>t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nsión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11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icio 1.</a:t>
            </a:r>
            <a:r>
              <a:rPr sz="1200" spc="-19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11" action="ppaction://hlinksldjump"/>
              </a:rPr>
              <a:t>147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12" action="ppaction://hlinksldjump"/>
              </a:rPr>
              <a:t>Figura</a:t>
            </a:r>
            <a:r>
              <a:rPr sz="1200" spc="10" dirty="0" smtClean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141:</a:t>
            </a:r>
            <a:r>
              <a:rPr sz="1200" spc="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unifilar</a:t>
            </a:r>
            <a:r>
              <a:rPr sz="1200" spc="20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generador</a:t>
            </a:r>
            <a:r>
              <a:rPr sz="1200" spc="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2" action="ppaction://hlinksldjump"/>
              </a:rPr>
              <a:t>ejercicio</a:t>
            </a:r>
            <a:r>
              <a:rPr sz="1200" spc="2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1..............................................................................</a:t>
            </a:r>
            <a:r>
              <a:rPr sz="1200" spc="-95" dirty="0">
                <a:latin typeface="Times New Roman"/>
                <a:cs typeface="Times New Roman"/>
                <a:hlinkClick r:id="rId1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2" action="ppaction://hlinksldjump"/>
              </a:rPr>
              <a:t>148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sz="1200" spc="-15" dirty="0">
                <a:latin typeface="Times New Roman"/>
                <a:cs typeface="Times New Roman"/>
                <a:hlinkClick r:id="rId13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142: modos de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o</a:t>
            </a:r>
            <a:r>
              <a:rPr sz="1200" spc="10" dirty="0">
                <a:latin typeface="Times New Roman"/>
                <a:cs typeface="Times New Roman"/>
                <a:hlinkClick r:id="rId13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3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ión</a:t>
            </a:r>
            <a:r>
              <a:rPr sz="1200" spc="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jer</a:t>
            </a:r>
            <a:r>
              <a:rPr sz="1200" spc="-5" dirty="0">
                <a:latin typeface="Times New Roman"/>
                <a:cs typeface="Times New Roman"/>
                <a:hlinkClick r:id="rId1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icio 1.</a:t>
            </a:r>
            <a:r>
              <a:rPr sz="1200" spc="-4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3" action="ppaction://hlinksldjump"/>
              </a:rPr>
              <a:t>149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143: CGBT 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jer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c</a:t>
            </a:r>
            <a:r>
              <a:rPr sz="1200" spc="10" dirty="0">
                <a:latin typeface="Times New Roman"/>
                <a:cs typeface="Times New Roman"/>
                <a:hlinkClick r:id="rId14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1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io 1.</a:t>
            </a:r>
            <a:r>
              <a:rPr sz="1200" spc="-185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4" action="ppaction://hlinksldjump"/>
              </a:rPr>
              <a:t>150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</a:rPr>
              <a:t>F</a:t>
            </a:r>
            <a:r>
              <a:rPr sz="1200" dirty="0">
                <a:latin typeface="Times New Roman"/>
                <a:cs typeface="Times New Roman"/>
              </a:rPr>
              <a:t>igura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144: c</a:t>
            </a:r>
            <a:r>
              <a:rPr sz="1200" spc="5" dirty="0">
                <a:latin typeface="Times New Roman"/>
                <a:cs typeface="Times New Roman"/>
              </a:rPr>
              <a:t>u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dro </a:t>
            </a: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200" spc="10" dirty="0">
                <a:latin typeface="Times New Roman"/>
                <a:cs typeface="Times New Roman"/>
              </a:rPr>
              <a:t>m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spc="5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ia </a:t>
            </a:r>
            <a:r>
              <a:rPr sz="1200" spc="-10" dirty="0">
                <a:latin typeface="Times New Roman"/>
                <a:cs typeface="Times New Roman"/>
              </a:rPr>
              <a:t>e</a:t>
            </a:r>
            <a:r>
              <a:rPr sz="1200" spc="10" dirty="0">
                <a:latin typeface="Times New Roman"/>
                <a:cs typeface="Times New Roman"/>
              </a:rPr>
              <a:t>j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icio 1.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152</a:t>
            </a: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15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145: c</a:t>
            </a:r>
            <a:r>
              <a:rPr sz="1200" spc="5" dirty="0">
                <a:latin typeface="Times New Roman"/>
                <a:cs typeface="Times New Roman"/>
                <a:hlinkClick r:id="rId15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dro P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3 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e</a:t>
            </a:r>
            <a:r>
              <a:rPr sz="1200" spc="10" dirty="0">
                <a:latin typeface="Times New Roman"/>
                <a:cs typeface="Times New Roman"/>
                <a:hlinkClick r:id="rId15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1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5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icio 1.</a:t>
            </a:r>
            <a:r>
              <a:rPr sz="1200" spc="-1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5" action="ppaction://hlinksldjump"/>
              </a:rPr>
              <a:t>153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6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146: c</a:t>
            </a:r>
            <a:r>
              <a:rPr sz="1200" spc="5" dirty="0">
                <a:latin typeface="Times New Roman"/>
                <a:cs typeface="Times New Roman"/>
                <a:hlinkClick r:id="rId16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dro P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2 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e</a:t>
            </a:r>
            <a:r>
              <a:rPr sz="1200" spc="10" dirty="0">
                <a:latin typeface="Times New Roman"/>
                <a:cs typeface="Times New Roman"/>
                <a:hlinkClick r:id="rId16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16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6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icio1.</a:t>
            </a:r>
            <a:r>
              <a:rPr sz="1200" spc="-1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6" action="ppaction://hlinksldjump"/>
              </a:rPr>
              <a:t>154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147: c</a:t>
            </a:r>
            <a:r>
              <a:rPr sz="1200" spc="5" dirty="0">
                <a:latin typeface="Times New Roman"/>
                <a:cs typeface="Times New Roman"/>
                <a:hlinkClick r:id="rId17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dro P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1 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200" spc="10" dirty="0">
                <a:latin typeface="Times New Roman"/>
                <a:cs typeface="Times New Roman"/>
                <a:hlinkClick r:id="rId17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1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icio 1.</a:t>
            </a:r>
            <a:r>
              <a:rPr sz="1200" spc="-1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7" action="ppaction://hlinksldjump"/>
              </a:rPr>
              <a:t>155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1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148: c</a:t>
            </a:r>
            <a:r>
              <a:rPr sz="1200" spc="5" dirty="0">
                <a:latin typeface="Times New Roman"/>
                <a:cs typeface="Times New Roman"/>
                <a:hlinkClick r:id="rId18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P0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 e</a:t>
            </a:r>
            <a:r>
              <a:rPr sz="1200" spc="5" dirty="0">
                <a:latin typeface="Times New Roman"/>
                <a:cs typeface="Times New Roman"/>
                <a:hlinkClick r:id="rId18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1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8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8" action="ppaction://hlinksldjump"/>
              </a:rPr>
              <a:t>156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1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149: c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P1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 e</a:t>
            </a:r>
            <a:r>
              <a:rPr sz="1200" spc="5" dirty="0">
                <a:latin typeface="Times New Roman"/>
                <a:cs typeface="Times New Roman"/>
                <a:hlinkClick r:id="rId19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1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1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9" action="ppaction://hlinksldjump"/>
              </a:rPr>
              <a:t>157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150: c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P2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 e</a:t>
            </a:r>
            <a:r>
              <a:rPr sz="1200" spc="5" dirty="0">
                <a:latin typeface="Times New Roman"/>
                <a:cs typeface="Times New Roman"/>
                <a:hlinkClick r:id="rId20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2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0" action="ppaction://hlinksldjump"/>
              </a:rPr>
              <a:t>158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151: c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P3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 e</a:t>
            </a:r>
            <a:r>
              <a:rPr sz="1200" spc="5" dirty="0">
                <a:latin typeface="Times New Roman"/>
                <a:cs typeface="Times New Roman"/>
                <a:hlinkClick r:id="rId21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2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1" action="ppaction://hlinksldjump"/>
              </a:rPr>
              <a:t>159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igu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r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152: c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P4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 e</a:t>
            </a:r>
            <a:r>
              <a:rPr sz="1200" spc="5" dirty="0">
                <a:latin typeface="Times New Roman"/>
                <a:cs typeface="Times New Roman"/>
                <a:hlinkClick r:id="rId22" action="ppaction://hlinksldjump"/>
              </a:rPr>
              <a:t>j</a:t>
            </a:r>
            <a:r>
              <a:rPr sz="1200" spc="-5" dirty="0">
                <a:latin typeface="Times New Roman"/>
                <a:cs typeface="Times New Roman"/>
                <a:hlinkClick r:id="rId22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2" action="ppaction://hlinksldjump"/>
              </a:rPr>
              <a:t>160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3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153: c</a:t>
            </a:r>
            <a:r>
              <a:rPr sz="1200" spc="5" dirty="0">
                <a:latin typeface="Times New Roman"/>
                <a:cs typeface="Times New Roman"/>
                <a:hlinkClick r:id="rId23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EM</a:t>
            </a:r>
            <a:r>
              <a:rPr sz="1200" spc="15" dirty="0">
                <a:latin typeface="Times New Roman"/>
                <a:cs typeface="Times New Roman"/>
                <a:hlinkClick r:id="rId23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3 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jer</a:t>
            </a:r>
            <a:r>
              <a:rPr sz="1200" spc="-5" dirty="0">
                <a:latin typeface="Times New Roman"/>
                <a:cs typeface="Times New Roman"/>
                <a:hlinkClick r:id="rId23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icio 1.</a:t>
            </a:r>
            <a:r>
              <a:rPr sz="1200" spc="-12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3" action="ppaction://hlinksldjump"/>
              </a:rPr>
              <a:t>161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154: c</a:t>
            </a:r>
            <a:r>
              <a:rPr sz="1200" spc="5" dirty="0">
                <a:latin typeface="Times New Roman"/>
                <a:cs typeface="Times New Roman"/>
                <a:hlinkClick r:id="rId24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EM</a:t>
            </a:r>
            <a:r>
              <a:rPr sz="1200" spc="15" dirty="0">
                <a:latin typeface="Times New Roman"/>
                <a:cs typeface="Times New Roman"/>
                <a:hlinkClick r:id="rId24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2 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jer</a:t>
            </a:r>
            <a:r>
              <a:rPr sz="1200" spc="-5" dirty="0">
                <a:latin typeface="Times New Roman"/>
                <a:cs typeface="Times New Roman"/>
                <a:hlinkClick r:id="rId2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icio 1.</a:t>
            </a:r>
            <a:r>
              <a:rPr sz="1200" spc="-12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4" action="ppaction://hlinksldjump"/>
              </a:rPr>
              <a:t>162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25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155: c</a:t>
            </a:r>
            <a:r>
              <a:rPr sz="1200" spc="5" dirty="0">
                <a:latin typeface="Times New Roman"/>
                <a:cs typeface="Times New Roman"/>
                <a:hlinkClick r:id="rId25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EM</a:t>
            </a:r>
            <a:r>
              <a:rPr sz="1200" spc="15" dirty="0">
                <a:latin typeface="Times New Roman"/>
                <a:cs typeface="Times New Roman"/>
                <a:hlinkClick r:id="rId25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1 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jer</a:t>
            </a:r>
            <a:r>
              <a:rPr sz="1200" spc="-5" dirty="0">
                <a:latin typeface="Times New Roman"/>
                <a:cs typeface="Times New Roman"/>
                <a:hlinkClick r:id="rId25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icio 1.</a:t>
            </a:r>
            <a:r>
              <a:rPr sz="1200" spc="-12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5" action="ppaction://hlinksldjump"/>
              </a:rPr>
              <a:t>163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6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156: c</a:t>
            </a:r>
            <a:r>
              <a:rPr sz="1200" spc="5" dirty="0">
                <a:latin typeface="Times New Roman"/>
                <a:cs typeface="Times New Roman"/>
                <a:hlinkClick r:id="rId26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EM</a:t>
            </a:r>
            <a:r>
              <a:rPr sz="1200" spc="10" dirty="0">
                <a:latin typeface="Times New Roman"/>
                <a:cs typeface="Times New Roman"/>
                <a:hlinkClick r:id="rId26" action="ppaction://hlinksldjump"/>
              </a:rPr>
              <a:t>P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0 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26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6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6" action="ppaction://hlinksldjump"/>
              </a:rPr>
              <a:t>164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2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157: c</a:t>
            </a:r>
            <a:r>
              <a:rPr sz="1200" spc="5" dirty="0">
                <a:latin typeface="Times New Roman"/>
                <a:cs typeface="Times New Roman"/>
                <a:hlinkClick r:id="rId27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EM</a:t>
            </a:r>
            <a:r>
              <a:rPr sz="1200" spc="10" dirty="0">
                <a:latin typeface="Times New Roman"/>
                <a:cs typeface="Times New Roman"/>
                <a:hlinkClick r:id="rId27" action="ppaction://hlinksldjump"/>
              </a:rPr>
              <a:t>P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1 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27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7" action="ppaction://hlinksldjump"/>
              </a:rPr>
              <a:t>165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8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158: c</a:t>
            </a:r>
            <a:r>
              <a:rPr sz="1200" spc="5" dirty="0">
                <a:latin typeface="Times New Roman"/>
                <a:cs typeface="Times New Roman"/>
                <a:hlinkClick r:id="rId28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EM</a:t>
            </a:r>
            <a:r>
              <a:rPr sz="1200" spc="10" dirty="0">
                <a:latin typeface="Times New Roman"/>
                <a:cs typeface="Times New Roman"/>
                <a:hlinkClick r:id="rId28" action="ppaction://hlinksldjump"/>
              </a:rPr>
              <a:t>P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2 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8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8" action="ppaction://hlinksldjump"/>
              </a:rPr>
              <a:t>166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2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159: c</a:t>
            </a:r>
            <a:r>
              <a:rPr sz="1200" spc="5" dirty="0">
                <a:latin typeface="Times New Roman"/>
                <a:cs typeface="Times New Roman"/>
                <a:hlinkClick r:id="rId29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EM</a:t>
            </a:r>
            <a:r>
              <a:rPr sz="1200" spc="10" dirty="0">
                <a:latin typeface="Times New Roman"/>
                <a:cs typeface="Times New Roman"/>
                <a:hlinkClick r:id="rId29" action="ppaction://hlinksldjump"/>
              </a:rPr>
              <a:t>P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3 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9" action="ppaction://hlinksldjump"/>
              </a:rPr>
              <a:t>167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3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160: c</a:t>
            </a:r>
            <a:r>
              <a:rPr sz="1200" spc="5" dirty="0">
                <a:latin typeface="Times New Roman"/>
                <a:cs typeface="Times New Roman"/>
                <a:hlinkClick r:id="rId30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EM</a:t>
            </a:r>
            <a:r>
              <a:rPr sz="1200" spc="10" dirty="0">
                <a:latin typeface="Times New Roman"/>
                <a:cs typeface="Times New Roman"/>
                <a:hlinkClick r:id="rId30" action="ppaction://hlinksldjump"/>
              </a:rPr>
              <a:t>P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4 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30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3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icio 1.</a:t>
            </a:r>
            <a:r>
              <a:rPr sz="1200" spc="-1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0" action="ppaction://hlinksldjump"/>
              </a:rPr>
              <a:t>168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3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161: c</a:t>
            </a:r>
            <a:r>
              <a:rPr sz="1200" spc="5" dirty="0">
                <a:latin typeface="Times New Roman"/>
                <a:cs typeface="Times New Roman"/>
                <a:hlinkClick r:id="rId31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dro Seguridad 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c</a:t>
            </a:r>
            <a:r>
              <a:rPr sz="1200" spc="10" dirty="0">
                <a:latin typeface="Times New Roman"/>
                <a:cs typeface="Times New Roman"/>
                <a:hlinkClick r:id="rId31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io 1.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169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3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162:: 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a</a:t>
            </a:r>
            <a:r>
              <a:rPr sz="1200" spc="10" dirty="0">
                <a:latin typeface="Times New Roman"/>
                <a:cs typeface="Times New Roman"/>
                <a:hlinkClick r:id="rId31" action="ppaction://hlinksldjump"/>
              </a:rPr>
              <a:t>d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ro </a:t>
            </a:r>
            <a:r>
              <a:rPr sz="1200" spc="-15" dirty="0">
                <a:latin typeface="Times New Roman"/>
                <a:cs typeface="Times New Roman"/>
                <a:hlinkClick r:id="rId31" action="ppaction://hlinksldjump"/>
              </a:rPr>
              <a:t>H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V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AC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31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3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icio 1.</a:t>
            </a:r>
            <a:r>
              <a:rPr sz="1200" spc="-65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1" action="ppaction://hlinksldjump"/>
              </a:rPr>
              <a:t>169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ts val="1490"/>
              </a:lnSpc>
              <a:spcBef>
                <a:spcPts val="60"/>
              </a:spcBef>
            </a:pP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163:</a:t>
            </a:r>
            <a:r>
              <a:rPr sz="1200" spc="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plano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 de planta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del</a:t>
            </a:r>
            <a:r>
              <a:rPr sz="1200" spc="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“DATA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CENTER”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del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2" action="ppaction://hlinksldjump"/>
              </a:rPr>
              <a:t>ejercicio</a:t>
            </a:r>
            <a:r>
              <a:rPr sz="1200" spc="5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2.</a:t>
            </a:r>
            <a:r>
              <a:rPr sz="1200" spc="-110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2" action="ppaction://hlinksldjump"/>
              </a:rPr>
              <a:t>.....................................</a:t>
            </a:r>
            <a:r>
              <a:rPr sz="1200" spc="-110" dirty="0">
                <a:latin typeface="Times New Roman"/>
                <a:cs typeface="Times New Roman"/>
                <a:hlinkClick r:id="rId32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32" action="ppaction://hlinksldjump"/>
              </a:rPr>
              <a:t>174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33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164:</a:t>
            </a:r>
            <a:r>
              <a:rPr sz="1200" spc="1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3" action="ppaction://hlinksldjump"/>
              </a:rPr>
              <a:t>parámetros</a:t>
            </a:r>
            <a:r>
              <a:rPr sz="1200" spc="1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spc="5" dirty="0">
                <a:latin typeface="Times New Roman"/>
                <a:cs typeface="Times New Roman"/>
                <a:hlinkClick r:id="rId33" action="ppaction://hlinksldjump"/>
              </a:rPr>
              <a:t>de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media</a:t>
            </a:r>
            <a:r>
              <a:rPr sz="1200" spc="1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3" action="ppaction://hlinksldjump"/>
              </a:rPr>
              <a:t>tensión</a:t>
            </a:r>
            <a:r>
              <a:rPr sz="1200" spc="32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3" action="ppaction://hlinksldjump"/>
              </a:rPr>
              <a:t>ejercicio</a:t>
            </a:r>
            <a:r>
              <a:rPr sz="1200" spc="15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2............................................................</a:t>
            </a:r>
            <a:r>
              <a:rPr sz="1200" spc="-100" dirty="0">
                <a:latin typeface="Times New Roman"/>
                <a:cs typeface="Times New Roman"/>
                <a:hlinkClick r:id="rId3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3" action="ppaction://hlinksldjump"/>
              </a:rPr>
              <a:t>175</a:t>
            </a:r>
            <a:endParaRPr sz="1200" dirty="0">
              <a:latin typeface="Times New Roman"/>
              <a:cs typeface="Times New Roman"/>
            </a:endParaRPr>
          </a:p>
          <a:p>
            <a:pPr marL="12700"/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165:</a:t>
            </a:r>
            <a:r>
              <a:rPr sz="1200" spc="1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parámetros</a:t>
            </a:r>
            <a:r>
              <a:rPr sz="1200" spc="5" dirty="0">
                <a:latin typeface="Times New Roman"/>
                <a:cs typeface="Times New Roman"/>
                <a:hlinkClick r:id="rId34" action="ppaction://hlinksldjump"/>
              </a:rPr>
              <a:t> de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baja</a:t>
            </a:r>
            <a:r>
              <a:rPr sz="1200" spc="5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tensión</a:t>
            </a:r>
            <a:r>
              <a:rPr sz="1200" spc="5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4" action="ppaction://hlinksldjump"/>
              </a:rPr>
              <a:t>ejercicio</a:t>
            </a:r>
            <a:r>
              <a:rPr sz="1200" spc="5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2.</a:t>
            </a:r>
            <a:r>
              <a:rPr sz="1200" spc="-195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4" action="ppaction://hlinksldjump"/>
              </a:rPr>
              <a:t>176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166:</a:t>
            </a:r>
            <a:r>
              <a:rPr sz="1200" spc="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característica</a:t>
            </a:r>
            <a:r>
              <a:rPr sz="1200" spc="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los</a:t>
            </a:r>
            <a:r>
              <a:rPr sz="1200" spc="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transformadores</a:t>
            </a:r>
            <a:r>
              <a:rPr sz="1200" spc="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5" action="ppaction://hlinksldjump"/>
              </a:rPr>
              <a:t>ejercicio</a:t>
            </a:r>
            <a:r>
              <a:rPr sz="1200" spc="10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2.</a:t>
            </a:r>
            <a:r>
              <a:rPr sz="1200" spc="-125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5" action="ppaction://hlinksldjump"/>
              </a:rPr>
              <a:t>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5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35" action="ppaction://hlinksldjump"/>
              </a:rPr>
              <a:t>177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36" action="ppaction://hlinksldjump"/>
              </a:rPr>
              <a:t>Figura</a:t>
            </a:r>
            <a:r>
              <a:rPr sz="1200" spc="-5" dirty="0" smtClean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167: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características</a:t>
            </a:r>
            <a:r>
              <a:rPr sz="1200" spc="1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de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los</a:t>
            </a:r>
            <a:r>
              <a:rPr sz="1200" spc="1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generadores.</a:t>
            </a:r>
            <a:r>
              <a:rPr sz="1200" spc="-16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178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168: acoplamiento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unidireccional</a:t>
            </a:r>
            <a:r>
              <a:rPr sz="1200" spc="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6" action="ppaction://hlinksldjump"/>
              </a:rPr>
              <a:t>ejercicio</a:t>
            </a:r>
            <a:r>
              <a:rPr sz="1200" spc="1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2.</a:t>
            </a:r>
            <a:r>
              <a:rPr sz="1200" spc="-110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6" action="ppaction://hlinksldjump"/>
              </a:rPr>
              <a:t>178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3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169: modos de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o</a:t>
            </a:r>
            <a:r>
              <a:rPr sz="1200" spc="10" dirty="0">
                <a:latin typeface="Times New Roman"/>
                <a:cs typeface="Times New Roman"/>
                <a:hlinkClick r:id="rId37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37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ión</a:t>
            </a:r>
            <a:r>
              <a:rPr sz="1200" spc="10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jer</a:t>
            </a:r>
            <a:r>
              <a:rPr sz="1200" spc="-5" dirty="0">
                <a:latin typeface="Times New Roman"/>
                <a:cs typeface="Times New Roman"/>
                <a:hlinkClick r:id="rId3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icio 2.</a:t>
            </a:r>
            <a:r>
              <a:rPr sz="1200" spc="-40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7" action="ppaction://hlinksldjump"/>
              </a:rPr>
              <a:t>179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38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170: cuadro</a:t>
            </a:r>
            <a:r>
              <a:rPr sz="1200" spc="5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CGT</a:t>
            </a:r>
            <a:r>
              <a:rPr sz="1200" spc="5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8" action="ppaction://hlinksldjump"/>
              </a:rPr>
              <a:t>ejercicio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 2.......................................................................................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8" action="ppaction://hlinksldjump"/>
              </a:rPr>
              <a:t>180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39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171: c</a:t>
            </a:r>
            <a:r>
              <a:rPr sz="1200" spc="5" dirty="0">
                <a:latin typeface="Times New Roman"/>
                <a:cs typeface="Times New Roman"/>
                <a:hlinkClick r:id="rId39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3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39" action="ppaction://hlinksldjump"/>
              </a:rPr>
              <a:t>CGG</a:t>
            </a:r>
            <a:r>
              <a:rPr sz="1200" spc="5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39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3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icio 2.</a:t>
            </a:r>
            <a:r>
              <a:rPr sz="1200" spc="-7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9" action="ppaction://hlinksldjump"/>
              </a:rPr>
              <a:t>181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40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172: c</a:t>
            </a:r>
            <a:r>
              <a:rPr sz="1200" spc="5" dirty="0">
                <a:latin typeface="Times New Roman"/>
                <a:cs typeface="Times New Roman"/>
                <a:hlinkClick r:id="rId40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4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dro CG</a:t>
            </a:r>
            <a:r>
              <a:rPr sz="1200" spc="10" dirty="0">
                <a:latin typeface="Times New Roman"/>
                <a:cs typeface="Times New Roman"/>
                <a:hlinkClick r:id="rId40" action="ppaction://hlinksldjump"/>
              </a:rPr>
              <a:t>B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T </a:t>
            </a:r>
            <a:r>
              <a:rPr sz="1200" spc="-10" dirty="0">
                <a:latin typeface="Times New Roman"/>
                <a:cs typeface="Times New Roman"/>
                <a:hlinkClick r:id="rId4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40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40" action="ppaction://hlinksldjump"/>
              </a:rPr>
              <a:t>c</a:t>
            </a:r>
            <a:r>
              <a:rPr sz="1200" spc="10" dirty="0">
                <a:latin typeface="Times New Roman"/>
                <a:cs typeface="Times New Roman"/>
                <a:hlinkClick r:id="rId40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4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io 2.</a:t>
            </a:r>
            <a:r>
              <a:rPr sz="1200" spc="-150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0" action="ppaction://hlinksldjump"/>
              </a:rPr>
              <a:t>182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41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173: c</a:t>
            </a:r>
            <a:r>
              <a:rPr sz="1200" spc="5" dirty="0">
                <a:latin typeface="Times New Roman"/>
                <a:cs typeface="Times New Roman"/>
                <a:hlinkClick r:id="rId41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41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dro </a:t>
            </a:r>
            <a:r>
              <a:rPr sz="1200" spc="-15" dirty="0">
                <a:latin typeface="Times New Roman"/>
                <a:cs typeface="Times New Roman"/>
                <a:hlinkClick r:id="rId41" action="ppaction://hlinksldjump"/>
              </a:rPr>
              <a:t>H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VAC </a:t>
            </a:r>
            <a:r>
              <a:rPr sz="1200" spc="-5" dirty="0">
                <a:latin typeface="Times New Roman"/>
                <a:cs typeface="Times New Roman"/>
                <a:hlinkClick r:id="rId41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41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41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icio 2.</a:t>
            </a:r>
            <a:r>
              <a:rPr sz="1200" spc="-45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1" action="ppaction://hlinksldjump"/>
              </a:rPr>
              <a:t>183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1100"/>
              </a:spcBef>
              <a:tabLst>
                <a:tab pos="5563870" algn="l"/>
              </a:tabLst>
            </a:pPr>
            <a:r>
              <a:rPr sz="1000" spc="-5" dirty="0">
                <a:latin typeface="Times New Roman"/>
                <a:cs typeface="Times New Roman"/>
              </a:rPr>
              <a:t>Adrián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Valdunciel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	203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59433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4" y="880363"/>
            <a:ext cx="5779770" cy="228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índice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figuras</a:t>
            </a:r>
            <a:endParaRPr sz="1000" dirty="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/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174: c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dro </a:t>
            </a:r>
            <a:r>
              <a:rPr sz="1200" spc="-15" dirty="0">
                <a:latin typeface="Times New Roman"/>
                <a:cs typeface="Times New Roman"/>
                <a:hlinkClick r:id="rId2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PS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icio 2.</a:t>
            </a:r>
            <a:r>
              <a:rPr sz="1200" spc="-3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184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175: cuadro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S.GENERADORES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ejercicio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 2.</a:t>
            </a:r>
            <a:r>
              <a:rPr sz="1200" spc="-1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185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176: c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dro C.T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É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N</a:t>
            </a:r>
            <a:r>
              <a:rPr sz="1200" spc="-25" dirty="0">
                <a:latin typeface="Times New Roman"/>
                <a:cs typeface="Times New Roman"/>
                <a:hlinkClick r:id="rId4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OS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 ej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icio 2.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186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177: c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OF</a:t>
            </a:r>
            <a:r>
              <a:rPr sz="1200" spc="-20" dirty="0">
                <a:latin typeface="Times New Roman"/>
                <a:cs typeface="Times New Roman"/>
                <a:hlinkClick r:id="rId4" action="ppaction://hlinksldjump"/>
              </a:rPr>
              <a:t>I</a:t>
            </a:r>
            <a:r>
              <a:rPr sz="1200" spc="10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I</a:t>
            </a:r>
            <a:r>
              <a:rPr sz="1200" spc="-15" dirty="0">
                <a:latin typeface="Times New Roman"/>
                <a:cs typeface="Times New Roman"/>
                <a:hlinkClick r:id="rId4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AS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 ej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4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icio 2.</a:t>
            </a:r>
            <a:r>
              <a:rPr sz="1200" spc="-8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186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60"/>
              </a:spcBef>
            </a:pPr>
            <a:r>
              <a:rPr sz="1200" spc="-15" dirty="0">
                <a:latin typeface="Times New Roman"/>
                <a:cs typeface="Times New Roman"/>
                <a:hlinkClick r:id="rId5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178: c</a:t>
            </a:r>
            <a:r>
              <a:rPr sz="1200" spc="5" dirty="0">
                <a:latin typeface="Times New Roman"/>
                <a:cs typeface="Times New Roman"/>
                <a:hlinkClick r:id="rId5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P.</a:t>
            </a:r>
            <a:r>
              <a:rPr sz="1200" spc="5" dirty="0">
                <a:latin typeface="Times New Roman"/>
                <a:cs typeface="Times New Roman"/>
                <a:hlinkClick r:id="rId5" action="ppaction://hlinksldjump"/>
              </a:rPr>
              <a:t>M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A</a:t>
            </a:r>
            <a:r>
              <a:rPr sz="1200" spc="-10" dirty="0">
                <a:latin typeface="Times New Roman"/>
                <a:cs typeface="Times New Roman"/>
                <a:hlinkClick r:id="rId5" action="ppaction://hlinksldjump"/>
              </a:rPr>
              <a:t>N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DO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ej</a:t>
            </a:r>
            <a:r>
              <a:rPr sz="1200" spc="5" dirty="0">
                <a:latin typeface="Times New Roman"/>
                <a:cs typeface="Times New Roman"/>
                <a:hlinkClick r:id="rId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5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icio 2.</a:t>
            </a:r>
            <a:r>
              <a:rPr sz="1200" spc="-5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187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15" dirty="0">
                <a:latin typeface="Times New Roman"/>
                <a:cs typeface="Times New Roman"/>
                <a:hlinkClick r:id="rId6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179: c</a:t>
            </a:r>
            <a:r>
              <a:rPr sz="1200" spc="5" dirty="0">
                <a:latin typeface="Times New Roman"/>
                <a:cs typeface="Times New Roman"/>
                <a:hlinkClick r:id="rId6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SS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1 </a:t>
            </a:r>
            <a:r>
              <a:rPr sz="1200" spc="5" dirty="0">
                <a:latin typeface="Times New Roman"/>
                <a:cs typeface="Times New Roman"/>
                <a:hlinkClick r:id="rId6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6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icio 2.</a:t>
            </a:r>
            <a:r>
              <a:rPr sz="1200" spc="-8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188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15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igura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180: c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u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dro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CSS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 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icio 2</a:t>
            </a:r>
            <a:r>
              <a:rPr sz="1200" spc="30" dirty="0">
                <a:latin typeface="Times New Roman"/>
                <a:cs typeface="Times New Roman"/>
                <a:hlinkClick r:id="rId7" action="ppaction://hlinksldjump"/>
              </a:rPr>
              <a:t>.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189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03299"/>
              </a:lnSpc>
            </a:pP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Figura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181: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sistema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 de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barras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 sala SS1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ejercicio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2.</a:t>
            </a:r>
            <a:r>
              <a:rPr sz="1200" spc="-4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8" action="ppaction://hlinksldjump"/>
              </a:rPr>
              <a:t>191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15" dirty="0" err="1" smtClean="0">
                <a:latin typeface="Times New Roman"/>
                <a:cs typeface="Times New Roman"/>
                <a:hlinkClick r:id="rId9" action="ppaction://hlinksldjump"/>
              </a:rPr>
              <a:t>F</a:t>
            </a:r>
            <a:r>
              <a:rPr sz="1200" dirty="0" err="1" smtClean="0">
                <a:latin typeface="Times New Roman"/>
                <a:cs typeface="Times New Roman"/>
                <a:hlinkClick r:id="rId9" action="ppaction://hlinksldjump"/>
              </a:rPr>
              <a:t>igura</a:t>
            </a:r>
            <a:r>
              <a:rPr sz="1200" spc="-10" dirty="0" smtClean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182: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EDP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 d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l pr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o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y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ec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to.</a:t>
            </a:r>
            <a:r>
              <a:rPr sz="1200" spc="-17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194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Figura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183: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diagrama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1200" spc="1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Gantt...............................................................................................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196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4" y="9626295"/>
            <a:ext cx="2178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204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5713" y="9626295"/>
            <a:ext cx="30530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Escuela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Técnica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Superior</a:t>
            </a:r>
            <a:r>
              <a:rPr sz="1000" dirty="0">
                <a:latin typeface="Times New Roman"/>
                <a:cs typeface="Times New Roman"/>
              </a:rPr>
              <a:t> de </a:t>
            </a:r>
            <a:r>
              <a:rPr sz="1000" spc="-5" dirty="0">
                <a:latin typeface="Times New Roman"/>
                <a:cs typeface="Times New Roman"/>
              </a:rPr>
              <a:t>Ingenieros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Industriales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(UPM)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628326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056" y="1088389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5645" y="877569"/>
            <a:ext cx="5785485" cy="291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DISEÑO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INSTALACIONES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ELÉCTRICAS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SIMARIS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</a:t>
            </a:r>
            <a:endParaRPr sz="12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tabLst>
                <a:tab pos="469265" algn="l"/>
              </a:tabLst>
            </a:pPr>
            <a:r>
              <a:rPr sz="1600" b="1" dirty="0">
                <a:latin typeface="Times New Roman"/>
                <a:cs typeface="Times New Roman"/>
              </a:rPr>
              <a:t>12.	</a:t>
            </a:r>
            <a:r>
              <a:rPr sz="1600" b="1" spc="-5" dirty="0">
                <a:latin typeface="Times New Roman"/>
                <a:cs typeface="Times New Roman"/>
              </a:rPr>
              <a:t>ÍNDICE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TABLAS</a:t>
            </a:r>
            <a:endParaRPr sz="1600" dirty="0">
              <a:latin typeface="Times New Roman"/>
              <a:cs typeface="Times New Roman"/>
            </a:endParaRPr>
          </a:p>
          <a:p>
            <a:pPr marL="12700" marR="10160">
              <a:lnSpc>
                <a:spcPct val="103299"/>
              </a:lnSpc>
              <a:spcBef>
                <a:spcPts val="40"/>
              </a:spcBef>
            </a:pP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Tabla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1: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comparativa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los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esquemas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de</a:t>
            </a:r>
            <a:r>
              <a:rPr sz="1200" spc="-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distribución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en</a:t>
            </a:r>
            <a:r>
              <a:rPr sz="1200" spc="5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baja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2" action="ppaction://hlinksldjump"/>
              </a:rPr>
              <a:t>tensión</a:t>
            </a:r>
            <a:r>
              <a:rPr sz="1200" spc="-12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2" action="ppaction://hlinksldjump"/>
              </a:rPr>
              <a:t>...................................</a:t>
            </a:r>
            <a:r>
              <a:rPr sz="1200" spc="-110" dirty="0">
                <a:latin typeface="Times New Roman"/>
                <a:cs typeface="Times New Roman"/>
                <a:hlinkClick r:id="rId2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2" action="ppaction://hlinksldjump"/>
              </a:rPr>
              <a:t>21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spc="-5" dirty="0" err="1" smtClean="0">
                <a:latin typeface="Times New Roman"/>
                <a:cs typeface="Times New Roman"/>
                <a:hlinkClick r:id="rId3" action="ppaction://hlinksldjump"/>
              </a:rPr>
              <a:t>Tabla</a:t>
            </a:r>
            <a:r>
              <a:rPr sz="1200" spc="5" dirty="0" smtClean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2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:Reglamento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Baja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Tesión</a:t>
            </a:r>
            <a:r>
              <a:rPr sz="1200" spc="1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ITC-BT-Anexo2.</a:t>
            </a:r>
            <a:r>
              <a:rPr sz="1200" spc="-9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22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Tabla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 3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Reglamento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Baja</a:t>
            </a:r>
            <a:r>
              <a:rPr sz="12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Tensión</a:t>
            </a:r>
            <a:r>
              <a:rPr sz="1200" spc="1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3" action="ppaction://hlinksldjump"/>
              </a:rPr>
              <a:t>ITC-BT-07.</a:t>
            </a:r>
            <a:r>
              <a:rPr sz="1200" spc="-14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3" action="ppaction://hlinksldjump"/>
              </a:rPr>
              <a:t>22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Tabla</a:t>
            </a:r>
            <a:r>
              <a:rPr sz="1200" spc="1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4:sección</a:t>
            </a:r>
            <a:r>
              <a:rPr sz="1200" spc="2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en</a:t>
            </a:r>
            <a:r>
              <a:rPr sz="1200" spc="1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función</a:t>
            </a:r>
            <a:r>
              <a:rPr sz="1200" spc="2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de</a:t>
            </a:r>
            <a:r>
              <a:rPr sz="1200" spc="1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4" action="ppaction://hlinksldjump"/>
              </a:rPr>
              <a:t>reactancia</a:t>
            </a:r>
            <a:r>
              <a:rPr sz="1200" spc="1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inductiva.................................................................</a:t>
            </a:r>
            <a:r>
              <a:rPr sz="1200" spc="-9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4" action="ppaction://hlinksldjump"/>
              </a:rPr>
              <a:t>23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T</a:t>
            </a:r>
            <a:r>
              <a:rPr sz="1200" spc="-10" dirty="0">
                <a:latin typeface="Times New Roman"/>
                <a:cs typeface="Times New Roman"/>
                <a:hlinkClick r:id="rId5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bla 5: R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glam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nto BT </a:t>
            </a:r>
            <a:r>
              <a:rPr sz="1200" spc="-20" dirty="0">
                <a:latin typeface="Times New Roman"/>
                <a:cs typeface="Times New Roman"/>
                <a:hlinkClick r:id="rId5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T</a:t>
            </a:r>
            <a:r>
              <a:rPr sz="1200" spc="5" dirty="0">
                <a:latin typeface="Times New Roman"/>
                <a:cs typeface="Times New Roman"/>
                <a:hlinkClick r:id="rId5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14,14,19. ..................................................................................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5" action="ppaction://hlinksldjump"/>
              </a:rPr>
              <a:t>25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Tabla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 6: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factores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 de potencia </a:t>
            </a:r>
            <a:r>
              <a:rPr sz="1200" spc="-5" dirty="0">
                <a:latin typeface="Times New Roman"/>
                <a:cs typeface="Times New Roman"/>
                <a:hlinkClick r:id="rId6" action="ppaction://hlinksldjump"/>
              </a:rPr>
              <a:t>globales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 usuales.........................................................................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6" action="ppaction://hlinksldjump"/>
              </a:rPr>
              <a:t>30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T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bla 7: tabla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poten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spc="10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as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icio1.</a:t>
            </a:r>
            <a:r>
              <a:rPr sz="1200" spc="-14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141</a:t>
            </a:r>
            <a:endParaRPr sz="1200" dirty="0">
              <a:latin typeface="Times New Roman"/>
              <a:cs typeface="Times New Roman"/>
            </a:endParaRPr>
          </a:p>
          <a:p>
            <a:pPr marL="12700" marR="10160">
              <a:lnSpc>
                <a:spcPts val="1500"/>
              </a:lnSpc>
              <a:spcBef>
                <a:spcPts val="50"/>
              </a:spcBef>
            </a:pP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T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bla 8: tabla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 su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p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r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ies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 y modos de </a:t>
            </a:r>
            <a:r>
              <a:rPr sz="1200" spc="-10" dirty="0">
                <a:latin typeface="Times New Roman"/>
                <a:cs typeface="Times New Roman"/>
                <a:hlinkClick r:id="rId7" action="ppaction://hlinksldjump"/>
              </a:rPr>
              <a:t>f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un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ion</a:t>
            </a:r>
            <a:r>
              <a:rPr sz="1200" spc="5" dirty="0">
                <a:latin typeface="Times New Roman"/>
                <a:cs typeface="Times New Roman"/>
                <a:hlinkClick r:id="rId7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mi</a:t>
            </a:r>
            <a:r>
              <a:rPr sz="1200" spc="-5" dirty="0">
                <a:latin typeface="Times New Roman"/>
                <a:cs typeface="Times New Roman"/>
                <a:hlinkClick r:id="rId7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nto.</a:t>
            </a:r>
            <a:r>
              <a:rPr sz="1200" spc="-7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7" action="ppaction://hlinksldjump"/>
              </a:rPr>
              <a:t>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200" dirty="0" smtClean="0">
                <a:latin typeface="Times New Roman"/>
                <a:cs typeface="Times New Roman"/>
                <a:hlinkClick r:id="rId7" action="ppaction://hlinksldjump"/>
              </a:rPr>
              <a:t>141</a:t>
            </a:r>
            <a:r>
              <a:rPr lang="es-ES" sz="1200" dirty="0" smtClean="0">
                <a:latin typeface="Times New Roman"/>
                <a:cs typeface="Times New Roman"/>
              </a:rPr>
              <a:t> </a:t>
            </a:r>
            <a:r>
              <a:rPr sz="1200" dirty="0" err="1" smtClean="0">
                <a:latin typeface="Times New Roman"/>
                <a:cs typeface="Times New Roman"/>
                <a:hlinkClick r:id="rId8" action="ppaction://hlinksldjump"/>
              </a:rPr>
              <a:t>T</a:t>
            </a:r>
            <a:r>
              <a:rPr sz="1200" spc="-10" dirty="0" err="1" smtClean="0">
                <a:latin typeface="Times New Roman"/>
                <a:cs typeface="Times New Roman"/>
                <a:hlinkClick r:id="rId8" action="ppaction://hlinksldjump"/>
              </a:rPr>
              <a:t>a</a:t>
            </a:r>
            <a:r>
              <a:rPr sz="1200" dirty="0" err="1" smtClean="0">
                <a:latin typeface="Times New Roman"/>
                <a:cs typeface="Times New Roman"/>
                <a:hlinkClick r:id="rId8" action="ppaction://hlinksldjump"/>
              </a:rPr>
              <a:t>bla</a:t>
            </a:r>
            <a:r>
              <a:rPr sz="1200" dirty="0" smtClean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9: tabla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onsum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os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je</a:t>
            </a:r>
            <a:r>
              <a:rPr sz="1200" spc="-10" dirty="0">
                <a:latin typeface="Times New Roman"/>
                <a:cs typeface="Times New Roman"/>
                <a:hlinkClick r:id="rId8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8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icio 1.</a:t>
            </a:r>
            <a:r>
              <a:rPr sz="1200" spc="-3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.................................................................................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8" action="ppaction://hlinksldjump"/>
              </a:rPr>
              <a:t>145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T</a:t>
            </a:r>
            <a:r>
              <a:rPr sz="1200" spc="-10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bla 10: tabla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de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rit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i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os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 de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 e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v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lu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a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ión ej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9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9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ic</a:t>
            </a:r>
            <a:r>
              <a:rPr sz="1200" spc="10" dirty="0">
                <a:latin typeface="Times New Roman"/>
                <a:cs typeface="Times New Roman"/>
                <a:hlinkClick r:id="rId9" action="ppaction://hlinksldjump"/>
              </a:rPr>
              <a:t>i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o 2.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9" action="ppaction://hlinksldjump"/>
              </a:rPr>
              <a:t>171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45"/>
              </a:spcBef>
            </a:pP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T</a:t>
            </a:r>
            <a:r>
              <a:rPr sz="1200" spc="-10" dirty="0">
                <a:latin typeface="Times New Roman"/>
                <a:cs typeface="Times New Roman"/>
                <a:hlinkClick r:id="rId10" action="ppaction://hlinksldjump"/>
              </a:rPr>
              <a:t>a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bla 11: tabla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de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pote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nc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ias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d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l ej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e</a:t>
            </a:r>
            <a:r>
              <a:rPr sz="1200" spc="5" dirty="0">
                <a:latin typeface="Times New Roman"/>
                <a:cs typeface="Times New Roman"/>
                <a:hlinkClick r:id="rId10" action="ppaction://hlinksldjump"/>
              </a:rPr>
              <a:t>r</a:t>
            </a:r>
            <a:r>
              <a:rPr sz="1200" spc="-5" dirty="0">
                <a:latin typeface="Times New Roman"/>
                <a:cs typeface="Times New Roman"/>
                <a:hlinkClick r:id="rId10" action="ppaction://hlinksldjump"/>
              </a:rPr>
              <a:t>c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icio 2.</a:t>
            </a:r>
            <a:r>
              <a:rPr sz="1200" spc="-5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..........................................................................</a:t>
            </a:r>
            <a:r>
              <a:rPr sz="1200" spc="-11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0" action="ppaction://hlinksldjump"/>
              </a:rPr>
              <a:t>173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spcBef>
                <a:spcPts val="50"/>
              </a:spcBef>
            </a:pP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Tabla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 12: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tabla de potencias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calculadas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spc="-5" dirty="0">
                <a:latin typeface="Times New Roman"/>
                <a:cs typeface="Times New Roman"/>
                <a:hlinkClick r:id="rId11" action="ppaction://hlinksldjump"/>
              </a:rPr>
              <a:t>ejercicio</a:t>
            </a:r>
            <a:r>
              <a:rPr sz="12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2................................................................</a:t>
            </a:r>
            <a:r>
              <a:rPr sz="1200" spc="-10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200" dirty="0">
                <a:latin typeface="Times New Roman"/>
                <a:cs typeface="Times New Roman"/>
                <a:hlinkClick r:id="rId11" action="ppaction://hlinksldjump"/>
              </a:rPr>
              <a:t>176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45" y="9513520"/>
            <a:ext cx="1161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Adrián Valdunciel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Gil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7018" y="9513520"/>
            <a:ext cx="2152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2</a:t>
            </a:r>
            <a:r>
              <a:rPr sz="1000" spc="-15" dirty="0">
                <a:latin typeface="Times New Roman"/>
                <a:cs typeface="Times New Roman"/>
              </a:rPr>
              <a:t>0</a:t>
            </a:r>
            <a:r>
              <a:rPr sz="1000" spc="-5" dirty="0">
                <a:latin typeface="Times New Roman"/>
                <a:cs typeface="Times New Roman"/>
              </a:rPr>
              <a:t>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056" y="9515550"/>
            <a:ext cx="5797550" cy="6350"/>
          </a:xfrm>
          <a:custGeom>
            <a:avLst/>
            <a:gdLst/>
            <a:ahLst/>
            <a:cxnLst/>
            <a:rect l="l" t="t" r="r" b="b"/>
            <a:pathLst>
              <a:path w="5797550" h="6350">
                <a:moveTo>
                  <a:pt x="5797041" y="0"/>
                </a:moveTo>
                <a:lnTo>
                  <a:pt x="0" y="0"/>
                </a:lnTo>
                <a:lnTo>
                  <a:pt x="0" y="6096"/>
                </a:lnTo>
                <a:lnTo>
                  <a:pt x="5797041" y="6096"/>
                </a:lnTo>
                <a:lnTo>
                  <a:pt x="5797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</TotalTime>
  <Words>29313</Words>
  <Application>Microsoft Office PowerPoint</Application>
  <PresentationFormat>Personalizado</PresentationFormat>
  <Paragraphs>2712</Paragraphs>
  <Slides>190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190</vt:i4>
      </vt:variant>
    </vt:vector>
  </HeadingPairs>
  <TitlesOfParts>
    <vt:vector size="198" baseType="lpstr">
      <vt:lpstr>Arial</vt:lpstr>
      <vt:lpstr>Calibri</vt:lpstr>
      <vt:lpstr>Cambria Math</vt:lpstr>
      <vt:lpstr>Courier New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123</cp:revision>
  <dcterms:created xsi:type="dcterms:W3CDTF">2023-05-20T22:00:07Z</dcterms:created>
  <dcterms:modified xsi:type="dcterms:W3CDTF">2023-05-21T20:25:56Z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2023-05-20T00:00:00Z</vt:filetime>
  </property>
</Properties>
</file>